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218"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827858DC-DE64-4F85-9328-7B80770581C7}" type="datetimeFigureOut">
              <a:rPr lang="de-DE" smtClean="0"/>
              <a:t>29.02.2016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5BFF85FC-43D8-41FE-98E8-1918592CF8D6}" type="slidenum">
              <a:rPr lang="de-DE" smtClean="0"/>
              <a:t>‹Nr.›</a:t>
            </a:fld>
            <a:endParaRPr lang="de-DE"/>
          </a:p>
        </p:txBody>
      </p:sp>
    </p:spTree>
    <p:extLst>
      <p:ext uri="{BB962C8B-B14F-4D97-AF65-F5344CB8AC3E}">
        <p14:creationId xmlns:p14="http://schemas.microsoft.com/office/powerpoint/2010/main" val="4183281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827858DC-DE64-4F85-9328-7B80770581C7}" type="datetimeFigureOut">
              <a:rPr lang="de-DE" smtClean="0"/>
              <a:t>29.02.2016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5BFF85FC-43D8-41FE-98E8-1918592CF8D6}" type="slidenum">
              <a:rPr lang="de-DE" smtClean="0"/>
              <a:t>‹Nr.›</a:t>
            </a:fld>
            <a:endParaRPr lang="de-DE"/>
          </a:p>
        </p:txBody>
      </p:sp>
    </p:spTree>
    <p:extLst>
      <p:ext uri="{BB962C8B-B14F-4D97-AF65-F5344CB8AC3E}">
        <p14:creationId xmlns:p14="http://schemas.microsoft.com/office/powerpoint/2010/main" val="12449067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827858DC-DE64-4F85-9328-7B80770581C7}" type="datetimeFigureOut">
              <a:rPr lang="de-DE" smtClean="0"/>
              <a:t>29.02.2016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5BFF85FC-43D8-41FE-98E8-1918592CF8D6}" type="slidenum">
              <a:rPr lang="de-DE" smtClean="0"/>
              <a:t>‹Nr.›</a:t>
            </a:fld>
            <a:endParaRPr lang="de-DE"/>
          </a:p>
        </p:txBody>
      </p:sp>
    </p:spTree>
    <p:extLst>
      <p:ext uri="{BB962C8B-B14F-4D97-AF65-F5344CB8AC3E}">
        <p14:creationId xmlns:p14="http://schemas.microsoft.com/office/powerpoint/2010/main" val="3303172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827858DC-DE64-4F85-9328-7B80770581C7}" type="datetimeFigureOut">
              <a:rPr lang="de-DE" smtClean="0"/>
              <a:t>29.02.2016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5BFF85FC-43D8-41FE-98E8-1918592CF8D6}" type="slidenum">
              <a:rPr lang="de-DE" smtClean="0"/>
              <a:t>‹Nr.›</a:t>
            </a:fld>
            <a:endParaRPr lang="de-DE"/>
          </a:p>
        </p:txBody>
      </p:sp>
    </p:spTree>
    <p:extLst>
      <p:ext uri="{BB962C8B-B14F-4D97-AF65-F5344CB8AC3E}">
        <p14:creationId xmlns:p14="http://schemas.microsoft.com/office/powerpoint/2010/main" val="3730675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827858DC-DE64-4F85-9328-7B80770581C7}" type="datetimeFigureOut">
              <a:rPr lang="de-DE" smtClean="0"/>
              <a:t>29.02.2016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5BFF85FC-43D8-41FE-98E8-1918592CF8D6}" type="slidenum">
              <a:rPr lang="de-DE" smtClean="0"/>
              <a:t>‹Nr.›</a:t>
            </a:fld>
            <a:endParaRPr lang="de-DE"/>
          </a:p>
        </p:txBody>
      </p:sp>
    </p:spTree>
    <p:extLst>
      <p:ext uri="{BB962C8B-B14F-4D97-AF65-F5344CB8AC3E}">
        <p14:creationId xmlns:p14="http://schemas.microsoft.com/office/powerpoint/2010/main" val="3980604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827858DC-DE64-4F85-9328-7B80770581C7}" type="datetimeFigureOut">
              <a:rPr lang="de-DE" smtClean="0"/>
              <a:t>29.02.2016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5BFF85FC-43D8-41FE-98E8-1918592CF8D6}" type="slidenum">
              <a:rPr lang="de-DE" smtClean="0"/>
              <a:t>‹Nr.›</a:t>
            </a:fld>
            <a:endParaRPr lang="de-DE"/>
          </a:p>
        </p:txBody>
      </p:sp>
    </p:spTree>
    <p:extLst>
      <p:ext uri="{BB962C8B-B14F-4D97-AF65-F5344CB8AC3E}">
        <p14:creationId xmlns:p14="http://schemas.microsoft.com/office/powerpoint/2010/main" val="3544071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827858DC-DE64-4F85-9328-7B80770581C7}" type="datetimeFigureOut">
              <a:rPr lang="de-DE" smtClean="0"/>
              <a:t>29.02.2016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5BFF85FC-43D8-41FE-98E8-1918592CF8D6}" type="slidenum">
              <a:rPr lang="de-DE" smtClean="0"/>
              <a:t>‹Nr.›</a:t>
            </a:fld>
            <a:endParaRPr lang="de-DE"/>
          </a:p>
        </p:txBody>
      </p:sp>
    </p:spTree>
    <p:extLst>
      <p:ext uri="{BB962C8B-B14F-4D97-AF65-F5344CB8AC3E}">
        <p14:creationId xmlns:p14="http://schemas.microsoft.com/office/powerpoint/2010/main" val="3843404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827858DC-DE64-4F85-9328-7B80770581C7}" type="datetimeFigureOut">
              <a:rPr lang="de-DE" smtClean="0"/>
              <a:t>29.02.2016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5BFF85FC-43D8-41FE-98E8-1918592CF8D6}" type="slidenum">
              <a:rPr lang="de-DE" smtClean="0"/>
              <a:t>‹Nr.›</a:t>
            </a:fld>
            <a:endParaRPr lang="de-DE"/>
          </a:p>
        </p:txBody>
      </p:sp>
    </p:spTree>
    <p:extLst>
      <p:ext uri="{BB962C8B-B14F-4D97-AF65-F5344CB8AC3E}">
        <p14:creationId xmlns:p14="http://schemas.microsoft.com/office/powerpoint/2010/main" val="1032969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827858DC-DE64-4F85-9328-7B80770581C7}" type="datetimeFigureOut">
              <a:rPr lang="de-DE" smtClean="0"/>
              <a:t>29.02.2016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5BFF85FC-43D8-41FE-98E8-1918592CF8D6}" type="slidenum">
              <a:rPr lang="de-DE" smtClean="0"/>
              <a:t>‹Nr.›</a:t>
            </a:fld>
            <a:endParaRPr lang="de-DE"/>
          </a:p>
        </p:txBody>
      </p:sp>
    </p:spTree>
    <p:extLst>
      <p:ext uri="{BB962C8B-B14F-4D97-AF65-F5344CB8AC3E}">
        <p14:creationId xmlns:p14="http://schemas.microsoft.com/office/powerpoint/2010/main" val="3640595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Datumsplatzhalter 4"/>
          <p:cNvSpPr>
            <a:spLocks noGrp="1"/>
          </p:cNvSpPr>
          <p:nvPr>
            <p:ph type="dt" sz="half" idx="10"/>
          </p:nvPr>
        </p:nvSpPr>
        <p:spPr/>
        <p:txBody>
          <a:bodyPr/>
          <a:lstStyle/>
          <a:p>
            <a:fld id="{827858DC-DE64-4F85-9328-7B80770581C7}" type="datetimeFigureOut">
              <a:rPr lang="de-DE" smtClean="0"/>
              <a:t>29.02.2016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5BFF85FC-43D8-41FE-98E8-1918592CF8D6}" type="slidenum">
              <a:rPr lang="de-DE" smtClean="0"/>
              <a:t>‹Nr.›</a:t>
            </a:fld>
            <a:endParaRPr lang="de-DE"/>
          </a:p>
        </p:txBody>
      </p:sp>
    </p:spTree>
    <p:extLst>
      <p:ext uri="{BB962C8B-B14F-4D97-AF65-F5344CB8AC3E}">
        <p14:creationId xmlns:p14="http://schemas.microsoft.com/office/powerpoint/2010/main" val="1980280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Datumsplatzhalter 4"/>
          <p:cNvSpPr>
            <a:spLocks noGrp="1"/>
          </p:cNvSpPr>
          <p:nvPr>
            <p:ph type="dt" sz="half" idx="10"/>
          </p:nvPr>
        </p:nvSpPr>
        <p:spPr/>
        <p:txBody>
          <a:bodyPr/>
          <a:lstStyle/>
          <a:p>
            <a:fld id="{827858DC-DE64-4F85-9328-7B80770581C7}" type="datetimeFigureOut">
              <a:rPr lang="de-DE" smtClean="0"/>
              <a:t>29.02.2016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5BFF85FC-43D8-41FE-98E8-1918592CF8D6}" type="slidenum">
              <a:rPr lang="de-DE" smtClean="0"/>
              <a:t>‹Nr.›</a:t>
            </a:fld>
            <a:endParaRPr lang="de-DE"/>
          </a:p>
        </p:txBody>
      </p:sp>
    </p:spTree>
    <p:extLst>
      <p:ext uri="{BB962C8B-B14F-4D97-AF65-F5344CB8AC3E}">
        <p14:creationId xmlns:p14="http://schemas.microsoft.com/office/powerpoint/2010/main" val="777662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858DC-DE64-4F85-9328-7B80770581C7}" type="datetimeFigureOut">
              <a:rPr lang="de-DE" smtClean="0"/>
              <a:t>29.02.2016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FF85FC-43D8-41FE-98E8-1918592CF8D6}" type="slidenum">
              <a:rPr lang="de-DE" smtClean="0"/>
              <a:t>‹Nr.›</a:t>
            </a:fld>
            <a:endParaRPr lang="de-DE"/>
          </a:p>
        </p:txBody>
      </p:sp>
    </p:spTree>
    <p:extLst>
      <p:ext uri="{BB962C8B-B14F-4D97-AF65-F5344CB8AC3E}">
        <p14:creationId xmlns:p14="http://schemas.microsoft.com/office/powerpoint/2010/main" val="27424122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539552" y="548680"/>
            <a:ext cx="7772400" cy="1470025"/>
          </a:xfrm>
        </p:spPr>
        <p:txBody>
          <a:bodyPr>
            <a:normAutofit/>
          </a:bodyPr>
          <a:lstStyle/>
          <a:p>
            <a:r>
              <a:rPr lang="de-DE" sz="1200" dirty="0"/>
              <a:t>Schon vor etwa 6 000 Jahren begannen Menschen am Bodensee in </a:t>
            </a:r>
            <a:r>
              <a:rPr lang="de-DE" sz="1200" dirty="0" err="1"/>
              <a:t>Unteruhldingen</a:t>
            </a:r>
            <a:r>
              <a:rPr lang="de-DE" sz="1200" dirty="0"/>
              <a:t>, Holzhäuser auf Pfählen zu errichten. Später wurden große Häuser in Venedig auf Pfählen errichtet. Auch in Hamburg stehen Häuser auf Pfählen.</a:t>
            </a:r>
            <a:br>
              <a:rPr lang="de-DE" sz="1200" dirty="0"/>
            </a:br>
            <a:r>
              <a:rPr lang="de-DE" sz="1200" dirty="0"/>
              <a:t>Die Mathematiklehrer haben da natürlich eine Textaufgabe dazu gemacht, z. B.</a:t>
            </a:r>
            <a:br>
              <a:rPr lang="de-DE" sz="1400" dirty="0"/>
            </a:br>
            <a:r>
              <a:rPr lang="de-DE" sz="1400" dirty="0"/>
              <a:t>Ein Pfahl steckt mit 35 % seiner Länge im Boden, 45 % sind im Wasser und 30 cm ragen über das Wasser heraus. Kommissar </a:t>
            </a:r>
            <a:r>
              <a:rPr lang="de-DE" sz="1400" dirty="0" err="1"/>
              <a:t>Brunetti</a:t>
            </a:r>
            <a:r>
              <a:rPr lang="de-DE" sz="1400" dirty="0"/>
              <a:t> bestellt einen neuen Pfahl für sein Haus! Was muss er </a:t>
            </a:r>
            <a:r>
              <a:rPr lang="de-DE" sz="1400"/>
              <a:t>dafür wissen?</a:t>
            </a:r>
            <a:br>
              <a:rPr lang="de-DE" sz="1200" dirty="0"/>
            </a:br>
            <a:endParaRPr lang="de-DE" sz="1200" dirty="0"/>
          </a:p>
        </p:txBody>
      </p:sp>
      <p:graphicFrame>
        <p:nvGraphicFramePr>
          <p:cNvPr id="4" name="Tabelle 3"/>
          <p:cNvGraphicFramePr>
            <a:graphicFrameLocks noGrp="1"/>
          </p:cNvGraphicFramePr>
          <p:nvPr>
            <p:extLst>
              <p:ext uri="{D42A27DB-BD31-4B8C-83A1-F6EECF244321}">
                <p14:modId xmlns:p14="http://schemas.microsoft.com/office/powerpoint/2010/main" val="1459558461"/>
              </p:ext>
            </p:extLst>
          </p:nvPr>
        </p:nvGraphicFramePr>
        <p:xfrm>
          <a:off x="827584" y="3322960"/>
          <a:ext cx="4104456" cy="1107440"/>
        </p:xfrm>
        <a:graphic>
          <a:graphicData uri="http://schemas.openxmlformats.org/drawingml/2006/table">
            <a:tbl>
              <a:tblPr firstRow="1" bandRow="1">
                <a:tableStyleId>{5C22544A-7EE6-4342-B048-85BDC9FD1C3A}</a:tableStyleId>
              </a:tblPr>
              <a:tblGrid>
                <a:gridCol w="2232248">
                  <a:extLst>
                    <a:ext uri="{9D8B030D-6E8A-4147-A177-3AD203B41FA5}">
                      <a16:colId xmlns:a16="http://schemas.microsoft.com/office/drawing/2014/main" val="20000"/>
                    </a:ext>
                  </a:extLst>
                </a:gridCol>
                <a:gridCol w="1872208">
                  <a:extLst>
                    <a:ext uri="{9D8B030D-6E8A-4147-A177-3AD203B41FA5}">
                      <a16:colId xmlns:a16="http://schemas.microsoft.com/office/drawing/2014/main" val="20001"/>
                    </a:ext>
                  </a:extLst>
                </a:gridCol>
              </a:tblGrid>
              <a:tr h="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5" name="Textfeld 4"/>
          <p:cNvSpPr txBox="1"/>
          <p:nvPr/>
        </p:nvSpPr>
        <p:spPr>
          <a:xfrm>
            <a:off x="1115616" y="2996952"/>
            <a:ext cx="936104" cy="307777"/>
          </a:xfrm>
          <a:prstGeom prst="rect">
            <a:avLst/>
          </a:prstGeom>
          <a:noFill/>
        </p:spPr>
        <p:txBody>
          <a:bodyPr wrap="square" rtlCol="0">
            <a:spAutoFit/>
          </a:bodyPr>
          <a:lstStyle/>
          <a:p>
            <a:r>
              <a:rPr lang="de-DE" sz="1400" dirty="0"/>
              <a:t>Prozent </a:t>
            </a:r>
          </a:p>
        </p:txBody>
      </p:sp>
      <p:sp>
        <p:nvSpPr>
          <p:cNvPr id="6" name="Textfeld 5"/>
          <p:cNvSpPr txBox="1"/>
          <p:nvPr/>
        </p:nvSpPr>
        <p:spPr>
          <a:xfrm>
            <a:off x="3419872" y="3002129"/>
            <a:ext cx="936104" cy="307777"/>
          </a:xfrm>
          <a:prstGeom prst="rect">
            <a:avLst/>
          </a:prstGeom>
          <a:noFill/>
        </p:spPr>
        <p:txBody>
          <a:bodyPr wrap="square" rtlCol="0">
            <a:spAutoFit/>
          </a:bodyPr>
          <a:lstStyle/>
          <a:p>
            <a:r>
              <a:rPr lang="de-DE" sz="1400" dirty="0"/>
              <a:t>Länge </a:t>
            </a:r>
          </a:p>
        </p:txBody>
      </p:sp>
      <p:sp>
        <p:nvSpPr>
          <p:cNvPr id="7" name="Textfeld 6"/>
          <p:cNvSpPr txBox="1"/>
          <p:nvPr/>
        </p:nvSpPr>
        <p:spPr>
          <a:xfrm>
            <a:off x="827584" y="3716030"/>
            <a:ext cx="2160240" cy="307777"/>
          </a:xfrm>
          <a:prstGeom prst="rect">
            <a:avLst/>
          </a:prstGeom>
          <a:noFill/>
        </p:spPr>
        <p:txBody>
          <a:bodyPr wrap="square" rtlCol="0">
            <a:spAutoFit/>
          </a:bodyPr>
          <a:lstStyle/>
          <a:p>
            <a:pPr algn="r"/>
            <a:r>
              <a:rPr lang="de-DE" sz="1400" dirty="0"/>
              <a:t>100 % - 35 % - 45 % = 20 %</a:t>
            </a:r>
          </a:p>
        </p:txBody>
      </p:sp>
      <p:sp>
        <p:nvSpPr>
          <p:cNvPr id="8" name="Textfeld 7"/>
          <p:cNvSpPr txBox="1"/>
          <p:nvPr/>
        </p:nvSpPr>
        <p:spPr>
          <a:xfrm>
            <a:off x="3275856" y="3740952"/>
            <a:ext cx="1368152" cy="307777"/>
          </a:xfrm>
          <a:prstGeom prst="rect">
            <a:avLst/>
          </a:prstGeom>
          <a:noFill/>
        </p:spPr>
        <p:txBody>
          <a:bodyPr wrap="square" rtlCol="0">
            <a:spAutoFit/>
          </a:bodyPr>
          <a:lstStyle/>
          <a:p>
            <a:pPr algn="ctr"/>
            <a:r>
              <a:rPr lang="de-DE" sz="1400" dirty="0"/>
              <a:t>30 cm</a:t>
            </a:r>
          </a:p>
        </p:txBody>
      </p:sp>
      <p:sp>
        <p:nvSpPr>
          <p:cNvPr id="9" name="Textfeld 8"/>
          <p:cNvSpPr txBox="1"/>
          <p:nvPr/>
        </p:nvSpPr>
        <p:spPr>
          <a:xfrm>
            <a:off x="2411760" y="3337247"/>
            <a:ext cx="576064" cy="307777"/>
          </a:xfrm>
          <a:prstGeom prst="rect">
            <a:avLst/>
          </a:prstGeom>
          <a:noFill/>
        </p:spPr>
        <p:txBody>
          <a:bodyPr wrap="square" rtlCol="0">
            <a:spAutoFit/>
          </a:bodyPr>
          <a:lstStyle/>
          <a:p>
            <a:pPr algn="r"/>
            <a:r>
              <a:rPr lang="de-DE" sz="1400" dirty="0"/>
              <a:t>1 %</a:t>
            </a:r>
          </a:p>
        </p:txBody>
      </p:sp>
      <p:sp>
        <p:nvSpPr>
          <p:cNvPr id="10" name="Textfeld 9"/>
          <p:cNvSpPr txBox="1"/>
          <p:nvPr/>
        </p:nvSpPr>
        <p:spPr>
          <a:xfrm>
            <a:off x="3599892" y="3356992"/>
            <a:ext cx="720080" cy="307777"/>
          </a:xfrm>
          <a:prstGeom prst="rect">
            <a:avLst/>
          </a:prstGeom>
          <a:noFill/>
        </p:spPr>
        <p:txBody>
          <a:bodyPr wrap="square" rtlCol="0">
            <a:spAutoFit/>
          </a:bodyPr>
          <a:lstStyle/>
          <a:p>
            <a:pPr algn="ctr"/>
            <a:r>
              <a:rPr lang="de-DE" sz="1400" dirty="0"/>
              <a:t> x</a:t>
            </a:r>
          </a:p>
        </p:txBody>
      </p:sp>
      <p:sp>
        <p:nvSpPr>
          <p:cNvPr id="11" name="Textfeld 10"/>
          <p:cNvSpPr txBox="1"/>
          <p:nvPr/>
        </p:nvSpPr>
        <p:spPr>
          <a:xfrm>
            <a:off x="2051720" y="4124158"/>
            <a:ext cx="936104" cy="307777"/>
          </a:xfrm>
          <a:prstGeom prst="rect">
            <a:avLst/>
          </a:prstGeom>
          <a:noFill/>
        </p:spPr>
        <p:txBody>
          <a:bodyPr wrap="square" rtlCol="0">
            <a:spAutoFit/>
          </a:bodyPr>
          <a:lstStyle/>
          <a:p>
            <a:pPr algn="r"/>
            <a:r>
              <a:rPr lang="de-DE" sz="1400" dirty="0"/>
              <a:t> 100 %</a:t>
            </a:r>
          </a:p>
        </p:txBody>
      </p:sp>
      <p:sp>
        <p:nvSpPr>
          <p:cNvPr id="12" name="Textfeld 11"/>
          <p:cNvSpPr txBox="1"/>
          <p:nvPr/>
        </p:nvSpPr>
        <p:spPr>
          <a:xfrm>
            <a:off x="3563888" y="4052208"/>
            <a:ext cx="792088" cy="307777"/>
          </a:xfrm>
          <a:prstGeom prst="rect">
            <a:avLst/>
          </a:prstGeom>
          <a:noFill/>
        </p:spPr>
        <p:txBody>
          <a:bodyPr wrap="square" rtlCol="0">
            <a:spAutoFit/>
          </a:bodyPr>
          <a:lstStyle/>
          <a:p>
            <a:pPr algn="ctr"/>
            <a:r>
              <a:rPr lang="de-DE" sz="1400" dirty="0"/>
              <a:t> y</a:t>
            </a:r>
          </a:p>
        </p:txBody>
      </p:sp>
      <p:sp>
        <p:nvSpPr>
          <p:cNvPr id="13" name="Textfeld 12"/>
          <p:cNvSpPr txBox="1"/>
          <p:nvPr/>
        </p:nvSpPr>
        <p:spPr>
          <a:xfrm>
            <a:off x="5148064" y="2780928"/>
            <a:ext cx="2880320" cy="523220"/>
          </a:xfrm>
          <a:prstGeom prst="rect">
            <a:avLst/>
          </a:prstGeom>
          <a:noFill/>
        </p:spPr>
        <p:txBody>
          <a:bodyPr wrap="square" rtlCol="0">
            <a:spAutoFit/>
          </a:bodyPr>
          <a:lstStyle/>
          <a:p>
            <a:r>
              <a:rPr lang="de-DE" sz="1400" b="1" i="1" dirty="0"/>
              <a:t>Fertige eine Skizze und beschrifte sie mit den angegebenen Zahlen!</a:t>
            </a:r>
          </a:p>
        </p:txBody>
      </p:sp>
      <p:sp>
        <p:nvSpPr>
          <p:cNvPr id="14" name="Textfeld 13"/>
          <p:cNvSpPr txBox="1"/>
          <p:nvPr/>
        </p:nvSpPr>
        <p:spPr>
          <a:xfrm>
            <a:off x="1907704" y="4658894"/>
            <a:ext cx="3096344" cy="369332"/>
          </a:xfrm>
          <a:prstGeom prst="rect">
            <a:avLst/>
          </a:prstGeom>
          <a:noFill/>
        </p:spPr>
        <p:txBody>
          <a:bodyPr wrap="square" rtlCol="0">
            <a:spAutoFit/>
          </a:bodyPr>
          <a:lstStyle/>
          <a:p>
            <a:r>
              <a:rPr lang="de-DE" dirty="0"/>
              <a:t> x = 30 cm : 20; x = 1,5 cm;</a:t>
            </a:r>
          </a:p>
        </p:txBody>
      </p:sp>
      <p:sp>
        <p:nvSpPr>
          <p:cNvPr id="15" name="Textfeld 14"/>
          <p:cNvSpPr txBox="1"/>
          <p:nvPr/>
        </p:nvSpPr>
        <p:spPr>
          <a:xfrm>
            <a:off x="1907704" y="5022468"/>
            <a:ext cx="3960440" cy="369332"/>
          </a:xfrm>
          <a:prstGeom prst="rect">
            <a:avLst/>
          </a:prstGeom>
          <a:noFill/>
        </p:spPr>
        <p:txBody>
          <a:bodyPr wrap="square" rtlCol="0">
            <a:spAutoFit/>
          </a:bodyPr>
          <a:lstStyle/>
          <a:p>
            <a:r>
              <a:rPr lang="de-DE" dirty="0"/>
              <a:t> y = 1,5 cm * 100; y = 150 cm = 1,50 m;</a:t>
            </a:r>
          </a:p>
        </p:txBody>
      </p:sp>
      <p:sp>
        <p:nvSpPr>
          <p:cNvPr id="16" name="Textfeld 15"/>
          <p:cNvSpPr txBox="1"/>
          <p:nvPr/>
        </p:nvSpPr>
        <p:spPr>
          <a:xfrm>
            <a:off x="1115616" y="5668799"/>
            <a:ext cx="3672408" cy="523220"/>
          </a:xfrm>
          <a:prstGeom prst="rect">
            <a:avLst/>
          </a:prstGeom>
          <a:noFill/>
        </p:spPr>
        <p:txBody>
          <a:bodyPr wrap="square" rtlCol="0">
            <a:spAutoFit/>
          </a:bodyPr>
          <a:lstStyle/>
          <a:p>
            <a:r>
              <a:rPr lang="de-DE" sz="1400" dirty="0"/>
              <a:t>Verwende auch hier zum Vergleich die Prozentformel!</a:t>
            </a:r>
          </a:p>
        </p:txBody>
      </p:sp>
      <p:sp>
        <p:nvSpPr>
          <p:cNvPr id="17" name="Textfeld 16"/>
          <p:cNvSpPr txBox="1"/>
          <p:nvPr/>
        </p:nvSpPr>
        <p:spPr>
          <a:xfrm>
            <a:off x="6084168" y="4866481"/>
            <a:ext cx="2808312" cy="523220"/>
          </a:xfrm>
          <a:prstGeom prst="rect">
            <a:avLst/>
          </a:prstGeom>
          <a:noFill/>
        </p:spPr>
        <p:txBody>
          <a:bodyPr wrap="square" rtlCol="0">
            <a:spAutoFit/>
          </a:bodyPr>
          <a:lstStyle/>
          <a:p>
            <a:r>
              <a:rPr lang="de-DE" sz="1400" dirty="0"/>
              <a:t>Antwort: Kommissar </a:t>
            </a:r>
            <a:r>
              <a:rPr lang="de-DE" sz="1400" dirty="0" err="1"/>
              <a:t>Brunetti</a:t>
            </a:r>
            <a:r>
              <a:rPr lang="de-DE" sz="1400" dirty="0"/>
              <a:t> muss einen 1,50 m langen Pfahl bestellen.</a:t>
            </a:r>
          </a:p>
        </p:txBody>
      </p:sp>
      <p:sp>
        <p:nvSpPr>
          <p:cNvPr id="18" name="Textfeld 17"/>
          <p:cNvSpPr txBox="1"/>
          <p:nvPr/>
        </p:nvSpPr>
        <p:spPr>
          <a:xfrm>
            <a:off x="2555776" y="5903893"/>
            <a:ext cx="6264696" cy="600164"/>
          </a:xfrm>
          <a:prstGeom prst="rect">
            <a:avLst/>
          </a:prstGeom>
          <a:noFill/>
        </p:spPr>
        <p:txBody>
          <a:bodyPr wrap="square" rtlCol="0">
            <a:spAutoFit/>
          </a:bodyPr>
          <a:lstStyle/>
          <a:p>
            <a:r>
              <a:rPr lang="de-DE" sz="1100" dirty="0"/>
              <a:t>Natürlich könne man die Aufgabe noch ausweiten:</a:t>
            </a:r>
          </a:p>
          <a:p>
            <a:r>
              <a:rPr lang="de-DE" sz="1100" dirty="0"/>
              <a:t>Im Baugeschäft gibt es leider nur Standardlängen von 1,80 m Länge. Wie viel cm müssen abgeschnitten werden, wenn die Mehrlänge nicht auch noch in den Boden gerammt werden soll?</a:t>
            </a:r>
          </a:p>
        </p:txBody>
      </p:sp>
      <p:pic>
        <p:nvPicPr>
          <p:cNvPr id="1026" name="Picture 2" desc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2400" y="2928366"/>
            <a:ext cx="143162" cy="1431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9192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1000"/>
                                        <p:tgtEl>
                                          <p:spTgt spid="11"/>
                                        </p:tgtEl>
                                      </p:cBhvr>
                                    </p:animEffect>
                                    <p:anim calcmode="lin" valueType="num">
                                      <p:cBhvr>
                                        <p:cTn id="71" dur="1000" fill="hold"/>
                                        <p:tgtEl>
                                          <p:spTgt spid="11"/>
                                        </p:tgtEl>
                                        <p:attrNameLst>
                                          <p:attrName>ppt_x</p:attrName>
                                        </p:attrNameLst>
                                      </p:cBhvr>
                                      <p:tavLst>
                                        <p:tav tm="0">
                                          <p:val>
                                            <p:strVal val="#ppt_x"/>
                                          </p:val>
                                        </p:tav>
                                        <p:tav tm="100000">
                                          <p:val>
                                            <p:strVal val="#ppt_x"/>
                                          </p:val>
                                        </p:tav>
                                      </p:tavLst>
                                    </p:anim>
                                    <p:anim calcmode="lin" valueType="num">
                                      <p:cBhvr>
                                        <p:cTn id="7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1000"/>
                                        <p:tgtEl>
                                          <p:spTgt spid="12"/>
                                        </p:tgtEl>
                                      </p:cBhvr>
                                    </p:animEffect>
                                    <p:anim calcmode="lin" valueType="num">
                                      <p:cBhvr>
                                        <p:cTn id="78" dur="1000" fill="hold"/>
                                        <p:tgtEl>
                                          <p:spTgt spid="12"/>
                                        </p:tgtEl>
                                        <p:attrNameLst>
                                          <p:attrName>ppt_x</p:attrName>
                                        </p:attrNameLst>
                                      </p:cBhvr>
                                      <p:tavLst>
                                        <p:tav tm="0">
                                          <p:val>
                                            <p:strVal val="#ppt_x"/>
                                          </p:val>
                                        </p:tav>
                                        <p:tav tm="100000">
                                          <p:val>
                                            <p:strVal val="#ppt_x"/>
                                          </p:val>
                                        </p:tav>
                                      </p:tavLst>
                                    </p:anim>
                                    <p:anim calcmode="lin" valueType="num">
                                      <p:cBhvr>
                                        <p:cTn id="7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1000"/>
                                        <p:tgtEl>
                                          <p:spTgt spid="14"/>
                                        </p:tgtEl>
                                      </p:cBhvr>
                                    </p:animEffect>
                                    <p:anim calcmode="lin" valueType="num">
                                      <p:cBhvr>
                                        <p:cTn id="85" dur="1000" fill="hold"/>
                                        <p:tgtEl>
                                          <p:spTgt spid="14"/>
                                        </p:tgtEl>
                                        <p:attrNameLst>
                                          <p:attrName>ppt_x</p:attrName>
                                        </p:attrNameLst>
                                      </p:cBhvr>
                                      <p:tavLst>
                                        <p:tav tm="0">
                                          <p:val>
                                            <p:strVal val="#ppt_x"/>
                                          </p:val>
                                        </p:tav>
                                        <p:tav tm="100000">
                                          <p:val>
                                            <p:strVal val="#ppt_x"/>
                                          </p:val>
                                        </p:tav>
                                      </p:tavLst>
                                    </p:anim>
                                    <p:anim calcmode="lin" valueType="num">
                                      <p:cBhvr>
                                        <p:cTn id="8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1000"/>
                                        <p:tgtEl>
                                          <p:spTgt spid="15"/>
                                        </p:tgtEl>
                                      </p:cBhvr>
                                    </p:animEffect>
                                    <p:anim calcmode="lin" valueType="num">
                                      <p:cBhvr>
                                        <p:cTn id="92" dur="1000" fill="hold"/>
                                        <p:tgtEl>
                                          <p:spTgt spid="15"/>
                                        </p:tgtEl>
                                        <p:attrNameLst>
                                          <p:attrName>ppt_x</p:attrName>
                                        </p:attrNameLst>
                                      </p:cBhvr>
                                      <p:tavLst>
                                        <p:tav tm="0">
                                          <p:val>
                                            <p:strVal val="#ppt_x"/>
                                          </p:val>
                                        </p:tav>
                                        <p:tav tm="100000">
                                          <p:val>
                                            <p:strVal val="#ppt_x"/>
                                          </p:val>
                                        </p:tav>
                                      </p:tavLst>
                                    </p:anim>
                                    <p:anim calcmode="lin" valueType="num">
                                      <p:cBhvr>
                                        <p:cTn id="9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0"/>
                                        <p:tgtEl>
                                          <p:spTgt spid="16"/>
                                        </p:tgtEl>
                                      </p:cBhvr>
                                    </p:animEffect>
                                    <p:anim calcmode="lin" valueType="num">
                                      <p:cBhvr>
                                        <p:cTn id="99" dur="1000" fill="hold"/>
                                        <p:tgtEl>
                                          <p:spTgt spid="16"/>
                                        </p:tgtEl>
                                        <p:attrNameLst>
                                          <p:attrName>ppt_x</p:attrName>
                                        </p:attrNameLst>
                                      </p:cBhvr>
                                      <p:tavLst>
                                        <p:tav tm="0">
                                          <p:val>
                                            <p:strVal val="#ppt_x"/>
                                          </p:val>
                                        </p:tav>
                                        <p:tav tm="100000">
                                          <p:val>
                                            <p:strVal val="#ppt_x"/>
                                          </p:val>
                                        </p:tav>
                                      </p:tavLst>
                                    </p:anim>
                                    <p:anim calcmode="lin" valueType="num">
                                      <p:cBhvr>
                                        <p:cTn id="10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1000"/>
                                        <p:tgtEl>
                                          <p:spTgt spid="17"/>
                                        </p:tgtEl>
                                      </p:cBhvr>
                                    </p:animEffect>
                                    <p:anim calcmode="lin" valueType="num">
                                      <p:cBhvr>
                                        <p:cTn id="106" dur="1000" fill="hold"/>
                                        <p:tgtEl>
                                          <p:spTgt spid="17"/>
                                        </p:tgtEl>
                                        <p:attrNameLst>
                                          <p:attrName>ppt_x</p:attrName>
                                        </p:attrNameLst>
                                      </p:cBhvr>
                                      <p:tavLst>
                                        <p:tav tm="0">
                                          <p:val>
                                            <p:strVal val="#ppt_x"/>
                                          </p:val>
                                        </p:tav>
                                        <p:tav tm="100000">
                                          <p:val>
                                            <p:strVal val="#ppt_x"/>
                                          </p:val>
                                        </p:tav>
                                      </p:tavLst>
                                    </p:anim>
                                    <p:anim calcmode="lin" valueType="num">
                                      <p:cBhvr>
                                        <p:cTn id="10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18"/>
                                        </p:tgtEl>
                                        <p:attrNameLst>
                                          <p:attrName>style.visibility</p:attrName>
                                        </p:attrNameLst>
                                      </p:cBhvr>
                                      <p:to>
                                        <p:strVal val="visible"/>
                                      </p:to>
                                    </p:set>
                                    <p:animEffect transition="in" filter="fade">
                                      <p:cBhvr>
                                        <p:cTn id="112" dur="1000"/>
                                        <p:tgtEl>
                                          <p:spTgt spid="18"/>
                                        </p:tgtEl>
                                      </p:cBhvr>
                                    </p:animEffect>
                                    <p:anim calcmode="lin" valueType="num">
                                      <p:cBhvr>
                                        <p:cTn id="113" dur="1000" fill="hold"/>
                                        <p:tgtEl>
                                          <p:spTgt spid="18"/>
                                        </p:tgtEl>
                                        <p:attrNameLst>
                                          <p:attrName>ppt_x</p:attrName>
                                        </p:attrNameLst>
                                      </p:cBhvr>
                                      <p:tavLst>
                                        <p:tav tm="0">
                                          <p:val>
                                            <p:strVal val="#ppt_x"/>
                                          </p:val>
                                        </p:tav>
                                        <p:tav tm="100000">
                                          <p:val>
                                            <p:strVal val="#ppt_x"/>
                                          </p:val>
                                        </p:tav>
                                      </p:tavLst>
                                    </p:anim>
                                    <p:anim calcmode="lin" valueType="num">
                                      <p:cBhvr>
                                        <p:cTn id="1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161</Words>
  <Application>Microsoft Office PowerPoint</Application>
  <PresentationFormat>Bildschirmpräsentation (4:3)</PresentationFormat>
  <Paragraphs>16</Paragraphs>
  <Slides>1</Slides>
  <Notes>0</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vt:i4>
      </vt:variant>
    </vt:vector>
  </HeadingPairs>
  <TitlesOfParts>
    <vt:vector size="4" baseType="lpstr">
      <vt:lpstr>Arial</vt:lpstr>
      <vt:lpstr>Calibri</vt:lpstr>
      <vt:lpstr>Larissa</vt:lpstr>
      <vt:lpstr>Schon vor etwa 6 000 Jahren begannen Menschen am Bodensee in Unteruhldingen, Holzhäuser auf Pfählen zu errichten. Später wurden große Häuser in Venedig auf Pfählen errichtet. Auch in Hamburg stehen Häuser auf Pfählen. Die Mathematiklehrer haben da natürlich eine Textaufgabe dazu gemacht, z. B. Ein Pfahl steckt mit 35 % seiner Länge im Boden, 45 % sind im Wasser und 30 cm ragen über das Wasser heraus. Kommissar Brunetti bestellt einen neuen Pfahl für sein Haus! Was muss er dafür wissen? </vt:lpstr>
    </vt:vector>
  </TitlesOfParts>
  <Company>Schule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Manfred Luft </cp:lastModifiedBy>
  <cp:revision>12</cp:revision>
  <cp:lastPrinted>2016-01-01T08:55:53Z</cp:lastPrinted>
  <dcterms:created xsi:type="dcterms:W3CDTF">2016-01-01T08:21:44Z</dcterms:created>
  <dcterms:modified xsi:type="dcterms:W3CDTF">2016-02-29T09:29:45Z</dcterms:modified>
</cp:coreProperties>
</file>