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76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4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888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0634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7462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49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143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36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423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62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164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CC97E-2E92-4B49-BB9B-914125228D58}" type="datetimeFigureOut">
              <a:rPr lang="de-DE" smtClean="0"/>
              <a:t>06.01.2016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39246-FFF2-45C1-8933-B6223B80551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952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>
            <a:normAutofit/>
          </a:bodyPr>
          <a:lstStyle/>
          <a:p>
            <a:r>
              <a:rPr lang="de-DE" sz="1600" dirty="0" smtClean="0"/>
              <a:t>Herr Neureich kauft  ein neues Auto für seine Frau. Ihr ist der Porsche des Mannes zu schnell. Herr Neureich zahlt 7 000 € an. Nach einer Anfangsrate von 230 € muss er 48 Raten zu je 189 € zahlen.</a:t>
            </a:r>
            <a:br>
              <a:rPr lang="de-DE" sz="1600" dirty="0" smtClean="0"/>
            </a:br>
            <a:r>
              <a:rPr lang="de-DE" sz="1600" dirty="0" smtClean="0"/>
              <a:t>Die Ratenzahlung kommt ihm trotz günstiger Finanzierung um 2 300 € teurer als es die Barzahlung gewesen wäre.  Berechne deren Höhe!</a:t>
            </a:r>
            <a:endParaRPr lang="de-DE" sz="1600" dirty="0"/>
          </a:p>
        </p:txBody>
      </p:sp>
      <p:sp>
        <p:nvSpPr>
          <p:cNvPr id="4" name="Rechteck 3"/>
          <p:cNvSpPr/>
          <p:nvPr/>
        </p:nvSpPr>
        <p:spPr>
          <a:xfrm>
            <a:off x="395536" y="2060848"/>
            <a:ext cx="1440160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395536" y="1772816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Anzahlung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683568" y="2122983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7 000 €</a:t>
            </a:r>
            <a:endParaRPr lang="de-DE" sz="1400" dirty="0"/>
          </a:p>
        </p:txBody>
      </p:sp>
      <p:sp>
        <p:nvSpPr>
          <p:cNvPr id="7" name="Rechteck 6"/>
          <p:cNvSpPr/>
          <p:nvPr/>
        </p:nvSpPr>
        <p:spPr>
          <a:xfrm>
            <a:off x="1984141" y="2049815"/>
            <a:ext cx="1440160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984141" y="1772815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Anfangsrate </a:t>
            </a:r>
            <a:endParaRPr lang="de-DE" sz="1200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030339"/>
              </p:ext>
            </p:extLst>
          </p:nvPr>
        </p:nvGraphicFramePr>
        <p:xfrm>
          <a:off x="3923928" y="2049815"/>
          <a:ext cx="325628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600096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3923928" y="1772816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Raten  </a:t>
            </a:r>
            <a:endParaRPr lang="de-DE" sz="1200" dirty="0"/>
          </a:p>
        </p:txBody>
      </p:sp>
      <p:sp>
        <p:nvSpPr>
          <p:cNvPr id="11" name="Textfeld 10"/>
          <p:cNvSpPr txBox="1"/>
          <p:nvPr/>
        </p:nvSpPr>
        <p:spPr>
          <a:xfrm>
            <a:off x="5580112" y="1762699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Betrag  </a:t>
            </a:r>
            <a:endParaRPr lang="de-DE" sz="1200" dirty="0"/>
          </a:p>
        </p:txBody>
      </p:sp>
      <p:sp>
        <p:nvSpPr>
          <p:cNvPr id="12" name="Textfeld 11"/>
          <p:cNvSpPr txBox="1"/>
          <p:nvPr/>
        </p:nvSpPr>
        <p:spPr>
          <a:xfrm>
            <a:off x="2195736" y="2122983"/>
            <a:ext cx="1012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230 €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4427984" y="212298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796136" y="2122983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189 €</a:t>
            </a:r>
            <a:endParaRPr lang="de-DE" sz="1400" dirty="0"/>
          </a:p>
        </p:txBody>
      </p:sp>
      <p:sp>
        <p:nvSpPr>
          <p:cNvPr id="15" name="Textfeld 14"/>
          <p:cNvSpPr txBox="1"/>
          <p:nvPr/>
        </p:nvSpPr>
        <p:spPr>
          <a:xfrm>
            <a:off x="4358936" y="243076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48</a:t>
            </a:r>
            <a:endParaRPr lang="de-DE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5796136" y="243076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   x</a:t>
            </a:r>
            <a:endParaRPr lang="de-DE" sz="1400" dirty="0"/>
          </a:p>
        </p:txBody>
      </p:sp>
      <p:sp>
        <p:nvSpPr>
          <p:cNvPr id="17" name="Rechteck 16"/>
          <p:cNvSpPr/>
          <p:nvPr/>
        </p:nvSpPr>
        <p:spPr>
          <a:xfrm>
            <a:off x="3192002" y="3789040"/>
            <a:ext cx="1440160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3203848" y="3429000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Ratenkaufpreis </a:t>
            </a:r>
            <a:endParaRPr lang="de-DE" sz="1200" dirty="0"/>
          </a:p>
        </p:txBody>
      </p:sp>
      <p:sp>
        <p:nvSpPr>
          <p:cNvPr id="19" name="Textfeld 18"/>
          <p:cNvSpPr txBox="1"/>
          <p:nvPr/>
        </p:nvSpPr>
        <p:spPr>
          <a:xfrm>
            <a:off x="3516038" y="3851175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   y</a:t>
            </a:r>
            <a:endParaRPr lang="de-DE" sz="1400" dirty="0"/>
          </a:p>
        </p:txBody>
      </p:sp>
      <p:sp>
        <p:nvSpPr>
          <p:cNvPr id="20" name="Rechteck 19"/>
          <p:cNvSpPr/>
          <p:nvPr/>
        </p:nvSpPr>
        <p:spPr>
          <a:xfrm>
            <a:off x="5076056" y="3779917"/>
            <a:ext cx="1440160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5076056" y="3429000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Differenz zur Barzahlung </a:t>
            </a:r>
            <a:endParaRPr lang="de-DE" sz="1200" dirty="0"/>
          </a:p>
        </p:txBody>
      </p:sp>
      <p:sp>
        <p:nvSpPr>
          <p:cNvPr id="22" name="Textfeld 21"/>
          <p:cNvSpPr txBox="1"/>
          <p:nvPr/>
        </p:nvSpPr>
        <p:spPr>
          <a:xfrm>
            <a:off x="5328084" y="3853875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2 300  €</a:t>
            </a:r>
            <a:endParaRPr lang="de-DE" sz="1400" dirty="0"/>
          </a:p>
        </p:txBody>
      </p:sp>
      <p:sp>
        <p:nvSpPr>
          <p:cNvPr id="23" name="Rechteck 22"/>
          <p:cNvSpPr/>
          <p:nvPr/>
        </p:nvSpPr>
        <p:spPr>
          <a:xfrm>
            <a:off x="4535996" y="4941168"/>
            <a:ext cx="1440160" cy="43204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/>
          <p:cNvSpPr txBox="1"/>
          <p:nvPr/>
        </p:nvSpPr>
        <p:spPr>
          <a:xfrm>
            <a:off x="4535996" y="4680600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Barzahlungspreis </a:t>
            </a:r>
            <a:endParaRPr lang="de-DE" sz="1200" dirty="0"/>
          </a:p>
        </p:txBody>
      </p:sp>
      <p:sp>
        <p:nvSpPr>
          <p:cNvPr id="25" name="Textfeld 24"/>
          <p:cNvSpPr txBox="1"/>
          <p:nvPr/>
        </p:nvSpPr>
        <p:spPr>
          <a:xfrm>
            <a:off x="4860032" y="504274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   z</a:t>
            </a:r>
            <a:endParaRPr lang="de-DE" sz="1400" dirty="0"/>
          </a:p>
        </p:txBody>
      </p:sp>
      <p:sp>
        <p:nvSpPr>
          <p:cNvPr id="26" name="Ellipse 25"/>
          <p:cNvSpPr/>
          <p:nvPr/>
        </p:nvSpPr>
        <p:spPr>
          <a:xfrm>
            <a:off x="3444030" y="3037602"/>
            <a:ext cx="479898" cy="28803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Ellipse 26"/>
          <p:cNvSpPr/>
          <p:nvPr/>
        </p:nvSpPr>
        <p:spPr>
          <a:xfrm>
            <a:off x="4647953" y="4293096"/>
            <a:ext cx="479898" cy="28803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/>
          <p:cNvSpPr txBox="1"/>
          <p:nvPr/>
        </p:nvSpPr>
        <p:spPr>
          <a:xfrm>
            <a:off x="3563888" y="303587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4677054" y="42930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-</a:t>
            </a:r>
            <a:endParaRPr lang="de-DE" dirty="0"/>
          </a:p>
        </p:txBody>
      </p:sp>
      <p:cxnSp>
        <p:nvCxnSpPr>
          <p:cNvPr id="31" name="Gerade Verbindung 30"/>
          <p:cNvCxnSpPr>
            <a:stCxn id="4" idx="2"/>
            <a:endCxn id="26" idx="2"/>
          </p:cNvCxnSpPr>
          <p:nvPr/>
        </p:nvCxnSpPr>
        <p:spPr>
          <a:xfrm>
            <a:off x="1115616" y="2492896"/>
            <a:ext cx="2328414" cy="6887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/>
        </p:nvCxnSpPr>
        <p:spPr>
          <a:xfrm>
            <a:off x="3131840" y="2430760"/>
            <a:ext cx="432048" cy="6068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34"/>
          <p:cNvCxnSpPr>
            <a:endCxn id="26" idx="6"/>
          </p:cNvCxnSpPr>
          <p:nvPr/>
        </p:nvCxnSpPr>
        <p:spPr>
          <a:xfrm flipH="1">
            <a:off x="3923928" y="2738537"/>
            <a:ext cx="1944216" cy="4430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Gerade Verbindung 36"/>
          <p:cNvCxnSpPr/>
          <p:nvPr/>
        </p:nvCxnSpPr>
        <p:spPr>
          <a:xfrm>
            <a:off x="4427984" y="4221088"/>
            <a:ext cx="252028" cy="1594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38"/>
          <p:cNvCxnSpPr>
            <a:endCxn id="27" idx="6"/>
          </p:cNvCxnSpPr>
          <p:nvPr/>
        </p:nvCxnSpPr>
        <p:spPr>
          <a:xfrm flipH="1">
            <a:off x="5127851" y="4161652"/>
            <a:ext cx="524269" cy="2754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>
            <a:stCxn id="28" idx="2"/>
          </p:cNvCxnSpPr>
          <p:nvPr/>
        </p:nvCxnSpPr>
        <p:spPr>
          <a:xfrm>
            <a:off x="3707904" y="3405207"/>
            <a:ext cx="0" cy="4459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/>
          <p:nvPr/>
        </p:nvCxnSpPr>
        <p:spPr>
          <a:xfrm>
            <a:off x="4947084" y="4581128"/>
            <a:ext cx="45005" cy="4616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feld 2"/>
          <p:cNvSpPr txBox="1"/>
          <p:nvPr/>
        </p:nvSpPr>
        <p:spPr>
          <a:xfrm>
            <a:off x="827584" y="466242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7 000 € + 230 € + 9 072 € = y; </a:t>
            </a:r>
          </a:p>
          <a:p>
            <a:r>
              <a:rPr lang="de-DE" sz="1400" dirty="0"/>
              <a:t> </a:t>
            </a:r>
            <a:r>
              <a:rPr lang="de-DE" sz="1400" dirty="0" smtClean="0"/>
              <a:t>y = 16 302 €; </a:t>
            </a:r>
            <a:endParaRPr lang="de-DE" sz="1400" dirty="0"/>
          </a:p>
        </p:txBody>
      </p:sp>
      <p:sp>
        <p:nvSpPr>
          <p:cNvPr id="30" name="Textfeld 29"/>
          <p:cNvSpPr txBox="1"/>
          <p:nvPr/>
        </p:nvSpPr>
        <p:spPr>
          <a:xfrm>
            <a:off x="827584" y="4007763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x = 189 € * 48 ; x = 9 072 €;</a:t>
            </a:r>
            <a:endParaRPr lang="de-DE" sz="1400" dirty="0"/>
          </a:p>
        </p:txBody>
      </p:sp>
      <p:sp>
        <p:nvSpPr>
          <p:cNvPr id="32" name="Textfeld 31"/>
          <p:cNvSpPr txBox="1"/>
          <p:nvPr/>
        </p:nvSpPr>
        <p:spPr>
          <a:xfrm>
            <a:off x="1007604" y="5373216"/>
            <a:ext cx="29163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z = 16 302 € - 2 300 € ;</a:t>
            </a:r>
          </a:p>
          <a:p>
            <a:r>
              <a:rPr lang="de-DE" sz="1400" dirty="0"/>
              <a:t> </a:t>
            </a:r>
            <a:r>
              <a:rPr lang="de-DE" sz="1400" dirty="0" smtClean="0"/>
              <a:t>z = 14 002  €;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3563888" y="5634826"/>
            <a:ext cx="4248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Antwort: Der Barzahlungspreis wäre 14 002 € gewesen.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88623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 animBg="1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 animBg="1"/>
      <p:bldP spid="27" grpId="0" animBg="1"/>
      <p:bldP spid="28" grpId="0"/>
      <p:bldP spid="29" grpId="0"/>
      <p:bldP spid="3" grpId="0"/>
      <p:bldP spid="30" grpId="0"/>
      <p:bldP spid="32" grpId="0"/>
      <p:bldP spid="36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Bildschirmpräsentation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Herr Neureich kauft  ein neues Auto für seine Frau. Ihr ist der Porsche des Mannes zu schnell. Herr Neureich zahlt 7 000 € an. Nach einer Anfangsrate von 230 € muss er 48 Raten zu je 189 € zahlen. Die Ratenzahlung kommt ihm trotz günstiger Finanzierung um 2 300 € teurer als es die Barzahlung gewesen wäre.  Berechne deren Höhe!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7</cp:revision>
  <dcterms:created xsi:type="dcterms:W3CDTF">2016-01-01T12:56:19Z</dcterms:created>
  <dcterms:modified xsi:type="dcterms:W3CDTF">2016-01-06T04:39:46Z</dcterms:modified>
</cp:coreProperties>
</file>