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50" d="100"/>
          <a:sy n="150" d="100"/>
        </p:scale>
        <p:origin x="152" y="80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interSettings" Target="printerSettings/printerSettings1.bin"/><Relationship Id="rId4" Type="http://schemas.openxmlformats.org/officeDocument/2006/relationships/presProps" Target="presProps.xml"/><Relationship Id="rId5" Type="http://schemas.openxmlformats.org/officeDocument/2006/relationships/viewProps" Target="viewProps.xml"/><Relationship Id="rId6" Type="http://schemas.openxmlformats.org/officeDocument/2006/relationships/theme" Target="theme/theme1.xml"/><Relationship Id="rId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p>
            <a:fld id="{935A50D5-7CBF-4A1F-A9BA-15D4356EA12A}" type="datetimeFigureOut">
              <a:rPr lang="de-DE" smtClean="0"/>
              <a:t>26.02.16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A1C0F9-AE98-4281-BF97-23234FAD2D77}" type="slidenum">
              <a:rPr lang="de-DE" smtClean="0"/>
              <a:t>‹Nr.›</a:t>
            </a:fld>
            <a:endParaRPr lang="de-DE"/>
          </a:p>
        </p:txBody>
      </p:sp>
    </p:spTree>
    <p:extLst>
      <p:ext uri="{BB962C8B-B14F-4D97-AF65-F5344CB8AC3E}">
        <p14:creationId xmlns:p14="http://schemas.microsoft.com/office/powerpoint/2010/main" val="40824252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935A50D5-7CBF-4A1F-A9BA-15D4356EA12A}" type="datetimeFigureOut">
              <a:rPr lang="de-DE" smtClean="0"/>
              <a:t>26.02.16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A1C0F9-AE98-4281-BF97-23234FAD2D77}" type="slidenum">
              <a:rPr lang="de-DE" smtClean="0"/>
              <a:t>‹Nr.›</a:t>
            </a:fld>
            <a:endParaRPr lang="de-DE"/>
          </a:p>
        </p:txBody>
      </p:sp>
    </p:spTree>
    <p:extLst>
      <p:ext uri="{BB962C8B-B14F-4D97-AF65-F5344CB8AC3E}">
        <p14:creationId xmlns:p14="http://schemas.microsoft.com/office/powerpoint/2010/main" val="13755629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935A50D5-7CBF-4A1F-A9BA-15D4356EA12A}" type="datetimeFigureOut">
              <a:rPr lang="de-DE" smtClean="0"/>
              <a:t>26.02.16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A1C0F9-AE98-4281-BF97-23234FAD2D77}" type="slidenum">
              <a:rPr lang="de-DE" smtClean="0"/>
              <a:t>‹Nr.›</a:t>
            </a:fld>
            <a:endParaRPr lang="de-DE"/>
          </a:p>
        </p:txBody>
      </p:sp>
    </p:spTree>
    <p:extLst>
      <p:ext uri="{BB962C8B-B14F-4D97-AF65-F5344CB8AC3E}">
        <p14:creationId xmlns:p14="http://schemas.microsoft.com/office/powerpoint/2010/main" val="14829206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935A50D5-7CBF-4A1F-A9BA-15D4356EA12A}" type="datetimeFigureOut">
              <a:rPr lang="de-DE" smtClean="0"/>
              <a:t>26.02.16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A1C0F9-AE98-4281-BF97-23234FAD2D77}" type="slidenum">
              <a:rPr lang="de-DE" smtClean="0"/>
              <a:t>‹Nr.›</a:t>
            </a:fld>
            <a:endParaRPr lang="de-DE"/>
          </a:p>
        </p:txBody>
      </p:sp>
    </p:spTree>
    <p:extLst>
      <p:ext uri="{BB962C8B-B14F-4D97-AF65-F5344CB8AC3E}">
        <p14:creationId xmlns:p14="http://schemas.microsoft.com/office/powerpoint/2010/main" val="29643692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Textmasterformat bearbeiten</a:t>
            </a:r>
          </a:p>
        </p:txBody>
      </p:sp>
      <p:sp>
        <p:nvSpPr>
          <p:cNvPr id="4" name="Datumsplatzhalter 3"/>
          <p:cNvSpPr>
            <a:spLocks noGrp="1"/>
          </p:cNvSpPr>
          <p:nvPr>
            <p:ph type="dt" sz="half" idx="10"/>
          </p:nvPr>
        </p:nvSpPr>
        <p:spPr/>
        <p:txBody>
          <a:bodyPr/>
          <a:lstStyle/>
          <a:p>
            <a:fld id="{935A50D5-7CBF-4A1F-A9BA-15D4356EA12A}" type="datetimeFigureOut">
              <a:rPr lang="de-DE" smtClean="0"/>
              <a:t>26.02.16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A1C0F9-AE98-4281-BF97-23234FAD2D77}" type="slidenum">
              <a:rPr lang="de-DE" smtClean="0"/>
              <a:t>‹Nr.›</a:t>
            </a:fld>
            <a:endParaRPr lang="de-DE"/>
          </a:p>
        </p:txBody>
      </p:sp>
    </p:spTree>
    <p:extLst>
      <p:ext uri="{BB962C8B-B14F-4D97-AF65-F5344CB8AC3E}">
        <p14:creationId xmlns:p14="http://schemas.microsoft.com/office/powerpoint/2010/main" val="6968245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fld id="{935A50D5-7CBF-4A1F-A9BA-15D4356EA12A}" type="datetimeFigureOut">
              <a:rPr lang="de-DE" smtClean="0"/>
              <a:t>26.02.16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A1C0F9-AE98-4281-BF97-23234FAD2D77}" type="slidenum">
              <a:rPr lang="de-DE" smtClean="0"/>
              <a:t>‹Nr.›</a:t>
            </a:fld>
            <a:endParaRPr lang="de-DE"/>
          </a:p>
        </p:txBody>
      </p:sp>
    </p:spTree>
    <p:extLst>
      <p:ext uri="{BB962C8B-B14F-4D97-AF65-F5344CB8AC3E}">
        <p14:creationId xmlns:p14="http://schemas.microsoft.com/office/powerpoint/2010/main" val="26801836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fld id="{935A50D5-7CBF-4A1F-A9BA-15D4356EA12A}" type="datetimeFigureOut">
              <a:rPr lang="de-DE" smtClean="0"/>
              <a:t>26.02.16</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00A1C0F9-AE98-4281-BF97-23234FAD2D77}" type="slidenum">
              <a:rPr lang="de-DE" smtClean="0"/>
              <a:t>‹Nr.›</a:t>
            </a:fld>
            <a:endParaRPr lang="de-DE"/>
          </a:p>
        </p:txBody>
      </p:sp>
    </p:spTree>
    <p:extLst>
      <p:ext uri="{BB962C8B-B14F-4D97-AF65-F5344CB8AC3E}">
        <p14:creationId xmlns:p14="http://schemas.microsoft.com/office/powerpoint/2010/main" val="10734131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fld id="{935A50D5-7CBF-4A1F-A9BA-15D4356EA12A}" type="datetimeFigureOut">
              <a:rPr lang="de-DE" smtClean="0"/>
              <a:t>26.02.16</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00A1C0F9-AE98-4281-BF97-23234FAD2D77}" type="slidenum">
              <a:rPr lang="de-DE" smtClean="0"/>
              <a:t>‹Nr.›</a:t>
            </a:fld>
            <a:endParaRPr lang="de-DE"/>
          </a:p>
        </p:txBody>
      </p:sp>
    </p:spTree>
    <p:extLst>
      <p:ext uri="{BB962C8B-B14F-4D97-AF65-F5344CB8AC3E}">
        <p14:creationId xmlns:p14="http://schemas.microsoft.com/office/powerpoint/2010/main" val="32345264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935A50D5-7CBF-4A1F-A9BA-15D4356EA12A}" type="datetimeFigureOut">
              <a:rPr lang="de-DE" smtClean="0"/>
              <a:t>26.02.16</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00A1C0F9-AE98-4281-BF97-23234FAD2D77}" type="slidenum">
              <a:rPr lang="de-DE" smtClean="0"/>
              <a:t>‹Nr.›</a:t>
            </a:fld>
            <a:endParaRPr lang="de-DE"/>
          </a:p>
        </p:txBody>
      </p:sp>
    </p:spTree>
    <p:extLst>
      <p:ext uri="{BB962C8B-B14F-4D97-AF65-F5344CB8AC3E}">
        <p14:creationId xmlns:p14="http://schemas.microsoft.com/office/powerpoint/2010/main" val="11270916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Datumsplatzhalter 4"/>
          <p:cNvSpPr>
            <a:spLocks noGrp="1"/>
          </p:cNvSpPr>
          <p:nvPr>
            <p:ph type="dt" sz="half" idx="10"/>
          </p:nvPr>
        </p:nvSpPr>
        <p:spPr/>
        <p:txBody>
          <a:bodyPr/>
          <a:lstStyle/>
          <a:p>
            <a:fld id="{935A50D5-7CBF-4A1F-A9BA-15D4356EA12A}" type="datetimeFigureOut">
              <a:rPr lang="de-DE" smtClean="0"/>
              <a:t>26.02.16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A1C0F9-AE98-4281-BF97-23234FAD2D77}" type="slidenum">
              <a:rPr lang="de-DE" smtClean="0"/>
              <a:t>‹Nr.›</a:t>
            </a:fld>
            <a:endParaRPr lang="de-DE"/>
          </a:p>
        </p:txBody>
      </p:sp>
    </p:spTree>
    <p:extLst>
      <p:ext uri="{BB962C8B-B14F-4D97-AF65-F5344CB8AC3E}">
        <p14:creationId xmlns:p14="http://schemas.microsoft.com/office/powerpoint/2010/main" val="2364523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Datumsplatzhalter 4"/>
          <p:cNvSpPr>
            <a:spLocks noGrp="1"/>
          </p:cNvSpPr>
          <p:nvPr>
            <p:ph type="dt" sz="half" idx="10"/>
          </p:nvPr>
        </p:nvSpPr>
        <p:spPr/>
        <p:txBody>
          <a:bodyPr/>
          <a:lstStyle/>
          <a:p>
            <a:fld id="{935A50D5-7CBF-4A1F-A9BA-15D4356EA12A}" type="datetimeFigureOut">
              <a:rPr lang="de-DE" smtClean="0"/>
              <a:t>26.02.16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A1C0F9-AE98-4281-BF97-23234FAD2D77}" type="slidenum">
              <a:rPr lang="de-DE" smtClean="0"/>
              <a:t>‹Nr.›</a:t>
            </a:fld>
            <a:endParaRPr lang="de-DE"/>
          </a:p>
        </p:txBody>
      </p:sp>
    </p:spTree>
    <p:extLst>
      <p:ext uri="{BB962C8B-B14F-4D97-AF65-F5344CB8AC3E}">
        <p14:creationId xmlns:p14="http://schemas.microsoft.com/office/powerpoint/2010/main" val="375423977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e-DE" smtClean="0"/>
              <a:t>Titelmasterformat durch Klicken bearbeiten</a:t>
            </a:r>
            <a:endParaRPr lang="de-DE"/>
          </a:p>
        </p:txBody>
      </p:sp>
      <p:sp>
        <p:nvSpPr>
          <p:cNvPr id="3" name="Textplatzhalt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5A50D5-7CBF-4A1F-A9BA-15D4356EA12A}" type="datetimeFigureOut">
              <a:rPr lang="de-DE" smtClean="0"/>
              <a:t>26.02.16</a:t>
            </a:fld>
            <a:endParaRPr lang="de-DE"/>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A1C0F9-AE98-4281-BF97-23234FAD2D77}" type="slidenum">
              <a:rPr lang="de-DE" smtClean="0"/>
              <a:t>‹Nr.›</a:t>
            </a:fld>
            <a:endParaRPr lang="de-DE"/>
          </a:p>
        </p:txBody>
      </p:sp>
    </p:spTree>
    <p:extLst>
      <p:ext uri="{BB962C8B-B14F-4D97-AF65-F5344CB8AC3E}">
        <p14:creationId xmlns:p14="http://schemas.microsoft.com/office/powerpoint/2010/main" val="42016056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721804" y="188641"/>
            <a:ext cx="7772400" cy="1224136"/>
          </a:xfrm>
        </p:spPr>
        <p:txBody>
          <a:bodyPr>
            <a:normAutofit/>
          </a:bodyPr>
          <a:lstStyle/>
          <a:p>
            <a:r>
              <a:rPr lang="de-DE" sz="1600" dirty="0" smtClean="0"/>
              <a:t>Die Orte A und B liegen 450  km auseinander.</a:t>
            </a:r>
            <a:br>
              <a:rPr lang="de-DE" sz="1600" dirty="0" smtClean="0"/>
            </a:br>
            <a:r>
              <a:rPr lang="de-DE" sz="1600" dirty="0" smtClean="0"/>
              <a:t>Ein Auto fährt mit einer Geschwindigkeit von 60 km in Richtung B.</a:t>
            </a:r>
            <a:br>
              <a:rPr lang="de-DE" sz="1600" dirty="0" smtClean="0"/>
            </a:br>
            <a:r>
              <a:rPr lang="de-DE" sz="1600" dirty="0" smtClean="0"/>
              <a:t>Gleichzeitig fährt ein anderes Auto von B weg in Richtung A.</a:t>
            </a:r>
            <a:br>
              <a:rPr lang="de-DE" sz="1600" dirty="0" smtClean="0"/>
            </a:br>
            <a:r>
              <a:rPr lang="de-DE" sz="1600" dirty="0" smtClean="0"/>
              <a:t>Nach welcher Zeit und wie viele km von A bzw. B entfernt treffen sie sich?</a:t>
            </a:r>
            <a:endParaRPr lang="de-DE" sz="1600" dirty="0"/>
          </a:p>
        </p:txBody>
      </p:sp>
      <p:graphicFrame>
        <p:nvGraphicFramePr>
          <p:cNvPr id="5" name="Tabelle 4"/>
          <p:cNvGraphicFramePr>
            <a:graphicFrameLocks noGrp="1"/>
          </p:cNvGraphicFramePr>
          <p:nvPr>
            <p:extLst>
              <p:ext uri="{D42A27DB-BD31-4B8C-83A1-F6EECF244321}">
                <p14:modId xmlns:p14="http://schemas.microsoft.com/office/powerpoint/2010/main" val="2376153043"/>
              </p:ext>
            </p:extLst>
          </p:nvPr>
        </p:nvGraphicFramePr>
        <p:xfrm>
          <a:off x="4572000" y="2245964"/>
          <a:ext cx="1728192" cy="969685"/>
        </p:xfrm>
        <a:graphic>
          <a:graphicData uri="http://schemas.openxmlformats.org/drawingml/2006/table">
            <a:tbl>
              <a:tblPr firstRow="1" bandRow="1">
                <a:tableStyleId>{5C22544A-7EE6-4342-B048-85BDC9FD1C3A}</a:tableStyleId>
              </a:tblPr>
              <a:tblGrid>
                <a:gridCol w="864096"/>
                <a:gridCol w="864096"/>
              </a:tblGrid>
              <a:tr h="504056">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65629">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6" name="Textfeld 5"/>
          <p:cNvSpPr txBox="1"/>
          <p:nvPr/>
        </p:nvSpPr>
        <p:spPr>
          <a:xfrm>
            <a:off x="899592" y="1844824"/>
            <a:ext cx="1872208" cy="369332"/>
          </a:xfrm>
          <a:prstGeom prst="rect">
            <a:avLst/>
          </a:prstGeom>
          <a:noFill/>
        </p:spPr>
        <p:txBody>
          <a:bodyPr wrap="square" rtlCol="0">
            <a:spAutoFit/>
          </a:bodyPr>
          <a:lstStyle/>
          <a:p>
            <a:r>
              <a:rPr lang="de-DE" dirty="0" smtClean="0"/>
              <a:t>Von A nach B</a:t>
            </a:r>
            <a:endParaRPr lang="de-DE" dirty="0"/>
          </a:p>
        </p:txBody>
      </p:sp>
      <p:sp>
        <p:nvSpPr>
          <p:cNvPr id="7" name="Textfeld 6"/>
          <p:cNvSpPr txBox="1"/>
          <p:nvPr/>
        </p:nvSpPr>
        <p:spPr>
          <a:xfrm>
            <a:off x="4716016" y="1844824"/>
            <a:ext cx="1872208" cy="369332"/>
          </a:xfrm>
          <a:prstGeom prst="rect">
            <a:avLst/>
          </a:prstGeom>
          <a:noFill/>
        </p:spPr>
        <p:txBody>
          <a:bodyPr wrap="square" rtlCol="0">
            <a:spAutoFit/>
          </a:bodyPr>
          <a:lstStyle/>
          <a:p>
            <a:r>
              <a:rPr lang="de-DE" dirty="0" smtClean="0"/>
              <a:t>Von B nach A</a:t>
            </a:r>
            <a:endParaRPr lang="de-DE" dirty="0"/>
          </a:p>
        </p:txBody>
      </p:sp>
      <p:graphicFrame>
        <p:nvGraphicFramePr>
          <p:cNvPr id="8" name="Tabelle 7"/>
          <p:cNvGraphicFramePr>
            <a:graphicFrameLocks noGrp="1"/>
          </p:cNvGraphicFramePr>
          <p:nvPr>
            <p:extLst>
              <p:ext uri="{D42A27DB-BD31-4B8C-83A1-F6EECF244321}">
                <p14:modId xmlns:p14="http://schemas.microsoft.com/office/powerpoint/2010/main" val="1473288257"/>
              </p:ext>
            </p:extLst>
          </p:nvPr>
        </p:nvGraphicFramePr>
        <p:xfrm>
          <a:off x="827584" y="2276872"/>
          <a:ext cx="1728192" cy="969685"/>
        </p:xfrm>
        <a:graphic>
          <a:graphicData uri="http://schemas.openxmlformats.org/drawingml/2006/table">
            <a:tbl>
              <a:tblPr firstRow="1" bandRow="1">
                <a:tableStyleId>{5C22544A-7EE6-4342-B048-85BDC9FD1C3A}</a:tableStyleId>
              </a:tblPr>
              <a:tblGrid>
                <a:gridCol w="864096"/>
                <a:gridCol w="864096"/>
              </a:tblGrid>
              <a:tr h="504056">
                <a:tc>
                  <a:txBody>
                    <a:bodyPr/>
                    <a:lstStyle/>
                    <a:p>
                      <a:r>
                        <a:rPr lang="de-DE" dirty="0" smtClean="0"/>
                        <a:t>1</a:t>
                      </a:r>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65629">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9" name="Textfeld 8"/>
          <p:cNvSpPr txBox="1"/>
          <p:nvPr/>
        </p:nvSpPr>
        <p:spPr>
          <a:xfrm>
            <a:off x="1007604" y="2348880"/>
            <a:ext cx="576064" cy="369332"/>
          </a:xfrm>
          <a:prstGeom prst="rect">
            <a:avLst/>
          </a:prstGeom>
          <a:noFill/>
        </p:spPr>
        <p:txBody>
          <a:bodyPr wrap="square" rtlCol="0">
            <a:spAutoFit/>
          </a:bodyPr>
          <a:lstStyle/>
          <a:p>
            <a:pPr algn="ctr"/>
            <a:r>
              <a:rPr lang="de-DE" dirty="0" smtClean="0"/>
              <a:t>1 h</a:t>
            </a:r>
            <a:endParaRPr lang="de-DE" dirty="0"/>
          </a:p>
        </p:txBody>
      </p:sp>
      <p:sp>
        <p:nvSpPr>
          <p:cNvPr id="10" name="Textfeld 9"/>
          <p:cNvSpPr txBox="1"/>
          <p:nvPr/>
        </p:nvSpPr>
        <p:spPr>
          <a:xfrm>
            <a:off x="1767137" y="2379658"/>
            <a:ext cx="648072" cy="307777"/>
          </a:xfrm>
          <a:prstGeom prst="rect">
            <a:avLst/>
          </a:prstGeom>
          <a:noFill/>
        </p:spPr>
        <p:txBody>
          <a:bodyPr wrap="square" rtlCol="0">
            <a:spAutoFit/>
          </a:bodyPr>
          <a:lstStyle/>
          <a:p>
            <a:pPr algn="ctr"/>
            <a:r>
              <a:rPr lang="de-DE" sz="1400" dirty="0" smtClean="0"/>
              <a:t>60 km</a:t>
            </a:r>
            <a:endParaRPr lang="de-DE" sz="1400" dirty="0"/>
          </a:p>
        </p:txBody>
      </p:sp>
      <p:sp>
        <p:nvSpPr>
          <p:cNvPr id="11" name="Textfeld 10"/>
          <p:cNvSpPr txBox="1"/>
          <p:nvPr/>
        </p:nvSpPr>
        <p:spPr>
          <a:xfrm>
            <a:off x="4716016" y="2348880"/>
            <a:ext cx="576064" cy="369332"/>
          </a:xfrm>
          <a:prstGeom prst="rect">
            <a:avLst/>
          </a:prstGeom>
          <a:noFill/>
        </p:spPr>
        <p:txBody>
          <a:bodyPr wrap="square" rtlCol="0">
            <a:spAutoFit/>
          </a:bodyPr>
          <a:lstStyle/>
          <a:p>
            <a:pPr algn="ctr"/>
            <a:r>
              <a:rPr lang="de-DE" dirty="0" smtClean="0"/>
              <a:t>1 h</a:t>
            </a:r>
            <a:endParaRPr lang="de-DE" dirty="0"/>
          </a:p>
        </p:txBody>
      </p:sp>
      <p:sp>
        <p:nvSpPr>
          <p:cNvPr id="12" name="Textfeld 11"/>
          <p:cNvSpPr txBox="1"/>
          <p:nvPr/>
        </p:nvSpPr>
        <p:spPr>
          <a:xfrm>
            <a:off x="5508104" y="2348880"/>
            <a:ext cx="936104" cy="307777"/>
          </a:xfrm>
          <a:prstGeom prst="rect">
            <a:avLst/>
          </a:prstGeom>
          <a:noFill/>
        </p:spPr>
        <p:txBody>
          <a:bodyPr wrap="square" rtlCol="0">
            <a:spAutoFit/>
          </a:bodyPr>
          <a:lstStyle/>
          <a:p>
            <a:r>
              <a:rPr lang="de-DE" sz="1400" dirty="0" smtClean="0"/>
              <a:t>90 km</a:t>
            </a:r>
            <a:endParaRPr lang="de-DE" sz="1400" dirty="0"/>
          </a:p>
        </p:txBody>
      </p:sp>
      <p:sp>
        <p:nvSpPr>
          <p:cNvPr id="13" name="Textfeld 12"/>
          <p:cNvSpPr txBox="1"/>
          <p:nvPr/>
        </p:nvSpPr>
        <p:spPr>
          <a:xfrm>
            <a:off x="899592" y="2826714"/>
            <a:ext cx="792088" cy="369332"/>
          </a:xfrm>
          <a:prstGeom prst="rect">
            <a:avLst/>
          </a:prstGeom>
          <a:noFill/>
        </p:spPr>
        <p:txBody>
          <a:bodyPr wrap="square" rtlCol="0">
            <a:spAutoFit/>
          </a:bodyPr>
          <a:lstStyle/>
          <a:p>
            <a:pPr algn="ctr"/>
            <a:r>
              <a:rPr lang="de-DE" dirty="0"/>
              <a:t> </a:t>
            </a:r>
            <a:r>
              <a:rPr lang="de-DE" dirty="0" smtClean="0"/>
              <a:t>x h</a:t>
            </a:r>
            <a:endParaRPr lang="de-DE" dirty="0"/>
          </a:p>
        </p:txBody>
      </p:sp>
      <p:sp>
        <p:nvSpPr>
          <p:cNvPr id="14" name="Textfeld 13"/>
          <p:cNvSpPr txBox="1"/>
          <p:nvPr/>
        </p:nvSpPr>
        <p:spPr>
          <a:xfrm>
            <a:off x="4608004" y="2795890"/>
            <a:ext cx="792088" cy="369332"/>
          </a:xfrm>
          <a:prstGeom prst="rect">
            <a:avLst/>
          </a:prstGeom>
          <a:noFill/>
        </p:spPr>
        <p:txBody>
          <a:bodyPr wrap="square" rtlCol="0">
            <a:spAutoFit/>
          </a:bodyPr>
          <a:lstStyle/>
          <a:p>
            <a:pPr algn="ctr"/>
            <a:r>
              <a:rPr lang="de-DE" dirty="0"/>
              <a:t> </a:t>
            </a:r>
            <a:r>
              <a:rPr lang="de-DE" dirty="0" smtClean="0"/>
              <a:t>x h</a:t>
            </a:r>
            <a:endParaRPr lang="de-DE" dirty="0"/>
          </a:p>
        </p:txBody>
      </p:sp>
      <p:sp>
        <p:nvSpPr>
          <p:cNvPr id="15" name="Textfeld 14"/>
          <p:cNvSpPr txBox="1"/>
          <p:nvPr/>
        </p:nvSpPr>
        <p:spPr>
          <a:xfrm>
            <a:off x="1547664" y="2843233"/>
            <a:ext cx="1087018" cy="307777"/>
          </a:xfrm>
          <a:prstGeom prst="rect">
            <a:avLst/>
          </a:prstGeom>
          <a:noFill/>
        </p:spPr>
        <p:txBody>
          <a:bodyPr wrap="square" rtlCol="0">
            <a:spAutoFit/>
          </a:bodyPr>
          <a:lstStyle/>
          <a:p>
            <a:pPr algn="ctr"/>
            <a:r>
              <a:rPr lang="de-DE" sz="1400" dirty="0" smtClean="0"/>
              <a:t>60 km * x</a:t>
            </a:r>
            <a:endParaRPr lang="de-DE" sz="1400" dirty="0"/>
          </a:p>
        </p:txBody>
      </p:sp>
      <p:sp>
        <p:nvSpPr>
          <p:cNvPr id="16" name="Textfeld 15"/>
          <p:cNvSpPr txBox="1"/>
          <p:nvPr/>
        </p:nvSpPr>
        <p:spPr>
          <a:xfrm>
            <a:off x="5508104" y="2811422"/>
            <a:ext cx="936104" cy="307777"/>
          </a:xfrm>
          <a:prstGeom prst="rect">
            <a:avLst/>
          </a:prstGeom>
          <a:noFill/>
        </p:spPr>
        <p:txBody>
          <a:bodyPr wrap="square" rtlCol="0">
            <a:spAutoFit/>
          </a:bodyPr>
          <a:lstStyle/>
          <a:p>
            <a:r>
              <a:rPr lang="de-DE" sz="1400" dirty="0" smtClean="0"/>
              <a:t>90 km * x</a:t>
            </a:r>
            <a:endParaRPr lang="de-DE" sz="1400" dirty="0"/>
          </a:p>
        </p:txBody>
      </p:sp>
      <p:sp>
        <p:nvSpPr>
          <p:cNvPr id="17" name="Rechteck 16"/>
          <p:cNvSpPr/>
          <p:nvPr/>
        </p:nvSpPr>
        <p:spPr>
          <a:xfrm>
            <a:off x="2915816" y="4077072"/>
            <a:ext cx="1440160" cy="57606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Ellipse 17"/>
          <p:cNvSpPr/>
          <p:nvPr/>
        </p:nvSpPr>
        <p:spPr>
          <a:xfrm>
            <a:off x="3275856" y="3356992"/>
            <a:ext cx="720080" cy="432048"/>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20" name="Gerade Verbindung 19"/>
          <p:cNvCxnSpPr>
            <a:endCxn id="18" idx="2"/>
          </p:cNvCxnSpPr>
          <p:nvPr/>
        </p:nvCxnSpPr>
        <p:spPr>
          <a:xfrm>
            <a:off x="2339752" y="3165222"/>
            <a:ext cx="936104" cy="40779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Gerade Verbindung 21"/>
          <p:cNvCxnSpPr>
            <a:endCxn id="18" idx="6"/>
          </p:cNvCxnSpPr>
          <p:nvPr/>
        </p:nvCxnSpPr>
        <p:spPr>
          <a:xfrm flipH="1">
            <a:off x="3995936" y="3119199"/>
            <a:ext cx="1656184" cy="45381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 Verbindung mit Pfeil 23"/>
          <p:cNvCxnSpPr>
            <a:stCxn id="18" idx="4"/>
          </p:cNvCxnSpPr>
          <p:nvPr/>
        </p:nvCxnSpPr>
        <p:spPr>
          <a:xfrm>
            <a:off x="3635896" y="3789040"/>
            <a:ext cx="0" cy="36004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5" name="Textfeld 24"/>
          <p:cNvSpPr txBox="1"/>
          <p:nvPr/>
        </p:nvSpPr>
        <p:spPr>
          <a:xfrm>
            <a:off x="3131840" y="4221088"/>
            <a:ext cx="936104" cy="369332"/>
          </a:xfrm>
          <a:prstGeom prst="rect">
            <a:avLst/>
          </a:prstGeom>
          <a:noFill/>
        </p:spPr>
        <p:txBody>
          <a:bodyPr wrap="square" rtlCol="0">
            <a:spAutoFit/>
          </a:bodyPr>
          <a:lstStyle/>
          <a:p>
            <a:r>
              <a:rPr lang="de-DE" dirty="0" smtClean="0"/>
              <a:t>450 km</a:t>
            </a:r>
            <a:endParaRPr lang="de-DE" dirty="0"/>
          </a:p>
        </p:txBody>
      </p:sp>
      <p:sp>
        <p:nvSpPr>
          <p:cNvPr id="26" name="Textfeld 25"/>
          <p:cNvSpPr txBox="1"/>
          <p:nvPr/>
        </p:nvSpPr>
        <p:spPr>
          <a:xfrm>
            <a:off x="3491880" y="3419708"/>
            <a:ext cx="360040" cy="369332"/>
          </a:xfrm>
          <a:prstGeom prst="rect">
            <a:avLst/>
          </a:prstGeom>
          <a:noFill/>
        </p:spPr>
        <p:txBody>
          <a:bodyPr wrap="square" rtlCol="0">
            <a:spAutoFit/>
          </a:bodyPr>
          <a:lstStyle/>
          <a:p>
            <a:r>
              <a:rPr lang="de-DE" dirty="0" smtClean="0"/>
              <a:t>+</a:t>
            </a:r>
            <a:endParaRPr lang="de-DE" dirty="0"/>
          </a:p>
        </p:txBody>
      </p:sp>
      <p:sp>
        <p:nvSpPr>
          <p:cNvPr id="27" name="Textfeld 26"/>
          <p:cNvSpPr txBox="1"/>
          <p:nvPr/>
        </p:nvSpPr>
        <p:spPr>
          <a:xfrm>
            <a:off x="5076056" y="3419708"/>
            <a:ext cx="3384376" cy="954107"/>
          </a:xfrm>
          <a:prstGeom prst="rect">
            <a:avLst/>
          </a:prstGeom>
          <a:noFill/>
        </p:spPr>
        <p:txBody>
          <a:bodyPr wrap="square" rtlCol="0">
            <a:spAutoFit/>
          </a:bodyPr>
          <a:lstStyle/>
          <a:p>
            <a:r>
              <a:rPr lang="de-DE" sz="1400" dirty="0" smtClean="0"/>
              <a:t>60 km * x + 90 </a:t>
            </a:r>
            <a:r>
              <a:rPr lang="de-DE" sz="1400" smtClean="0"/>
              <a:t>km * x  </a:t>
            </a:r>
            <a:r>
              <a:rPr lang="de-DE" sz="1400" dirty="0" smtClean="0"/>
              <a:t>= 450 km;</a:t>
            </a:r>
          </a:p>
          <a:p>
            <a:r>
              <a:rPr lang="de-DE" sz="1400" dirty="0" smtClean="0"/>
              <a:t>(60 km + 90 km) * x  = 450 km;</a:t>
            </a:r>
          </a:p>
          <a:p>
            <a:r>
              <a:rPr lang="de-DE" sz="1400" dirty="0" smtClean="0"/>
              <a:t>150 km * x = 450 km;   x= 450 km : 150 km;</a:t>
            </a:r>
          </a:p>
          <a:p>
            <a:r>
              <a:rPr lang="de-DE" sz="1400" dirty="0" smtClean="0"/>
              <a:t> x = 3 (h)</a:t>
            </a:r>
            <a:endParaRPr lang="de-DE" sz="1400" dirty="0"/>
          </a:p>
        </p:txBody>
      </p:sp>
      <p:sp>
        <p:nvSpPr>
          <p:cNvPr id="28" name="Textfeld 27"/>
          <p:cNvSpPr txBox="1"/>
          <p:nvPr/>
        </p:nvSpPr>
        <p:spPr>
          <a:xfrm>
            <a:off x="4608004" y="4405754"/>
            <a:ext cx="3780420" cy="523220"/>
          </a:xfrm>
          <a:prstGeom prst="rect">
            <a:avLst/>
          </a:prstGeom>
          <a:noFill/>
        </p:spPr>
        <p:txBody>
          <a:bodyPr wrap="square" rtlCol="0">
            <a:spAutoFit/>
          </a:bodyPr>
          <a:lstStyle/>
          <a:p>
            <a:r>
              <a:rPr lang="de-DE" sz="1400" dirty="0" smtClean="0"/>
              <a:t>Antwort: Sie treffen sich </a:t>
            </a:r>
            <a:r>
              <a:rPr lang="de-DE" sz="1400" dirty="0" smtClean="0"/>
              <a:t>nach </a:t>
            </a:r>
            <a:r>
              <a:rPr lang="de-DE" sz="1400" dirty="0" smtClean="0"/>
              <a:t>3 Stunden und </a:t>
            </a:r>
          </a:p>
          <a:p>
            <a:r>
              <a:rPr lang="de-DE" sz="1400" dirty="0" smtClean="0"/>
              <a:t>180 km von A und 270 km von B entfernt.</a:t>
            </a:r>
            <a:endParaRPr lang="de-DE" sz="1400" dirty="0"/>
          </a:p>
        </p:txBody>
      </p:sp>
      <p:sp>
        <p:nvSpPr>
          <p:cNvPr id="29" name="Textfeld 28"/>
          <p:cNvSpPr txBox="1"/>
          <p:nvPr/>
        </p:nvSpPr>
        <p:spPr>
          <a:xfrm>
            <a:off x="539552" y="5013176"/>
            <a:ext cx="8064896" cy="646331"/>
          </a:xfrm>
          <a:prstGeom prst="rect">
            <a:avLst/>
          </a:prstGeom>
          <a:noFill/>
        </p:spPr>
        <p:txBody>
          <a:bodyPr wrap="square" rtlCol="0">
            <a:spAutoFit/>
          </a:bodyPr>
          <a:lstStyle/>
          <a:p>
            <a:r>
              <a:rPr lang="de-DE" sz="1200" dirty="0" smtClean="0"/>
              <a:t>Wenn Du selbst so eine Aufgabe schreiben wolltest, dann achte darauf, dass die Summe der beiden Geschwindigkeiten in der Gesamtlänge der Strecke so enthalten ist, dass entweder eine ganze Zahl oder ein Ergebnis </a:t>
            </a:r>
            <a:r>
              <a:rPr lang="de-DE" sz="1200" smtClean="0"/>
              <a:t>mit  </a:t>
            </a:r>
            <a:r>
              <a:rPr lang="de-DE" sz="1200" smtClean="0"/>
              <a:t>,5 </a:t>
            </a:r>
            <a:r>
              <a:rPr lang="de-DE" sz="1200" smtClean="0"/>
              <a:t>oder </a:t>
            </a:r>
            <a:r>
              <a:rPr lang="de-DE" sz="1200" smtClean="0"/>
              <a:t>,25 </a:t>
            </a:r>
            <a:r>
              <a:rPr lang="de-DE" sz="1200" smtClean="0"/>
              <a:t>oder </a:t>
            </a:r>
            <a:r>
              <a:rPr lang="de-DE" sz="1200" smtClean="0"/>
              <a:t>,45 </a:t>
            </a:r>
            <a:r>
              <a:rPr lang="de-DE" sz="1200" dirty="0" smtClean="0"/>
              <a:t>enthalten ist! Ein Ergebnis mit ,5 entspricht ½ h  = 30 Minuten, ein Ergebnis mit 0,25 entspricht ¼ h = 15 Minuten usw.</a:t>
            </a:r>
            <a:endParaRPr lang="de-DE" sz="1200" dirty="0"/>
          </a:p>
        </p:txBody>
      </p:sp>
      <p:sp>
        <p:nvSpPr>
          <p:cNvPr id="3" name="Textfeld 2"/>
          <p:cNvSpPr txBox="1"/>
          <p:nvPr/>
        </p:nvSpPr>
        <p:spPr>
          <a:xfrm>
            <a:off x="683568" y="1340768"/>
            <a:ext cx="7776864" cy="523220"/>
          </a:xfrm>
          <a:prstGeom prst="rect">
            <a:avLst/>
          </a:prstGeom>
          <a:noFill/>
        </p:spPr>
        <p:txBody>
          <a:bodyPr wrap="square" rtlCol="0">
            <a:spAutoFit/>
          </a:bodyPr>
          <a:lstStyle/>
          <a:p>
            <a:r>
              <a:rPr lang="de-DE" sz="1400" b="1" i="1" dirty="0" smtClean="0"/>
              <a:t>Überlegung: Beide Autos fahren mit einer jeweils gleichbleibenden Geschwindigkeit: Tabelle.</a:t>
            </a:r>
          </a:p>
          <a:p>
            <a:r>
              <a:rPr lang="de-DE" sz="1400" b="1" i="1" dirty="0" smtClean="0"/>
              <a:t>Ihre Geschwindigkeiten summieren sich, da sie aufeinander zu fahren: Rechenbaum.</a:t>
            </a:r>
            <a:endParaRPr lang="de-DE" sz="1400" b="1" i="1" dirty="0"/>
          </a:p>
        </p:txBody>
      </p:sp>
    </p:spTree>
    <p:extLst>
      <p:ext uri="{BB962C8B-B14F-4D97-AF65-F5344CB8AC3E}">
        <p14:creationId xmlns:p14="http://schemas.microsoft.com/office/powerpoint/2010/main" val="319278427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ppt_x"/>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ppt_x"/>
                                          </p:val>
                                        </p:tav>
                                        <p:tav tm="100000">
                                          <p:val>
                                            <p:strVal val="#ppt_x"/>
                                          </p:val>
                                        </p:tav>
                                      </p:tavLst>
                                    </p:anim>
                                    <p:anim calcmode="lin" valueType="num">
                                      <p:cBhvr additive="base">
                                        <p:cTn id="5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5"/>
                                        </p:tgtEl>
                                        <p:attrNameLst>
                                          <p:attrName>style.visibility</p:attrName>
                                        </p:attrNameLst>
                                      </p:cBhvr>
                                      <p:to>
                                        <p:strVal val="visible"/>
                                      </p:to>
                                    </p:set>
                                    <p:anim calcmode="lin" valueType="num">
                                      <p:cBhvr additive="base">
                                        <p:cTn id="61" dur="500" fill="hold"/>
                                        <p:tgtEl>
                                          <p:spTgt spid="5"/>
                                        </p:tgtEl>
                                        <p:attrNameLst>
                                          <p:attrName>ppt_x</p:attrName>
                                        </p:attrNameLst>
                                      </p:cBhvr>
                                      <p:tavLst>
                                        <p:tav tm="0">
                                          <p:val>
                                            <p:strVal val="#ppt_x"/>
                                          </p:val>
                                        </p:tav>
                                        <p:tav tm="100000">
                                          <p:val>
                                            <p:strVal val="#ppt_x"/>
                                          </p:val>
                                        </p:tav>
                                      </p:tavLst>
                                    </p:anim>
                                    <p:anim calcmode="lin" valueType="num">
                                      <p:cBhvr additive="base">
                                        <p:cTn id="6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additive="base">
                                        <p:cTn id="67" dur="500" fill="hold"/>
                                        <p:tgtEl>
                                          <p:spTgt spid="11"/>
                                        </p:tgtEl>
                                        <p:attrNameLst>
                                          <p:attrName>ppt_x</p:attrName>
                                        </p:attrNameLst>
                                      </p:cBhvr>
                                      <p:tavLst>
                                        <p:tav tm="0">
                                          <p:val>
                                            <p:strVal val="#ppt_x"/>
                                          </p:val>
                                        </p:tav>
                                        <p:tav tm="100000">
                                          <p:val>
                                            <p:strVal val="#ppt_x"/>
                                          </p:val>
                                        </p:tav>
                                      </p:tavLst>
                                    </p:anim>
                                    <p:anim calcmode="lin" valueType="num">
                                      <p:cBhvr additive="base">
                                        <p:cTn id="6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2"/>
                                        </p:tgtEl>
                                        <p:attrNameLst>
                                          <p:attrName>style.visibility</p:attrName>
                                        </p:attrNameLst>
                                      </p:cBhvr>
                                      <p:to>
                                        <p:strVal val="visible"/>
                                      </p:to>
                                    </p:set>
                                    <p:anim calcmode="lin" valueType="num">
                                      <p:cBhvr additive="base">
                                        <p:cTn id="73" dur="500" fill="hold"/>
                                        <p:tgtEl>
                                          <p:spTgt spid="12"/>
                                        </p:tgtEl>
                                        <p:attrNameLst>
                                          <p:attrName>ppt_x</p:attrName>
                                        </p:attrNameLst>
                                      </p:cBhvr>
                                      <p:tavLst>
                                        <p:tav tm="0">
                                          <p:val>
                                            <p:strVal val="#ppt_x"/>
                                          </p:val>
                                        </p:tav>
                                        <p:tav tm="100000">
                                          <p:val>
                                            <p:strVal val="#ppt_x"/>
                                          </p:val>
                                        </p:tav>
                                      </p:tavLst>
                                    </p:anim>
                                    <p:anim calcmode="lin" valueType="num">
                                      <p:cBhvr additive="base">
                                        <p:cTn id="7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4"/>
                                        </p:tgtEl>
                                        <p:attrNameLst>
                                          <p:attrName>style.visibility</p:attrName>
                                        </p:attrNameLst>
                                      </p:cBhvr>
                                      <p:to>
                                        <p:strVal val="visible"/>
                                      </p:to>
                                    </p:set>
                                    <p:anim calcmode="lin" valueType="num">
                                      <p:cBhvr additive="base">
                                        <p:cTn id="79" dur="500" fill="hold"/>
                                        <p:tgtEl>
                                          <p:spTgt spid="14"/>
                                        </p:tgtEl>
                                        <p:attrNameLst>
                                          <p:attrName>ppt_x</p:attrName>
                                        </p:attrNameLst>
                                      </p:cBhvr>
                                      <p:tavLst>
                                        <p:tav tm="0">
                                          <p:val>
                                            <p:strVal val="#ppt_x"/>
                                          </p:val>
                                        </p:tav>
                                        <p:tav tm="100000">
                                          <p:val>
                                            <p:strVal val="#ppt_x"/>
                                          </p:val>
                                        </p:tav>
                                      </p:tavLst>
                                    </p:anim>
                                    <p:anim calcmode="lin" valueType="num">
                                      <p:cBhvr additive="base">
                                        <p:cTn id="8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6"/>
                                        </p:tgtEl>
                                        <p:attrNameLst>
                                          <p:attrName>style.visibility</p:attrName>
                                        </p:attrNameLst>
                                      </p:cBhvr>
                                      <p:to>
                                        <p:strVal val="visible"/>
                                      </p:to>
                                    </p:set>
                                    <p:anim calcmode="lin" valueType="num">
                                      <p:cBhvr additive="base">
                                        <p:cTn id="85" dur="500" fill="hold"/>
                                        <p:tgtEl>
                                          <p:spTgt spid="16"/>
                                        </p:tgtEl>
                                        <p:attrNameLst>
                                          <p:attrName>ppt_x</p:attrName>
                                        </p:attrNameLst>
                                      </p:cBhvr>
                                      <p:tavLst>
                                        <p:tav tm="0">
                                          <p:val>
                                            <p:strVal val="#ppt_x"/>
                                          </p:val>
                                        </p:tav>
                                        <p:tav tm="100000">
                                          <p:val>
                                            <p:strVal val="#ppt_x"/>
                                          </p:val>
                                        </p:tav>
                                      </p:tavLst>
                                    </p:anim>
                                    <p:anim calcmode="lin" valueType="num">
                                      <p:cBhvr additive="base">
                                        <p:cTn id="8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nodeType="clickEffect">
                                  <p:stCondLst>
                                    <p:cond delay="0"/>
                                  </p:stCondLst>
                                  <p:childTnLst>
                                    <p:set>
                                      <p:cBhvr>
                                        <p:cTn id="90" dur="1" fill="hold">
                                          <p:stCondLst>
                                            <p:cond delay="0"/>
                                          </p:stCondLst>
                                        </p:cTn>
                                        <p:tgtEl>
                                          <p:spTgt spid="20"/>
                                        </p:tgtEl>
                                        <p:attrNameLst>
                                          <p:attrName>style.visibility</p:attrName>
                                        </p:attrNameLst>
                                      </p:cBhvr>
                                      <p:to>
                                        <p:strVal val="visible"/>
                                      </p:to>
                                    </p:set>
                                    <p:anim calcmode="lin" valueType="num">
                                      <p:cBhvr additive="base">
                                        <p:cTn id="91" dur="500" fill="hold"/>
                                        <p:tgtEl>
                                          <p:spTgt spid="20"/>
                                        </p:tgtEl>
                                        <p:attrNameLst>
                                          <p:attrName>ppt_x</p:attrName>
                                        </p:attrNameLst>
                                      </p:cBhvr>
                                      <p:tavLst>
                                        <p:tav tm="0">
                                          <p:val>
                                            <p:strVal val="#ppt_x"/>
                                          </p:val>
                                        </p:tav>
                                        <p:tav tm="100000">
                                          <p:val>
                                            <p:strVal val="#ppt_x"/>
                                          </p:val>
                                        </p:tav>
                                      </p:tavLst>
                                    </p:anim>
                                    <p:anim calcmode="lin" valueType="num">
                                      <p:cBhvr additive="base">
                                        <p:cTn id="9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nodeType="clickEffect">
                                  <p:stCondLst>
                                    <p:cond delay="0"/>
                                  </p:stCondLst>
                                  <p:childTnLst>
                                    <p:set>
                                      <p:cBhvr>
                                        <p:cTn id="96" dur="1" fill="hold">
                                          <p:stCondLst>
                                            <p:cond delay="0"/>
                                          </p:stCondLst>
                                        </p:cTn>
                                        <p:tgtEl>
                                          <p:spTgt spid="22"/>
                                        </p:tgtEl>
                                        <p:attrNameLst>
                                          <p:attrName>style.visibility</p:attrName>
                                        </p:attrNameLst>
                                      </p:cBhvr>
                                      <p:to>
                                        <p:strVal val="visible"/>
                                      </p:to>
                                    </p:set>
                                    <p:anim calcmode="lin" valueType="num">
                                      <p:cBhvr additive="base">
                                        <p:cTn id="97" dur="500" fill="hold"/>
                                        <p:tgtEl>
                                          <p:spTgt spid="22"/>
                                        </p:tgtEl>
                                        <p:attrNameLst>
                                          <p:attrName>ppt_x</p:attrName>
                                        </p:attrNameLst>
                                      </p:cBhvr>
                                      <p:tavLst>
                                        <p:tav tm="0">
                                          <p:val>
                                            <p:strVal val="#ppt_x"/>
                                          </p:val>
                                        </p:tav>
                                        <p:tav tm="100000">
                                          <p:val>
                                            <p:strVal val="#ppt_x"/>
                                          </p:val>
                                        </p:tav>
                                      </p:tavLst>
                                    </p:anim>
                                    <p:anim calcmode="lin" valueType="num">
                                      <p:cBhvr additive="base">
                                        <p:cTn id="9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18"/>
                                        </p:tgtEl>
                                        <p:attrNameLst>
                                          <p:attrName>style.visibility</p:attrName>
                                        </p:attrNameLst>
                                      </p:cBhvr>
                                      <p:to>
                                        <p:strVal val="visible"/>
                                      </p:to>
                                    </p:set>
                                    <p:anim calcmode="lin" valueType="num">
                                      <p:cBhvr additive="base">
                                        <p:cTn id="103" dur="500" fill="hold"/>
                                        <p:tgtEl>
                                          <p:spTgt spid="18"/>
                                        </p:tgtEl>
                                        <p:attrNameLst>
                                          <p:attrName>ppt_x</p:attrName>
                                        </p:attrNameLst>
                                      </p:cBhvr>
                                      <p:tavLst>
                                        <p:tav tm="0">
                                          <p:val>
                                            <p:strVal val="#ppt_x"/>
                                          </p:val>
                                        </p:tav>
                                        <p:tav tm="100000">
                                          <p:val>
                                            <p:strVal val="#ppt_x"/>
                                          </p:val>
                                        </p:tav>
                                      </p:tavLst>
                                    </p:anim>
                                    <p:anim calcmode="lin" valueType="num">
                                      <p:cBhvr additive="base">
                                        <p:cTn id="10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26"/>
                                        </p:tgtEl>
                                        <p:attrNameLst>
                                          <p:attrName>style.visibility</p:attrName>
                                        </p:attrNameLst>
                                      </p:cBhvr>
                                      <p:to>
                                        <p:strVal val="visible"/>
                                      </p:to>
                                    </p:set>
                                    <p:anim calcmode="lin" valueType="num">
                                      <p:cBhvr additive="base">
                                        <p:cTn id="109" dur="500" fill="hold"/>
                                        <p:tgtEl>
                                          <p:spTgt spid="26"/>
                                        </p:tgtEl>
                                        <p:attrNameLst>
                                          <p:attrName>ppt_x</p:attrName>
                                        </p:attrNameLst>
                                      </p:cBhvr>
                                      <p:tavLst>
                                        <p:tav tm="0">
                                          <p:val>
                                            <p:strVal val="#ppt_x"/>
                                          </p:val>
                                        </p:tav>
                                        <p:tav tm="100000">
                                          <p:val>
                                            <p:strVal val="#ppt_x"/>
                                          </p:val>
                                        </p:tav>
                                      </p:tavLst>
                                    </p:anim>
                                    <p:anim calcmode="lin" valueType="num">
                                      <p:cBhvr additive="base">
                                        <p:cTn id="11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nodeType="clickEffect">
                                  <p:stCondLst>
                                    <p:cond delay="0"/>
                                  </p:stCondLst>
                                  <p:childTnLst>
                                    <p:set>
                                      <p:cBhvr>
                                        <p:cTn id="114" dur="1" fill="hold">
                                          <p:stCondLst>
                                            <p:cond delay="0"/>
                                          </p:stCondLst>
                                        </p:cTn>
                                        <p:tgtEl>
                                          <p:spTgt spid="24"/>
                                        </p:tgtEl>
                                        <p:attrNameLst>
                                          <p:attrName>style.visibility</p:attrName>
                                        </p:attrNameLst>
                                      </p:cBhvr>
                                      <p:to>
                                        <p:strVal val="visible"/>
                                      </p:to>
                                    </p:set>
                                    <p:anim calcmode="lin" valueType="num">
                                      <p:cBhvr additive="base">
                                        <p:cTn id="115" dur="500" fill="hold"/>
                                        <p:tgtEl>
                                          <p:spTgt spid="24"/>
                                        </p:tgtEl>
                                        <p:attrNameLst>
                                          <p:attrName>ppt_x</p:attrName>
                                        </p:attrNameLst>
                                      </p:cBhvr>
                                      <p:tavLst>
                                        <p:tav tm="0">
                                          <p:val>
                                            <p:strVal val="#ppt_x"/>
                                          </p:val>
                                        </p:tav>
                                        <p:tav tm="100000">
                                          <p:val>
                                            <p:strVal val="#ppt_x"/>
                                          </p:val>
                                        </p:tav>
                                      </p:tavLst>
                                    </p:anim>
                                    <p:anim calcmode="lin" valueType="num">
                                      <p:cBhvr additive="base">
                                        <p:cTn id="11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4" fill="hold" grpId="0" nodeType="clickEffect">
                                  <p:stCondLst>
                                    <p:cond delay="0"/>
                                  </p:stCondLst>
                                  <p:childTnLst>
                                    <p:set>
                                      <p:cBhvr>
                                        <p:cTn id="120" dur="1" fill="hold">
                                          <p:stCondLst>
                                            <p:cond delay="0"/>
                                          </p:stCondLst>
                                        </p:cTn>
                                        <p:tgtEl>
                                          <p:spTgt spid="17"/>
                                        </p:tgtEl>
                                        <p:attrNameLst>
                                          <p:attrName>style.visibility</p:attrName>
                                        </p:attrNameLst>
                                      </p:cBhvr>
                                      <p:to>
                                        <p:strVal val="visible"/>
                                      </p:to>
                                    </p:set>
                                    <p:anim calcmode="lin" valueType="num">
                                      <p:cBhvr additive="base">
                                        <p:cTn id="121" dur="500" fill="hold"/>
                                        <p:tgtEl>
                                          <p:spTgt spid="17"/>
                                        </p:tgtEl>
                                        <p:attrNameLst>
                                          <p:attrName>ppt_x</p:attrName>
                                        </p:attrNameLst>
                                      </p:cBhvr>
                                      <p:tavLst>
                                        <p:tav tm="0">
                                          <p:val>
                                            <p:strVal val="#ppt_x"/>
                                          </p:val>
                                        </p:tav>
                                        <p:tav tm="100000">
                                          <p:val>
                                            <p:strVal val="#ppt_x"/>
                                          </p:val>
                                        </p:tav>
                                      </p:tavLst>
                                    </p:anim>
                                    <p:anim calcmode="lin" valueType="num">
                                      <p:cBhvr additive="base">
                                        <p:cTn id="12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25"/>
                                        </p:tgtEl>
                                        <p:attrNameLst>
                                          <p:attrName>style.visibility</p:attrName>
                                        </p:attrNameLst>
                                      </p:cBhvr>
                                      <p:to>
                                        <p:strVal val="visible"/>
                                      </p:to>
                                    </p:set>
                                    <p:anim calcmode="lin" valueType="num">
                                      <p:cBhvr additive="base">
                                        <p:cTn id="127" dur="500" fill="hold"/>
                                        <p:tgtEl>
                                          <p:spTgt spid="25"/>
                                        </p:tgtEl>
                                        <p:attrNameLst>
                                          <p:attrName>ppt_x</p:attrName>
                                        </p:attrNameLst>
                                      </p:cBhvr>
                                      <p:tavLst>
                                        <p:tav tm="0">
                                          <p:val>
                                            <p:strVal val="#ppt_x"/>
                                          </p:val>
                                        </p:tav>
                                        <p:tav tm="100000">
                                          <p:val>
                                            <p:strVal val="#ppt_x"/>
                                          </p:val>
                                        </p:tav>
                                      </p:tavLst>
                                    </p:anim>
                                    <p:anim calcmode="lin" valueType="num">
                                      <p:cBhvr additive="base">
                                        <p:cTn id="12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4" fill="hold" grpId="0" nodeType="clickEffect">
                                  <p:stCondLst>
                                    <p:cond delay="0"/>
                                  </p:stCondLst>
                                  <p:childTnLst>
                                    <p:set>
                                      <p:cBhvr>
                                        <p:cTn id="132" dur="1" fill="hold">
                                          <p:stCondLst>
                                            <p:cond delay="0"/>
                                          </p:stCondLst>
                                        </p:cTn>
                                        <p:tgtEl>
                                          <p:spTgt spid="27"/>
                                        </p:tgtEl>
                                        <p:attrNameLst>
                                          <p:attrName>style.visibility</p:attrName>
                                        </p:attrNameLst>
                                      </p:cBhvr>
                                      <p:to>
                                        <p:strVal val="visible"/>
                                      </p:to>
                                    </p:set>
                                    <p:anim calcmode="lin" valueType="num">
                                      <p:cBhvr additive="base">
                                        <p:cTn id="133" dur="500" fill="hold"/>
                                        <p:tgtEl>
                                          <p:spTgt spid="27"/>
                                        </p:tgtEl>
                                        <p:attrNameLst>
                                          <p:attrName>ppt_x</p:attrName>
                                        </p:attrNameLst>
                                      </p:cBhvr>
                                      <p:tavLst>
                                        <p:tav tm="0">
                                          <p:val>
                                            <p:strVal val="#ppt_x"/>
                                          </p:val>
                                        </p:tav>
                                        <p:tav tm="100000">
                                          <p:val>
                                            <p:strVal val="#ppt_x"/>
                                          </p:val>
                                        </p:tav>
                                      </p:tavLst>
                                    </p:anim>
                                    <p:anim calcmode="lin" valueType="num">
                                      <p:cBhvr additive="base">
                                        <p:cTn id="13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4" fill="hold" grpId="0" nodeType="clickEffect">
                                  <p:stCondLst>
                                    <p:cond delay="0"/>
                                  </p:stCondLst>
                                  <p:childTnLst>
                                    <p:set>
                                      <p:cBhvr>
                                        <p:cTn id="138" dur="1" fill="hold">
                                          <p:stCondLst>
                                            <p:cond delay="0"/>
                                          </p:stCondLst>
                                        </p:cTn>
                                        <p:tgtEl>
                                          <p:spTgt spid="28"/>
                                        </p:tgtEl>
                                        <p:attrNameLst>
                                          <p:attrName>style.visibility</p:attrName>
                                        </p:attrNameLst>
                                      </p:cBhvr>
                                      <p:to>
                                        <p:strVal val="visible"/>
                                      </p:to>
                                    </p:set>
                                    <p:anim calcmode="lin" valueType="num">
                                      <p:cBhvr additive="base">
                                        <p:cTn id="139" dur="500" fill="hold"/>
                                        <p:tgtEl>
                                          <p:spTgt spid="28"/>
                                        </p:tgtEl>
                                        <p:attrNameLst>
                                          <p:attrName>ppt_x</p:attrName>
                                        </p:attrNameLst>
                                      </p:cBhvr>
                                      <p:tavLst>
                                        <p:tav tm="0">
                                          <p:val>
                                            <p:strVal val="#ppt_x"/>
                                          </p:val>
                                        </p:tav>
                                        <p:tav tm="100000">
                                          <p:val>
                                            <p:strVal val="#ppt_x"/>
                                          </p:val>
                                        </p:tav>
                                      </p:tavLst>
                                    </p:anim>
                                    <p:anim calcmode="lin" valueType="num">
                                      <p:cBhvr additive="base">
                                        <p:cTn id="140"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4" fill="hold" grpId="0" nodeType="clickEffect">
                                  <p:stCondLst>
                                    <p:cond delay="0"/>
                                  </p:stCondLst>
                                  <p:childTnLst>
                                    <p:set>
                                      <p:cBhvr>
                                        <p:cTn id="144" dur="1" fill="hold">
                                          <p:stCondLst>
                                            <p:cond delay="0"/>
                                          </p:stCondLst>
                                        </p:cTn>
                                        <p:tgtEl>
                                          <p:spTgt spid="29"/>
                                        </p:tgtEl>
                                        <p:attrNameLst>
                                          <p:attrName>style.visibility</p:attrName>
                                        </p:attrNameLst>
                                      </p:cBhvr>
                                      <p:to>
                                        <p:strVal val="visible"/>
                                      </p:to>
                                    </p:set>
                                    <p:anim calcmode="lin" valueType="num">
                                      <p:cBhvr additive="base">
                                        <p:cTn id="145" dur="500" fill="hold"/>
                                        <p:tgtEl>
                                          <p:spTgt spid="29"/>
                                        </p:tgtEl>
                                        <p:attrNameLst>
                                          <p:attrName>ppt_x</p:attrName>
                                        </p:attrNameLst>
                                      </p:cBhvr>
                                      <p:tavLst>
                                        <p:tav tm="0">
                                          <p:val>
                                            <p:strVal val="#ppt_x"/>
                                          </p:val>
                                        </p:tav>
                                        <p:tav tm="100000">
                                          <p:val>
                                            <p:strVal val="#ppt_x"/>
                                          </p:val>
                                        </p:tav>
                                      </p:tavLst>
                                    </p:anim>
                                    <p:anim calcmode="lin" valueType="num">
                                      <p:cBhvr additive="base">
                                        <p:cTn id="146"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9" grpId="0"/>
      <p:bldP spid="10" grpId="0"/>
      <p:bldP spid="11" grpId="0"/>
      <p:bldP spid="12" grpId="0"/>
      <p:bldP spid="13" grpId="0"/>
      <p:bldP spid="14" grpId="0"/>
      <p:bldP spid="15" grpId="0"/>
      <p:bldP spid="16" grpId="0"/>
      <p:bldP spid="17" grpId="0" animBg="1"/>
      <p:bldP spid="18" grpId="0" animBg="1"/>
      <p:bldP spid="25" grpId="0"/>
      <p:bldP spid="26" grpId="0"/>
      <p:bldP spid="27" grpId="0"/>
      <p:bldP spid="28" grpId="0"/>
      <p:bldP spid="29" grpId="0"/>
      <p:bldP spid="3" grpId="0"/>
    </p:bldLst>
  </p:timing>
</p:sld>
</file>

<file path=ppt/theme/theme1.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211</Words>
  <Application>Microsoft Macintosh PowerPoint</Application>
  <PresentationFormat>Bildschirmpräsentation (4:3)</PresentationFormat>
  <Paragraphs>23</Paragraphs>
  <Slides>1</Slides>
  <Notes>0</Notes>
  <HiddenSlides>0</HiddenSlides>
  <MMClips>0</MMClips>
  <ScaleCrop>false</ScaleCrop>
  <HeadingPairs>
    <vt:vector size="4" baseType="variant">
      <vt:variant>
        <vt:lpstr>Design</vt:lpstr>
      </vt:variant>
      <vt:variant>
        <vt:i4>1</vt:i4>
      </vt:variant>
      <vt:variant>
        <vt:lpstr>Folientitel</vt:lpstr>
      </vt:variant>
      <vt:variant>
        <vt:i4>1</vt:i4>
      </vt:variant>
    </vt:vector>
  </HeadingPairs>
  <TitlesOfParts>
    <vt:vector size="2" baseType="lpstr">
      <vt:lpstr>Larissa</vt:lpstr>
      <vt:lpstr>Die Orte A und B liegen 450  km auseinander. Ein Auto fährt mit einer Geschwindigkeit von 60 km in Richtung B. Gleichzeitig fährt ein anderes Auto von B weg in Richtung A. Nach welcher Zeit und wie viele km von A bzw. B entfernt treffen sie sich?</vt:lpstr>
    </vt:vector>
  </TitlesOfParts>
  <Company>Schule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Manfred Luft</dc:creator>
  <cp:lastModifiedBy>Georg Luft</cp:lastModifiedBy>
  <cp:revision>10</cp:revision>
  <dcterms:created xsi:type="dcterms:W3CDTF">2015-12-19T17:48:56Z</dcterms:created>
  <dcterms:modified xsi:type="dcterms:W3CDTF">2016-02-26T17:34:07Z</dcterms:modified>
</cp:coreProperties>
</file>