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888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61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7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02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421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702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386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5256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425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4522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4238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7E6EB-D49A-4327-9F0D-C234006F5606}" type="datetimeFigureOut">
              <a:rPr lang="de-DE" smtClean="0"/>
              <a:t>29.02.2016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3CF8E-996F-4D67-ABE7-1660C96312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0663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600" dirty="0"/>
              <a:t>Kann man Gewinn- oder Verlustprozente, die nacheinander eintreten, addieren?</a:t>
            </a:r>
            <a:br>
              <a:rPr lang="de-DE" sz="1600" dirty="0"/>
            </a:br>
            <a:r>
              <a:rPr lang="de-DE" sz="1600" dirty="0"/>
              <a:t>Beispiel:</a:t>
            </a:r>
            <a:br>
              <a:rPr lang="de-DE" sz="1600" dirty="0"/>
            </a:br>
            <a:r>
              <a:rPr lang="de-DE" sz="1600" dirty="0"/>
              <a:t>Nimm eine Aktie z. B. im Wert von 5 000 €. Diese Aktie erfährt eine Wertsteigerung von 8 %. </a:t>
            </a:r>
            <a:br>
              <a:rPr lang="de-DE" sz="1600" dirty="0"/>
            </a:br>
            <a:r>
              <a:rPr lang="de-DE" sz="1600" dirty="0"/>
              <a:t>Die erhaltene Aktie legst du wieder an und sie erfährt wieder eine Wertsteigerung von 8 %. Nun vergleiche, wie hoch die Wertsteigerung wäre, wenn du die Steigerung  gleich mit 16 % ansetzen würdest.</a:t>
            </a:r>
            <a:br>
              <a:rPr lang="de-DE" sz="1600" dirty="0"/>
            </a:br>
            <a:r>
              <a:rPr lang="de-DE" sz="1600" dirty="0"/>
              <a:t>Probiere das auch mit Verlusten von zweimal 8 % nacheinander oder einmal 16 % aus.</a:t>
            </a:r>
            <a:br>
              <a:rPr lang="de-DE" sz="1600" dirty="0"/>
            </a:br>
            <a:r>
              <a:rPr lang="de-DE" sz="1600" dirty="0"/>
              <a:t>Verwende auch andere Zahlen! Rechne bei den Verlusten mit der Prozentformel und vergleiche!</a:t>
            </a:r>
            <a:br>
              <a:rPr lang="de-DE" sz="1600" dirty="0"/>
            </a:br>
            <a:endParaRPr lang="de-DE" sz="1600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26448"/>
              </p:ext>
            </p:extLst>
          </p:nvPr>
        </p:nvGraphicFramePr>
        <p:xfrm>
          <a:off x="539552" y="2420888"/>
          <a:ext cx="2088232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971600" y="2420888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1 %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99954" y="3140968"/>
            <a:ext cx="675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100</a:t>
            </a:r>
            <a:r>
              <a:rPr lang="de-DE" sz="1400" dirty="0"/>
              <a:t> 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827584" y="2797696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 8 % 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691680" y="316245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5000 €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1691680" y="2790146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  400 €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1691680" y="244237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50 €</a:t>
            </a:r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196207"/>
              </p:ext>
            </p:extLst>
          </p:nvPr>
        </p:nvGraphicFramePr>
        <p:xfrm>
          <a:off x="4511821" y="2456225"/>
          <a:ext cx="2088232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369304"/>
              </p:ext>
            </p:extLst>
          </p:nvPr>
        </p:nvGraphicFramePr>
        <p:xfrm>
          <a:off x="511922" y="4149080"/>
          <a:ext cx="2088232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2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Textfeld 22"/>
          <p:cNvSpPr txBox="1"/>
          <p:nvPr/>
        </p:nvSpPr>
        <p:spPr>
          <a:xfrm>
            <a:off x="4837844" y="2434510"/>
            <a:ext cx="598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1 %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916369" y="4149080"/>
            <a:ext cx="598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1 %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611560" y="4890646"/>
            <a:ext cx="903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100 %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866550" y="450912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8 %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475656" y="4890646"/>
            <a:ext cx="9908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5 400 €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801220" y="4149080"/>
            <a:ext cx="665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54 €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801220" y="4509120"/>
            <a:ext cx="665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432 €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4355976" y="3212976"/>
            <a:ext cx="1080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100 %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4693828" y="2840668"/>
            <a:ext cx="742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 16 %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5724129" y="3201516"/>
            <a:ext cx="792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5 000 €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5868145" y="2442374"/>
            <a:ext cx="648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50 €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5652120" y="2845947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/>
              <a:t>800 €</a:t>
            </a:r>
          </a:p>
        </p:txBody>
      </p:sp>
      <p:sp>
        <p:nvSpPr>
          <p:cNvPr id="36" name="Rechteck 35"/>
          <p:cNvSpPr/>
          <p:nvPr/>
        </p:nvSpPr>
        <p:spPr>
          <a:xfrm>
            <a:off x="3172300" y="4702801"/>
            <a:ext cx="895644" cy="36209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>
            <a:off x="3246760" y="3009945"/>
            <a:ext cx="821184" cy="34689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6948264" y="285293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2735321" y="479715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2848509" y="301695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cxnSp>
        <p:nvCxnSpPr>
          <p:cNvPr id="42" name="Gerade Verbindung 41"/>
          <p:cNvCxnSpPr/>
          <p:nvPr/>
        </p:nvCxnSpPr>
        <p:spPr>
          <a:xfrm flipH="1">
            <a:off x="2590823" y="3255784"/>
            <a:ext cx="403926" cy="1117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43"/>
          <p:cNvCxnSpPr/>
          <p:nvPr/>
        </p:nvCxnSpPr>
        <p:spPr>
          <a:xfrm>
            <a:off x="2634217" y="2927728"/>
            <a:ext cx="389136" cy="2178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45"/>
          <p:cNvCxnSpPr>
            <a:stCxn id="22" idx="3"/>
          </p:cNvCxnSpPr>
          <p:nvPr/>
        </p:nvCxnSpPr>
        <p:spPr>
          <a:xfrm>
            <a:off x="2600154" y="4702800"/>
            <a:ext cx="279183" cy="1987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47"/>
          <p:cNvCxnSpPr/>
          <p:nvPr/>
        </p:nvCxnSpPr>
        <p:spPr>
          <a:xfrm flipV="1">
            <a:off x="2586117" y="4895500"/>
            <a:ext cx="293220" cy="1846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49"/>
          <p:cNvCxnSpPr>
            <a:stCxn id="34" idx="3"/>
          </p:cNvCxnSpPr>
          <p:nvPr/>
        </p:nvCxnSpPr>
        <p:spPr>
          <a:xfrm>
            <a:off x="6516216" y="3015224"/>
            <a:ext cx="576064" cy="1257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Gerade Verbindung 51"/>
          <p:cNvCxnSpPr/>
          <p:nvPr/>
        </p:nvCxnSpPr>
        <p:spPr>
          <a:xfrm flipV="1">
            <a:off x="6660232" y="3142376"/>
            <a:ext cx="396045" cy="1692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feld 61"/>
          <p:cNvSpPr txBox="1"/>
          <p:nvPr/>
        </p:nvSpPr>
        <p:spPr>
          <a:xfrm>
            <a:off x="3246760" y="3014115"/>
            <a:ext cx="99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5 400 €</a:t>
            </a:r>
          </a:p>
        </p:txBody>
      </p:sp>
      <p:cxnSp>
        <p:nvCxnSpPr>
          <p:cNvPr id="66" name="Gerade Verbindung mit Pfeil 65"/>
          <p:cNvCxnSpPr>
            <a:endCxn id="62" idx="1"/>
          </p:cNvCxnSpPr>
          <p:nvPr/>
        </p:nvCxnSpPr>
        <p:spPr>
          <a:xfrm flipV="1">
            <a:off x="2992525" y="3183392"/>
            <a:ext cx="254235" cy="9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Gerade Verbindung mit Pfeil 71"/>
          <p:cNvCxnSpPr/>
          <p:nvPr/>
        </p:nvCxnSpPr>
        <p:spPr>
          <a:xfrm flipV="1">
            <a:off x="7092280" y="3091756"/>
            <a:ext cx="360040" cy="44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Gerade Verbindung mit Pfeil 76"/>
          <p:cNvCxnSpPr/>
          <p:nvPr/>
        </p:nvCxnSpPr>
        <p:spPr>
          <a:xfrm flipV="1">
            <a:off x="2879337" y="4883849"/>
            <a:ext cx="292963" cy="358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Textfeld 82"/>
          <p:cNvSpPr txBox="1"/>
          <p:nvPr/>
        </p:nvSpPr>
        <p:spPr>
          <a:xfrm>
            <a:off x="3246758" y="4674622"/>
            <a:ext cx="821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5 832 €</a:t>
            </a:r>
          </a:p>
        </p:txBody>
      </p:sp>
      <p:sp>
        <p:nvSpPr>
          <p:cNvPr id="85" name="Rechteck 84"/>
          <p:cNvSpPr/>
          <p:nvPr/>
        </p:nvSpPr>
        <p:spPr>
          <a:xfrm>
            <a:off x="7041728" y="4802188"/>
            <a:ext cx="1058664" cy="4772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6" name="Ellipse 85"/>
          <p:cNvSpPr/>
          <p:nvPr/>
        </p:nvSpPr>
        <p:spPr>
          <a:xfrm>
            <a:off x="5685675" y="4853134"/>
            <a:ext cx="504056" cy="31243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Textfeld 86"/>
          <p:cNvSpPr txBox="1"/>
          <p:nvPr/>
        </p:nvSpPr>
        <p:spPr>
          <a:xfrm>
            <a:off x="5762581" y="4787860"/>
            <a:ext cx="393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-</a:t>
            </a:r>
          </a:p>
        </p:txBody>
      </p:sp>
      <p:cxnSp>
        <p:nvCxnSpPr>
          <p:cNvPr id="89" name="Gerade Verbindung 88"/>
          <p:cNvCxnSpPr>
            <a:stCxn id="83" idx="3"/>
            <a:endCxn id="86" idx="2"/>
          </p:cNvCxnSpPr>
          <p:nvPr/>
        </p:nvCxnSpPr>
        <p:spPr>
          <a:xfrm>
            <a:off x="4067942" y="4843899"/>
            <a:ext cx="1617733" cy="1654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Gerade Verbindung 90"/>
          <p:cNvCxnSpPr/>
          <p:nvPr/>
        </p:nvCxnSpPr>
        <p:spPr>
          <a:xfrm flipH="1">
            <a:off x="6077767" y="3227014"/>
            <a:ext cx="1590577" cy="16920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Gerade Verbindung mit Pfeil 92"/>
          <p:cNvCxnSpPr>
            <a:stCxn id="86" idx="6"/>
            <a:endCxn id="85" idx="1"/>
          </p:cNvCxnSpPr>
          <p:nvPr/>
        </p:nvCxnSpPr>
        <p:spPr>
          <a:xfrm>
            <a:off x="6189731" y="5009352"/>
            <a:ext cx="851997" cy="31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7" name="Textfeld 96"/>
          <p:cNvSpPr txBox="1"/>
          <p:nvPr/>
        </p:nvSpPr>
        <p:spPr>
          <a:xfrm>
            <a:off x="7308304" y="4883849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32 €</a:t>
            </a:r>
          </a:p>
        </p:txBody>
      </p:sp>
      <p:sp>
        <p:nvSpPr>
          <p:cNvPr id="98" name="Textfeld 97"/>
          <p:cNvSpPr txBox="1"/>
          <p:nvPr/>
        </p:nvSpPr>
        <p:spPr>
          <a:xfrm>
            <a:off x="2096343" y="3495951"/>
            <a:ext cx="252028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i="1" dirty="0">
                <a:solidFill>
                  <a:srgbClr val="002060"/>
                </a:solidFill>
              </a:rPr>
              <a:t>Du könntest an Stelle der Addition auch 108 % ausrechnen, also ein viertes Feld anbringen!</a:t>
            </a:r>
          </a:p>
        </p:txBody>
      </p:sp>
      <p:sp>
        <p:nvSpPr>
          <p:cNvPr id="99" name="Textfeld 98"/>
          <p:cNvSpPr txBox="1"/>
          <p:nvPr/>
        </p:nvSpPr>
        <p:spPr>
          <a:xfrm>
            <a:off x="2132347" y="5295082"/>
            <a:ext cx="252028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i="1" dirty="0">
                <a:solidFill>
                  <a:srgbClr val="002060"/>
                </a:solidFill>
              </a:rPr>
              <a:t>Du könntest an Stelle der Addition auch 108 % ausrechnen, also ein viertes Feld anbringen!</a:t>
            </a:r>
          </a:p>
        </p:txBody>
      </p:sp>
      <p:sp>
        <p:nvSpPr>
          <p:cNvPr id="100" name="Textfeld 99"/>
          <p:cNvSpPr txBox="1"/>
          <p:nvPr/>
        </p:nvSpPr>
        <p:spPr>
          <a:xfrm>
            <a:off x="611560" y="594928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Weitere Überlegungen: Wie viel Prozent von 5 000 € sind 32 €. Nimm verschiedene Werte der Aktie und vergleiche! Ist die Differenz prozentual immer gleich? Was meinst du?</a:t>
            </a:r>
          </a:p>
        </p:txBody>
      </p:sp>
      <p:sp>
        <p:nvSpPr>
          <p:cNvPr id="101" name="Textfeld 100"/>
          <p:cNvSpPr txBox="1"/>
          <p:nvPr/>
        </p:nvSpPr>
        <p:spPr>
          <a:xfrm>
            <a:off x="6077767" y="5289014"/>
            <a:ext cx="2382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Antwort: Der Unterschied beträgt in diesem Fall 32 €.</a:t>
            </a:r>
          </a:p>
        </p:txBody>
      </p:sp>
      <p:cxnSp>
        <p:nvCxnSpPr>
          <p:cNvPr id="103" name="Gerade Verbindung mit Pfeil 102"/>
          <p:cNvCxnSpPr/>
          <p:nvPr/>
        </p:nvCxnSpPr>
        <p:spPr>
          <a:xfrm flipH="1">
            <a:off x="2564395" y="3268358"/>
            <a:ext cx="927485" cy="175671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5" name="Rechteck 104"/>
          <p:cNvSpPr/>
          <p:nvPr/>
        </p:nvSpPr>
        <p:spPr>
          <a:xfrm>
            <a:off x="7452320" y="2797697"/>
            <a:ext cx="1008112" cy="4580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6" name="Textfeld 105"/>
          <p:cNvSpPr txBox="1"/>
          <p:nvPr/>
        </p:nvSpPr>
        <p:spPr>
          <a:xfrm>
            <a:off x="7571060" y="2840668"/>
            <a:ext cx="8893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5 800 €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01589" y="2086813"/>
            <a:ext cx="2244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Erste Wertsteigerung um 8%</a:t>
            </a:r>
          </a:p>
        </p:txBody>
      </p:sp>
      <p:sp>
        <p:nvSpPr>
          <p:cNvPr id="55" name="Textfeld 54"/>
          <p:cNvSpPr txBox="1"/>
          <p:nvPr/>
        </p:nvSpPr>
        <p:spPr>
          <a:xfrm>
            <a:off x="101589" y="3817519"/>
            <a:ext cx="2244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Zweite Wertsteigerung um 8%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4314058" y="2082358"/>
            <a:ext cx="2244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 Wertsteigerung um 16%</a:t>
            </a:r>
          </a:p>
        </p:txBody>
      </p:sp>
    </p:spTree>
    <p:extLst>
      <p:ext uri="{BB962C8B-B14F-4D97-AF65-F5344CB8AC3E}">
        <p14:creationId xmlns:p14="http://schemas.microsoft.com/office/powerpoint/2010/main" val="37819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4" grpId="0"/>
      <p:bldP spid="15" grpId="0"/>
      <p:bldP spid="16" grpId="0"/>
      <p:bldP spid="19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 animBg="1"/>
      <p:bldP spid="37" grpId="0" animBg="1"/>
      <p:bldP spid="38" grpId="0"/>
      <p:bldP spid="39" grpId="0"/>
      <p:bldP spid="40" grpId="0"/>
      <p:bldP spid="62" grpId="0"/>
      <p:bldP spid="83" grpId="0"/>
      <p:bldP spid="85" grpId="0" animBg="1"/>
      <p:bldP spid="86" grpId="0" animBg="1"/>
      <p:bldP spid="87" grpId="0"/>
      <p:bldP spid="97" grpId="0"/>
      <p:bldP spid="98" grpId="0"/>
      <p:bldP spid="99" grpId="0"/>
      <p:bldP spid="100" grpId="0"/>
      <p:bldP spid="101" grpId="0"/>
      <p:bldP spid="105" grpId="0" animBg="1"/>
      <p:bldP spid="106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Office PowerPoint</Application>
  <PresentationFormat>Bildschirmpräsentation (4:3)</PresentationFormat>
  <Paragraphs>34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Kann man Gewinn- oder Verlustprozente, die nacheinander eintreten, addieren? Beispiel: Nimm eine Aktie z. B. im Wert von 5 000 €. Diese Aktie erfährt eine Wertsteigerung von 8 %.  Die erhaltene Aktie legst du wieder an und sie erfährt wieder eine Wertsteigerung von 8 %. Nun vergleiche, wie hoch die Wertsteigerung wäre, wenn du die Steigerung  gleich mit 16 % ansetzen würdest. Probiere das auch mit Verlusten von zweimal 8 % nacheinander oder einmal 16 % aus. Verwende auch andere Zahlen! Rechne bei den Verlusten mit der Prozentformel und vergleiche! </vt:lpstr>
    </vt:vector>
  </TitlesOfParts>
  <Company>Schule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11</cp:revision>
  <dcterms:created xsi:type="dcterms:W3CDTF">2015-12-31T13:29:51Z</dcterms:created>
  <dcterms:modified xsi:type="dcterms:W3CDTF">2016-02-29T09:25:57Z</dcterms:modified>
</cp:coreProperties>
</file>