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14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9DBF6851-5A3D-4CA3-8A28-20C1EA26ABED}" type="datetimeFigureOut">
              <a:rPr lang="de-DE" smtClean="0"/>
              <a:t>30.12.2015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3586931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DBF6851-5A3D-4CA3-8A28-20C1EA26ABED}" type="datetimeFigureOut">
              <a:rPr lang="de-DE" smtClean="0"/>
              <a:t>30.12.2015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191420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DBF6851-5A3D-4CA3-8A28-20C1EA26ABED}" type="datetimeFigureOut">
              <a:rPr lang="de-DE" smtClean="0"/>
              <a:t>30.12.2015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429225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DBF6851-5A3D-4CA3-8A28-20C1EA26ABED}" type="datetimeFigureOut">
              <a:rPr lang="de-DE" smtClean="0"/>
              <a:t>30.12.2015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2242316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9DBF6851-5A3D-4CA3-8A28-20C1EA26ABED}" type="datetimeFigureOut">
              <a:rPr lang="de-DE" smtClean="0"/>
              <a:t>30.12.2015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2753955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9DBF6851-5A3D-4CA3-8A28-20C1EA26ABED}" type="datetimeFigureOut">
              <a:rPr lang="de-DE" smtClean="0"/>
              <a:t>30.12.2015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3557558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9DBF6851-5A3D-4CA3-8A28-20C1EA26ABED}" type="datetimeFigureOut">
              <a:rPr lang="de-DE" smtClean="0"/>
              <a:t>30.12.2015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3469615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9DBF6851-5A3D-4CA3-8A28-20C1EA26ABED}" type="datetimeFigureOut">
              <a:rPr lang="de-DE" smtClean="0"/>
              <a:t>30.12.2015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2008569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DBF6851-5A3D-4CA3-8A28-20C1EA26ABED}" type="datetimeFigureOut">
              <a:rPr lang="de-DE" smtClean="0"/>
              <a:t>30.12.2015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185730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9DBF6851-5A3D-4CA3-8A28-20C1EA26ABED}" type="datetimeFigureOut">
              <a:rPr lang="de-DE" smtClean="0"/>
              <a:t>30.12.2015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3579796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9DBF6851-5A3D-4CA3-8A28-20C1EA26ABED}" type="datetimeFigureOut">
              <a:rPr lang="de-DE" smtClean="0"/>
              <a:t>30.12.2015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4E3228-2645-44C4-979C-4E2923EF98EE}" type="slidenum">
              <a:rPr lang="de-DE" smtClean="0"/>
              <a:t>‹Nr.›</a:t>
            </a:fld>
            <a:endParaRPr lang="de-DE"/>
          </a:p>
        </p:txBody>
      </p:sp>
    </p:spTree>
    <p:extLst>
      <p:ext uri="{BB962C8B-B14F-4D97-AF65-F5344CB8AC3E}">
        <p14:creationId xmlns:p14="http://schemas.microsoft.com/office/powerpoint/2010/main" val="3974522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BF6851-5A3D-4CA3-8A28-20C1EA26ABED}" type="datetimeFigureOut">
              <a:rPr lang="de-DE" smtClean="0"/>
              <a:t>30.12.2015</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4E3228-2645-44C4-979C-4E2923EF98EE}" type="slidenum">
              <a:rPr lang="de-DE" smtClean="0"/>
              <a:t>‹Nr.›</a:t>
            </a:fld>
            <a:endParaRPr lang="de-DE"/>
          </a:p>
        </p:txBody>
      </p:sp>
    </p:spTree>
    <p:extLst>
      <p:ext uri="{BB962C8B-B14F-4D97-AF65-F5344CB8AC3E}">
        <p14:creationId xmlns:p14="http://schemas.microsoft.com/office/powerpoint/2010/main" val="351644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323528" y="404664"/>
            <a:ext cx="7918648" cy="1899642"/>
          </a:xfrm>
        </p:spPr>
        <p:txBody>
          <a:bodyPr>
            <a:normAutofit fontScale="90000"/>
          </a:bodyPr>
          <a:lstStyle/>
          <a:p>
            <a:r>
              <a:rPr lang="de-DE" sz="1400" dirty="0" smtClean="0"/>
              <a:t>Familie Wasserscheu hat im Garten ein neues Schwimmbecken bekommen.</a:t>
            </a:r>
            <a:br>
              <a:rPr lang="de-DE" sz="1400" dirty="0" smtClean="0"/>
            </a:br>
            <a:r>
              <a:rPr lang="de-DE" sz="1400" dirty="0" smtClean="0"/>
              <a:t>Im Katalog steht:</a:t>
            </a:r>
            <a:br>
              <a:rPr lang="de-DE" sz="1400" dirty="0" smtClean="0"/>
            </a:br>
            <a:r>
              <a:rPr lang="de-DE" sz="1400" dirty="0" smtClean="0"/>
              <a:t>Bei einer Füllmenge von </a:t>
            </a:r>
            <a:r>
              <a:rPr lang="de-DE" sz="1400" dirty="0" smtClean="0"/>
              <a:t>140 </a:t>
            </a:r>
            <a:r>
              <a:rPr lang="de-DE" sz="1400" dirty="0" smtClean="0"/>
              <a:t>l in der Minute  ist das  Becken in zwei Stunden gefüllt.</a:t>
            </a:r>
            <a:br>
              <a:rPr lang="de-DE" sz="1400" dirty="0" smtClean="0"/>
            </a:br>
            <a:r>
              <a:rPr lang="de-DE" sz="1400" dirty="0" smtClean="0"/>
              <a:t>Familie Wasserscheu will das überprüfen. Sie stellt die Pumpe auf die angegebene Menge ein und dreht den Hahn auf. Nach 70 Minuten stoppen sie den Zulauf für  15  Minuten.</a:t>
            </a:r>
            <a:br>
              <a:rPr lang="de-DE" sz="1400" dirty="0" smtClean="0"/>
            </a:br>
            <a:r>
              <a:rPr lang="de-DE" sz="1400" dirty="0" smtClean="0"/>
              <a:t>a) Wie viele Liter fasst das Schwimmbecken?</a:t>
            </a:r>
            <a:br>
              <a:rPr lang="de-DE" sz="1400" dirty="0" smtClean="0"/>
            </a:br>
            <a:r>
              <a:rPr lang="de-DE" sz="1400" dirty="0" smtClean="0"/>
              <a:t>b) Wie viele Liter müssen nach der Pause pro Minute eingelassen werden, wenn sie die Zeit von zwei Stunden einschließlich Pause einhalten wollen?</a:t>
            </a:r>
            <a:br>
              <a:rPr lang="de-DE" sz="1400" dirty="0" smtClean="0"/>
            </a:br>
            <a:endParaRPr lang="de-DE" sz="1400" dirty="0"/>
          </a:p>
        </p:txBody>
      </p:sp>
      <p:graphicFrame>
        <p:nvGraphicFramePr>
          <p:cNvPr id="4" name="Tabelle 3"/>
          <p:cNvGraphicFramePr>
            <a:graphicFrameLocks noGrp="1"/>
          </p:cNvGraphicFramePr>
          <p:nvPr>
            <p:extLst>
              <p:ext uri="{D42A27DB-BD31-4B8C-83A1-F6EECF244321}">
                <p14:modId xmlns:p14="http://schemas.microsoft.com/office/powerpoint/2010/main" val="474222210"/>
              </p:ext>
            </p:extLst>
          </p:nvPr>
        </p:nvGraphicFramePr>
        <p:xfrm>
          <a:off x="467544" y="2564904"/>
          <a:ext cx="2160240" cy="741680"/>
        </p:xfrm>
        <a:graphic>
          <a:graphicData uri="http://schemas.openxmlformats.org/drawingml/2006/table">
            <a:tbl>
              <a:tblPr firstRow="1" bandRow="1">
                <a:tableStyleId>{5C22544A-7EE6-4342-B048-85BDC9FD1C3A}</a:tableStyleId>
              </a:tblPr>
              <a:tblGrid>
                <a:gridCol w="1080120"/>
                <a:gridCol w="1080120"/>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Textfeld 4"/>
          <p:cNvSpPr txBox="1"/>
          <p:nvPr/>
        </p:nvSpPr>
        <p:spPr>
          <a:xfrm>
            <a:off x="827584" y="2636912"/>
            <a:ext cx="1008112" cy="307777"/>
          </a:xfrm>
          <a:prstGeom prst="rect">
            <a:avLst/>
          </a:prstGeom>
          <a:noFill/>
        </p:spPr>
        <p:txBody>
          <a:bodyPr wrap="square" rtlCol="0">
            <a:spAutoFit/>
          </a:bodyPr>
          <a:lstStyle/>
          <a:p>
            <a:r>
              <a:rPr lang="de-DE" sz="1400" dirty="0" smtClean="0"/>
              <a:t> 1 min</a:t>
            </a:r>
            <a:endParaRPr lang="de-DE" sz="1400" dirty="0"/>
          </a:p>
        </p:txBody>
      </p:sp>
      <p:sp>
        <p:nvSpPr>
          <p:cNvPr id="6" name="Textfeld 5"/>
          <p:cNvSpPr txBox="1"/>
          <p:nvPr/>
        </p:nvSpPr>
        <p:spPr>
          <a:xfrm>
            <a:off x="467544" y="3006244"/>
            <a:ext cx="1296144" cy="307777"/>
          </a:xfrm>
          <a:prstGeom prst="rect">
            <a:avLst/>
          </a:prstGeom>
          <a:noFill/>
        </p:spPr>
        <p:txBody>
          <a:bodyPr wrap="square" rtlCol="0">
            <a:spAutoFit/>
          </a:bodyPr>
          <a:lstStyle/>
          <a:p>
            <a:r>
              <a:rPr lang="de-DE" sz="1400" dirty="0" smtClean="0"/>
              <a:t>2 h = 120 min</a:t>
            </a:r>
            <a:endParaRPr lang="de-DE" sz="1400" dirty="0"/>
          </a:p>
        </p:txBody>
      </p:sp>
      <p:sp>
        <p:nvSpPr>
          <p:cNvPr id="7" name="Textfeld 6"/>
          <p:cNvSpPr txBox="1"/>
          <p:nvPr/>
        </p:nvSpPr>
        <p:spPr>
          <a:xfrm>
            <a:off x="1763688" y="2636912"/>
            <a:ext cx="792088" cy="307777"/>
          </a:xfrm>
          <a:prstGeom prst="rect">
            <a:avLst/>
          </a:prstGeom>
          <a:noFill/>
        </p:spPr>
        <p:txBody>
          <a:bodyPr wrap="square" rtlCol="0">
            <a:spAutoFit/>
          </a:bodyPr>
          <a:lstStyle/>
          <a:p>
            <a:r>
              <a:rPr lang="de-DE" sz="1400" dirty="0" smtClean="0"/>
              <a:t>140 l</a:t>
            </a:r>
            <a:endParaRPr lang="de-DE" sz="1400" dirty="0"/>
          </a:p>
        </p:txBody>
      </p:sp>
      <p:sp>
        <p:nvSpPr>
          <p:cNvPr id="8" name="Textfeld 7"/>
          <p:cNvSpPr txBox="1"/>
          <p:nvPr/>
        </p:nvSpPr>
        <p:spPr>
          <a:xfrm>
            <a:off x="1539754" y="2944689"/>
            <a:ext cx="576064" cy="307777"/>
          </a:xfrm>
          <a:prstGeom prst="rect">
            <a:avLst/>
          </a:prstGeom>
          <a:noFill/>
        </p:spPr>
        <p:txBody>
          <a:bodyPr wrap="square" rtlCol="0">
            <a:spAutoFit/>
          </a:bodyPr>
          <a:lstStyle/>
          <a:p>
            <a:r>
              <a:rPr lang="de-DE" sz="1400" dirty="0" smtClean="0"/>
              <a:t> x</a:t>
            </a:r>
            <a:endParaRPr lang="de-DE" sz="1400" dirty="0"/>
          </a:p>
        </p:txBody>
      </p:sp>
      <p:sp>
        <p:nvSpPr>
          <p:cNvPr id="9" name="Textfeld 8"/>
          <p:cNvSpPr txBox="1"/>
          <p:nvPr/>
        </p:nvSpPr>
        <p:spPr>
          <a:xfrm>
            <a:off x="836451" y="2211666"/>
            <a:ext cx="720080" cy="307777"/>
          </a:xfrm>
          <a:prstGeom prst="rect">
            <a:avLst/>
          </a:prstGeom>
          <a:noFill/>
        </p:spPr>
        <p:txBody>
          <a:bodyPr wrap="square" rtlCol="0">
            <a:spAutoFit/>
          </a:bodyPr>
          <a:lstStyle/>
          <a:p>
            <a:r>
              <a:rPr lang="de-DE" sz="1400" dirty="0" smtClean="0"/>
              <a:t>Zeit</a:t>
            </a:r>
            <a:endParaRPr lang="de-DE" sz="1400" dirty="0"/>
          </a:p>
        </p:txBody>
      </p:sp>
      <p:sp>
        <p:nvSpPr>
          <p:cNvPr id="10" name="Textfeld 9"/>
          <p:cNvSpPr txBox="1"/>
          <p:nvPr/>
        </p:nvSpPr>
        <p:spPr>
          <a:xfrm>
            <a:off x="1583668" y="2207477"/>
            <a:ext cx="1224136" cy="307777"/>
          </a:xfrm>
          <a:prstGeom prst="rect">
            <a:avLst/>
          </a:prstGeom>
          <a:noFill/>
        </p:spPr>
        <p:txBody>
          <a:bodyPr wrap="square" rtlCol="0">
            <a:spAutoFit/>
          </a:bodyPr>
          <a:lstStyle/>
          <a:p>
            <a:r>
              <a:rPr lang="de-DE" sz="1400" dirty="0" smtClean="0"/>
              <a:t>Füllmenge </a:t>
            </a:r>
            <a:endParaRPr lang="de-DE" sz="1400" dirty="0"/>
          </a:p>
        </p:txBody>
      </p:sp>
      <p:sp>
        <p:nvSpPr>
          <p:cNvPr id="11" name="Textfeld 10"/>
          <p:cNvSpPr txBox="1"/>
          <p:nvPr/>
        </p:nvSpPr>
        <p:spPr>
          <a:xfrm>
            <a:off x="467544" y="2092206"/>
            <a:ext cx="864096" cy="369332"/>
          </a:xfrm>
          <a:prstGeom prst="rect">
            <a:avLst/>
          </a:prstGeom>
          <a:noFill/>
        </p:spPr>
        <p:txBody>
          <a:bodyPr wrap="square" rtlCol="0">
            <a:spAutoFit/>
          </a:bodyPr>
          <a:lstStyle/>
          <a:p>
            <a:r>
              <a:rPr lang="de-DE" dirty="0" smtClean="0"/>
              <a:t>a)</a:t>
            </a:r>
            <a:endParaRPr lang="de-DE" dirty="0"/>
          </a:p>
        </p:txBody>
      </p:sp>
      <p:sp>
        <p:nvSpPr>
          <p:cNvPr id="12" name="Textfeld 11"/>
          <p:cNvSpPr txBox="1"/>
          <p:nvPr/>
        </p:nvSpPr>
        <p:spPr>
          <a:xfrm>
            <a:off x="2793009" y="2636911"/>
            <a:ext cx="2304256" cy="307777"/>
          </a:xfrm>
          <a:prstGeom prst="rect">
            <a:avLst/>
          </a:prstGeom>
          <a:noFill/>
        </p:spPr>
        <p:txBody>
          <a:bodyPr wrap="square" rtlCol="0">
            <a:spAutoFit/>
          </a:bodyPr>
          <a:lstStyle/>
          <a:p>
            <a:r>
              <a:rPr lang="de-DE" sz="1400" dirty="0"/>
              <a:t> </a:t>
            </a:r>
            <a:r>
              <a:rPr lang="de-DE" sz="1400" dirty="0" smtClean="0"/>
              <a:t>x = 140 l * 120: x = 16 800 l;</a:t>
            </a:r>
            <a:endParaRPr lang="de-DE" sz="1400" dirty="0"/>
          </a:p>
        </p:txBody>
      </p:sp>
      <p:graphicFrame>
        <p:nvGraphicFramePr>
          <p:cNvPr id="15" name="Tabelle 14"/>
          <p:cNvGraphicFramePr>
            <a:graphicFrameLocks noGrp="1"/>
          </p:cNvGraphicFramePr>
          <p:nvPr>
            <p:extLst>
              <p:ext uri="{D42A27DB-BD31-4B8C-83A1-F6EECF244321}">
                <p14:modId xmlns:p14="http://schemas.microsoft.com/office/powerpoint/2010/main" val="34623666"/>
              </p:ext>
            </p:extLst>
          </p:nvPr>
        </p:nvGraphicFramePr>
        <p:xfrm>
          <a:off x="3707904" y="3159394"/>
          <a:ext cx="2160240" cy="741680"/>
        </p:xfrm>
        <a:graphic>
          <a:graphicData uri="http://schemas.openxmlformats.org/drawingml/2006/table">
            <a:tbl>
              <a:tblPr firstRow="1" bandRow="1">
                <a:tableStyleId>{5C22544A-7EE6-4342-B048-85BDC9FD1C3A}</a:tableStyleId>
              </a:tblPr>
              <a:tblGrid>
                <a:gridCol w="1080120"/>
                <a:gridCol w="1080120"/>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6" name="Textfeld 15"/>
          <p:cNvSpPr txBox="1"/>
          <p:nvPr/>
        </p:nvSpPr>
        <p:spPr>
          <a:xfrm>
            <a:off x="3779912" y="3212976"/>
            <a:ext cx="1008112" cy="307777"/>
          </a:xfrm>
          <a:prstGeom prst="rect">
            <a:avLst/>
          </a:prstGeom>
          <a:noFill/>
        </p:spPr>
        <p:txBody>
          <a:bodyPr wrap="square" rtlCol="0">
            <a:spAutoFit/>
          </a:bodyPr>
          <a:lstStyle/>
          <a:p>
            <a:r>
              <a:rPr lang="de-DE" sz="1400" dirty="0" smtClean="0"/>
              <a:t> 1 min</a:t>
            </a:r>
            <a:endParaRPr lang="de-DE" sz="1400" dirty="0"/>
          </a:p>
        </p:txBody>
      </p:sp>
      <p:sp>
        <p:nvSpPr>
          <p:cNvPr id="17" name="Textfeld 16"/>
          <p:cNvSpPr txBox="1"/>
          <p:nvPr/>
        </p:nvSpPr>
        <p:spPr>
          <a:xfrm>
            <a:off x="4932040" y="3212975"/>
            <a:ext cx="1008112" cy="307777"/>
          </a:xfrm>
          <a:prstGeom prst="rect">
            <a:avLst/>
          </a:prstGeom>
          <a:noFill/>
        </p:spPr>
        <p:txBody>
          <a:bodyPr wrap="square" rtlCol="0">
            <a:spAutoFit/>
          </a:bodyPr>
          <a:lstStyle/>
          <a:p>
            <a:r>
              <a:rPr lang="de-DE" sz="1400" dirty="0" smtClean="0"/>
              <a:t> 140 l</a:t>
            </a:r>
            <a:endParaRPr lang="de-DE" sz="1400" dirty="0"/>
          </a:p>
        </p:txBody>
      </p:sp>
      <p:sp>
        <p:nvSpPr>
          <p:cNvPr id="18" name="Textfeld 17"/>
          <p:cNvSpPr txBox="1"/>
          <p:nvPr/>
        </p:nvSpPr>
        <p:spPr>
          <a:xfrm>
            <a:off x="3779912" y="3520753"/>
            <a:ext cx="1296144" cy="307777"/>
          </a:xfrm>
          <a:prstGeom prst="rect">
            <a:avLst/>
          </a:prstGeom>
          <a:noFill/>
        </p:spPr>
        <p:txBody>
          <a:bodyPr wrap="square" rtlCol="0">
            <a:spAutoFit/>
          </a:bodyPr>
          <a:lstStyle/>
          <a:p>
            <a:r>
              <a:rPr lang="de-DE" sz="1400" dirty="0"/>
              <a:t> </a:t>
            </a:r>
            <a:r>
              <a:rPr lang="de-DE" sz="1400" dirty="0" smtClean="0"/>
              <a:t> 70 min</a:t>
            </a:r>
            <a:endParaRPr lang="de-DE" sz="1400" dirty="0"/>
          </a:p>
        </p:txBody>
      </p:sp>
      <p:sp>
        <p:nvSpPr>
          <p:cNvPr id="19" name="Textfeld 18"/>
          <p:cNvSpPr txBox="1"/>
          <p:nvPr/>
        </p:nvSpPr>
        <p:spPr>
          <a:xfrm>
            <a:off x="4857692" y="3520753"/>
            <a:ext cx="576064" cy="307777"/>
          </a:xfrm>
          <a:prstGeom prst="rect">
            <a:avLst/>
          </a:prstGeom>
          <a:noFill/>
        </p:spPr>
        <p:txBody>
          <a:bodyPr wrap="square" rtlCol="0">
            <a:spAutoFit/>
          </a:bodyPr>
          <a:lstStyle/>
          <a:p>
            <a:r>
              <a:rPr lang="de-DE" sz="1400" dirty="0" smtClean="0"/>
              <a:t>    y</a:t>
            </a:r>
            <a:endParaRPr lang="de-DE" sz="1400" dirty="0"/>
          </a:p>
        </p:txBody>
      </p:sp>
      <p:sp>
        <p:nvSpPr>
          <p:cNvPr id="21" name="Ellipse 20"/>
          <p:cNvSpPr/>
          <p:nvPr/>
        </p:nvSpPr>
        <p:spPr>
          <a:xfrm>
            <a:off x="2793009" y="4221088"/>
            <a:ext cx="770879" cy="335647"/>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3" name="Gerade Verbindung 22"/>
          <p:cNvCxnSpPr>
            <a:endCxn id="21" idx="1"/>
          </p:cNvCxnSpPr>
          <p:nvPr/>
        </p:nvCxnSpPr>
        <p:spPr>
          <a:xfrm>
            <a:off x="2195736" y="3264238"/>
            <a:ext cx="710166" cy="1006004"/>
          </a:xfrm>
          <a:prstGeom prst="line">
            <a:avLst/>
          </a:prstGeom>
        </p:spPr>
        <p:style>
          <a:lnRef idx="1">
            <a:schemeClr val="dk1"/>
          </a:lnRef>
          <a:fillRef idx="0">
            <a:schemeClr val="dk1"/>
          </a:fillRef>
          <a:effectRef idx="0">
            <a:schemeClr val="dk1"/>
          </a:effectRef>
          <a:fontRef idx="minor">
            <a:schemeClr val="tx1"/>
          </a:fontRef>
        </p:style>
      </p:cxnSp>
      <p:cxnSp>
        <p:nvCxnSpPr>
          <p:cNvPr id="25" name="Gerade Verbindung 24"/>
          <p:cNvCxnSpPr>
            <a:endCxn id="21" idx="6"/>
          </p:cNvCxnSpPr>
          <p:nvPr/>
        </p:nvCxnSpPr>
        <p:spPr>
          <a:xfrm flipH="1">
            <a:off x="3563888" y="3828530"/>
            <a:ext cx="1368152" cy="560382"/>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9" name="Tabelle 28"/>
          <p:cNvGraphicFramePr>
            <a:graphicFrameLocks noGrp="1"/>
          </p:cNvGraphicFramePr>
          <p:nvPr>
            <p:extLst>
              <p:ext uri="{D42A27DB-BD31-4B8C-83A1-F6EECF244321}">
                <p14:modId xmlns:p14="http://schemas.microsoft.com/office/powerpoint/2010/main" val="1081531783"/>
              </p:ext>
            </p:extLst>
          </p:nvPr>
        </p:nvGraphicFramePr>
        <p:xfrm>
          <a:off x="4067945" y="5229200"/>
          <a:ext cx="3929365" cy="741680"/>
        </p:xfrm>
        <a:graphic>
          <a:graphicData uri="http://schemas.openxmlformats.org/drawingml/2006/table">
            <a:tbl>
              <a:tblPr firstRow="1" bandRow="1">
                <a:tableStyleId>{5C22544A-7EE6-4342-B048-85BDC9FD1C3A}</a:tableStyleId>
              </a:tblPr>
              <a:tblGrid>
                <a:gridCol w="2273181"/>
                <a:gridCol w="1656184"/>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cxnSp>
        <p:nvCxnSpPr>
          <p:cNvPr id="27" name="Gerade Verbindung mit Pfeil 26"/>
          <p:cNvCxnSpPr>
            <a:stCxn id="21" idx="4"/>
          </p:cNvCxnSpPr>
          <p:nvPr/>
        </p:nvCxnSpPr>
        <p:spPr>
          <a:xfrm>
            <a:off x="3178449" y="4556735"/>
            <a:ext cx="3697807" cy="120091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4" name="Textfeld 33"/>
          <p:cNvSpPr txBox="1"/>
          <p:nvPr/>
        </p:nvSpPr>
        <p:spPr>
          <a:xfrm>
            <a:off x="5027352" y="5301208"/>
            <a:ext cx="696776" cy="307777"/>
          </a:xfrm>
          <a:prstGeom prst="rect">
            <a:avLst/>
          </a:prstGeom>
          <a:noFill/>
        </p:spPr>
        <p:txBody>
          <a:bodyPr wrap="square" rtlCol="0">
            <a:spAutoFit/>
          </a:bodyPr>
          <a:lstStyle/>
          <a:p>
            <a:r>
              <a:rPr lang="de-DE" sz="1400" dirty="0" smtClean="0"/>
              <a:t>  1 min</a:t>
            </a:r>
            <a:endParaRPr lang="de-DE" sz="1400" dirty="0"/>
          </a:p>
        </p:txBody>
      </p:sp>
      <p:sp>
        <p:nvSpPr>
          <p:cNvPr id="35" name="Textfeld 34"/>
          <p:cNvSpPr txBox="1"/>
          <p:nvPr/>
        </p:nvSpPr>
        <p:spPr>
          <a:xfrm>
            <a:off x="6830396" y="5653609"/>
            <a:ext cx="648072" cy="307777"/>
          </a:xfrm>
          <a:prstGeom prst="rect">
            <a:avLst/>
          </a:prstGeom>
          <a:noFill/>
        </p:spPr>
        <p:txBody>
          <a:bodyPr wrap="square" rtlCol="0">
            <a:spAutoFit/>
          </a:bodyPr>
          <a:lstStyle/>
          <a:p>
            <a:r>
              <a:rPr lang="de-DE" sz="1400" dirty="0" smtClean="0"/>
              <a:t>  z</a:t>
            </a:r>
            <a:endParaRPr lang="de-DE" sz="1400" dirty="0"/>
          </a:p>
        </p:txBody>
      </p:sp>
      <p:sp>
        <p:nvSpPr>
          <p:cNvPr id="36" name="Textfeld 35"/>
          <p:cNvSpPr txBox="1"/>
          <p:nvPr/>
        </p:nvSpPr>
        <p:spPr>
          <a:xfrm>
            <a:off x="4177004" y="5659554"/>
            <a:ext cx="2397472" cy="307777"/>
          </a:xfrm>
          <a:prstGeom prst="rect">
            <a:avLst/>
          </a:prstGeom>
          <a:noFill/>
        </p:spPr>
        <p:txBody>
          <a:bodyPr wrap="square" rtlCol="0">
            <a:spAutoFit/>
          </a:bodyPr>
          <a:lstStyle/>
          <a:p>
            <a:r>
              <a:rPr lang="de-DE" sz="900" dirty="0" smtClean="0"/>
              <a:t>120 min – 70 min  - 15min -  </a:t>
            </a:r>
            <a:r>
              <a:rPr lang="de-DE" sz="1400" dirty="0" smtClean="0"/>
              <a:t>= 35min</a:t>
            </a:r>
            <a:endParaRPr lang="de-DE" sz="1400" dirty="0"/>
          </a:p>
        </p:txBody>
      </p:sp>
      <p:sp>
        <p:nvSpPr>
          <p:cNvPr id="37" name="Textfeld 36"/>
          <p:cNvSpPr txBox="1"/>
          <p:nvPr/>
        </p:nvSpPr>
        <p:spPr>
          <a:xfrm>
            <a:off x="6823500" y="5301207"/>
            <a:ext cx="648072" cy="307777"/>
          </a:xfrm>
          <a:prstGeom prst="rect">
            <a:avLst/>
          </a:prstGeom>
          <a:noFill/>
        </p:spPr>
        <p:txBody>
          <a:bodyPr wrap="square" rtlCol="0">
            <a:spAutoFit/>
          </a:bodyPr>
          <a:lstStyle/>
          <a:p>
            <a:r>
              <a:rPr lang="de-DE" sz="1400" dirty="0" smtClean="0"/>
              <a:t>  u</a:t>
            </a:r>
            <a:endParaRPr lang="de-DE" sz="1400" dirty="0"/>
          </a:p>
        </p:txBody>
      </p:sp>
      <p:sp>
        <p:nvSpPr>
          <p:cNvPr id="38" name="Textfeld 37"/>
          <p:cNvSpPr txBox="1"/>
          <p:nvPr/>
        </p:nvSpPr>
        <p:spPr>
          <a:xfrm>
            <a:off x="6300192" y="3314021"/>
            <a:ext cx="2232248" cy="307777"/>
          </a:xfrm>
          <a:prstGeom prst="rect">
            <a:avLst/>
          </a:prstGeom>
          <a:noFill/>
        </p:spPr>
        <p:txBody>
          <a:bodyPr wrap="square" rtlCol="0">
            <a:spAutoFit/>
          </a:bodyPr>
          <a:lstStyle/>
          <a:p>
            <a:r>
              <a:rPr lang="de-DE" sz="1400" dirty="0" smtClean="0"/>
              <a:t> y = 140 l * 70; y = 9 800 l;</a:t>
            </a:r>
            <a:endParaRPr lang="de-DE" sz="1400" dirty="0"/>
          </a:p>
        </p:txBody>
      </p:sp>
      <p:sp>
        <p:nvSpPr>
          <p:cNvPr id="39" name="Textfeld 38"/>
          <p:cNvSpPr txBox="1"/>
          <p:nvPr/>
        </p:nvSpPr>
        <p:spPr>
          <a:xfrm>
            <a:off x="6228184" y="6165304"/>
            <a:ext cx="2736304" cy="307777"/>
          </a:xfrm>
          <a:prstGeom prst="rect">
            <a:avLst/>
          </a:prstGeom>
          <a:noFill/>
        </p:spPr>
        <p:txBody>
          <a:bodyPr wrap="square" rtlCol="0">
            <a:spAutoFit/>
          </a:bodyPr>
          <a:lstStyle/>
          <a:p>
            <a:r>
              <a:rPr lang="de-DE" sz="1400" dirty="0" smtClean="0"/>
              <a:t> z = 16 800 l – 9 800 l; z = 7 000 l;</a:t>
            </a:r>
            <a:endParaRPr lang="de-DE" sz="1400" dirty="0"/>
          </a:p>
        </p:txBody>
      </p:sp>
      <p:sp>
        <p:nvSpPr>
          <p:cNvPr id="40" name="Textfeld 39"/>
          <p:cNvSpPr txBox="1"/>
          <p:nvPr/>
        </p:nvSpPr>
        <p:spPr>
          <a:xfrm>
            <a:off x="6068888" y="4426478"/>
            <a:ext cx="2304256" cy="307777"/>
          </a:xfrm>
          <a:prstGeom prst="rect">
            <a:avLst/>
          </a:prstGeom>
          <a:noFill/>
        </p:spPr>
        <p:txBody>
          <a:bodyPr wrap="square" rtlCol="0">
            <a:spAutoFit/>
          </a:bodyPr>
          <a:lstStyle/>
          <a:p>
            <a:r>
              <a:rPr lang="de-DE" sz="1400" dirty="0" smtClean="0"/>
              <a:t> u = 7 000 l : 35; u = 200 l;</a:t>
            </a:r>
            <a:endParaRPr lang="de-DE" sz="1400" dirty="0"/>
          </a:p>
        </p:txBody>
      </p:sp>
      <p:sp>
        <p:nvSpPr>
          <p:cNvPr id="41" name="Textfeld 40"/>
          <p:cNvSpPr txBox="1"/>
          <p:nvPr/>
        </p:nvSpPr>
        <p:spPr>
          <a:xfrm>
            <a:off x="467544" y="4556735"/>
            <a:ext cx="2880320" cy="738664"/>
          </a:xfrm>
          <a:prstGeom prst="rect">
            <a:avLst/>
          </a:prstGeom>
          <a:noFill/>
        </p:spPr>
        <p:txBody>
          <a:bodyPr wrap="square" rtlCol="0">
            <a:spAutoFit/>
          </a:bodyPr>
          <a:lstStyle/>
          <a:p>
            <a:r>
              <a:rPr lang="de-DE" sz="1400" dirty="0" smtClean="0"/>
              <a:t>Antwort: Nach der Pause müssten pro Minute 200  l eingelassen werden.</a:t>
            </a:r>
            <a:endParaRPr lang="de-DE" sz="1400" dirty="0"/>
          </a:p>
        </p:txBody>
      </p:sp>
      <p:sp>
        <p:nvSpPr>
          <p:cNvPr id="42" name="Textfeld 41"/>
          <p:cNvSpPr txBox="1"/>
          <p:nvPr/>
        </p:nvSpPr>
        <p:spPr>
          <a:xfrm>
            <a:off x="1925706" y="2975466"/>
            <a:ext cx="980196" cy="230832"/>
          </a:xfrm>
          <a:prstGeom prst="rect">
            <a:avLst/>
          </a:prstGeom>
          <a:noFill/>
        </p:spPr>
        <p:txBody>
          <a:bodyPr wrap="square" rtlCol="0">
            <a:spAutoFit/>
          </a:bodyPr>
          <a:lstStyle/>
          <a:p>
            <a:r>
              <a:rPr lang="de-DE" sz="900" dirty="0" smtClean="0">
                <a:solidFill>
                  <a:srgbClr val="7030A0"/>
                </a:solidFill>
              </a:rPr>
              <a:t>( 16 800 l)</a:t>
            </a:r>
            <a:endParaRPr lang="de-DE" sz="900" dirty="0">
              <a:solidFill>
                <a:srgbClr val="7030A0"/>
              </a:solidFill>
            </a:endParaRPr>
          </a:p>
        </p:txBody>
      </p:sp>
      <p:sp>
        <p:nvSpPr>
          <p:cNvPr id="43" name="Textfeld 42"/>
          <p:cNvSpPr txBox="1"/>
          <p:nvPr/>
        </p:nvSpPr>
        <p:spPr>
          <a:xfrm>
            <a:off x="5375740" y="3621798"/>
            <a:ext cx="636420" cy="230832"/>
          </a:xfrm>
          <a:prstGeom prst="rect">
            <a:avLst/>
          </a:prstGeom>
          <a:noFill/>
        </p:spPr>
        <p:txBody>
          <a:bodyPr wrap="square" rtlCol="0">
            <a:spAutoFit/>
          </a:bodyPr>
          <a:lstStyle/>
          <a:p>
            <a:r>
              <a:rPr lang="de-DE" sz="900" dirty="0" smtClean="0">
                <a:solidFill>
                  <a:srgbClr val="7030A0"/>
                </a:solidFill>
              </a:rPr>
              <a:t>( 9 800 l</a:t>
            </a:r>
            <a:r>
              <a:rPr lang="de-DE" sz="900" dirty="0" smtClean="0"/>
              <a:t>)</a:t>
            </a:r>
            <a:endParaRPr lang="de-DE" sz="900" dirty="0"/>
          </a:p>
        </p:txBody>
      </p:sp>
      <p:sp>
        <p:nvSpPr>
          <p:cNvPr id="44" name="Textfeld 43"/>
          <p:cNvSpPr txBox="1"/>
          <p:nvPr/>
        </p:nvSpPr>
        <p:spPr>
          <a:xfrm>
            <a:off x="7154432" y="5659554"/>
            <a:ext cx="1161984" cy="230832"/>
          </a:xfrm>
          <a:prstGeom prst="rect">
            <a:avLst/>
          </a:prstGeom>
          <a:noFill/>
        </p:spPr>
        <p:txBody>
          <a:bodyPr wrap="square" rtlCol="0">
            <a:spAutoFit/>
          </a:bodyPr>
          <a:lstStyle/>
          <a:p>
            <a:r>
              <a:rPr lang="de-DE" sz="900" dirty="0" smtClean="0">
                <a:solidFill>
                  <a:srgbClr val="7030A0"/>
                </a:solidFill>
              </a:rPr>
              <a:t>( 7 000 l</a:t>
            </a:r>
            <a:r>
              <a:rPr lang="de-DE" sz="900" dirty="0" smtClean="0"/>
              <a:t>)</a:t>
            </a:r>
            <a:endParaRPr lang="de-DE" sz="900" dirty="0"/>
          </a:p>
        </p:txBody>
      </p:sp>
      <p:sp>
        <p:nvSpPr>
          <p:cNvPr id="45" name="Textfeld 44"/>
          <p:cNvSpPr txBox="1"/>
          <p:nvPr/>
        </p:nvSpPr>
        <p:spPr>
          <a:xfrm>
            <a:off x="7254064" y="5301208"/>
            <a:ext cx="1062352" cy="230832"/>
          </a:xfrm>
          <a:prstGeom prst="rect">
            <a:avLst/>
          </a:prstGeom>
          <a:noFill/>
        </p:spPr>
        <p:txBody>
          <a:bodyPr wrap="square" rtlCol="0">
            <a:spAutoFit/>
          </a:bodyPr>
          <a:lstStyle/>
          <a:p>
            <a:r>
              <a:rPr lang="de-DE" sz="900" dirty="0" smtClean="0">
                <a:solidFill>
                  <a:srgbClr val="7030A0"/>
                </a:solidFill>
              </a:rPr>
              <a:t>( 200 l </a:t>
            </a:r>
            <a:r>
              <a:rPr lang="de-DE" sz="900" dirty="0" smtClean="0"/>
              <a:t>)</a:t>
            </a:r>
            <a:endParaRPr lang="de-DE" sz="900" dirty="0"/>
          </a:p>
        </p:txBody>
      </p:sp>
      <p:sp>
        <p:nvSpPr>
          <p:cNvPr id="46" name="Textfeld 45"/>
          <p:cNvSpPr txBox="1"/>
          <p:nvPr/>
        </p:nvSpPr>
        <p:spPr>
          <a:xfrm>
            <a:off x="3081041" y="5162708"/>
            <a:ext cx="864096" cy="369332"/>
          </a:xfrm>
          <a:prstGeom prst="rect">
            <a:avLst/>
          </a:prstGeom>
          <a:noFill/>
        </p:spPr>
        <p:txBody>
          <a:bodyPr wrap="square" rtlCol="0">
            <a:spAutoFit/>
          </a:bodyPr>
          <a:lstStyle/>
          <a:p>
            <a:r>
              <a:rPr lang="de-DE" dirty="0" smtClean="0"/>
              <a:t>b)</a:t>
            </a:r>
            <a:endParaRPr lang="de-DE" dirty="0"/>
          </a:p>
        </p:txBody>
      </p:sp>
      <p:sp>
        <p:nvSpPr>
          <p:cNvPr id="47" name="Textfeld 46"/>
          <p:cNvSpPr txBox="1"/>
          <p:nvPr/>
        </p:nvSpPr>
        <p:spPr>
          <a:xfrm>
            <a:off x="3055390" y="4173842"/>
            <a:ext cx="432048" cy="369332"/>
          </a:xfrm>
          <a:prstGeom prst="rect">
            <a:avLst/>
          </a:prstGeom>
          <a:noFill/>
        </p:spPr>
        <p:txBody>
          <a:bodyPr wrap="square" rtlCol="0">
            <a:spAutoFit/>
          </a:bodyPr>
          <a:lstStyle/>
          <a:p>
            <a:r>
              <a:rPr lang="de-DE" dirty="0" smtClean="0"/>
              <a:t>-</a:t>
            </a:r>
            <a:endParaRPr lang="de-DE" dirty="0"/>
          </a:p>
        </p:txBody>
      </p:sp>
      <p:sp>
        <p:nvSpPr>
          <p:cNvPr id="49" name="Textfeld 48"/>
          <p:cNvSpPr txBox="1"/>
          <p:nvPr/>
        </p:nvSpPr>
        <p:spPr>
          <a:xfrm>
            <a:off x="3816964" y="2861137"/>
            <a:ext cx="720080" cy="307777"/>
          </a:xfrm>
          <a:prstGeom prst="rect">
            <a:avLst/>
          </a:prstGeom>
          <a:noFill/>
        </p:spPr>
        <p:txBody>
          <a:bodyPr wrap="square" rtlCol="0">
            <a:spAutoFit/>
          </a:bodyPr>
          <a:lstStyle/>
          <a:p>
            <a:r>
              <a:rPr lang="de-DE" sz="1400" dirty="0" smtClean="0"/>
              <a:t>Zeit</a:t>
            </a:r>
            <a:endParaRPr lang="de-DE" sz="1400" dirty="0"/>
          </a:p>
        </p:txBody>
      </p:sp>
      <p:sp>
        <p:nvSpPr>
          <p:cNvPr id="50" name="Textfeld 49"/>
          <p:cNvSpPr txBox="1"/>
          <p:nvPr/>
        </p:nvSpPr>
        <p:spPr>
          <a:xfrm>
            <a:off x="5196882" y="4924252"/>
            <a:ext cx="720080" cy="307777"/>
          </a:xfrm>
          <a:prstGeom prst="rect">
            <a:avLst/>
          </a:prstGeom>
          <a:noFill/>
        </p:spPr>
        <p:txBody>
          <a:bodyPr wrap="square" rtlCol="0">
            <a:spAutoFit/>
          </a:bodyPr>
          <a:lstStyle/>
          <a:p>
            <a:r>
              <a:rPr lang="de-DE" sz="1400" dirty="0" smtClean="0"/>
              <a:t>Zeit</a:t>
            </a:r>
            <a:endParaRPr lang="de-DE" sz="1400" dirty="0"/>
          </a:p>
        </p:txBody>
      </p:sp>
      <p:sp>
        <p:nvSpPr>
          <p:cNvPr id="51" name="Textfeld 50"/>
          <p:cNvSpPr txBox="1"/>
          <p:nvPr/>
        </p:nvSpPr>
        <p:spPr>
          <a:xfrm>
            <a:off x="6344574" y="4924251"/>
            <a:ext cx="1224136" cy="307777"/>
          </a:xfrm>
          <a:prstGeom prst="rect">
            <a:avLst/>
          </a:prstGeom>
          <a:noFill/>
        </p:spPr>
        <p:txBody>
          <a:bodyPr wrap="square" rtlCol="0">
            <a:spAutoFit/>
          </a:bodyPr>
          <a:lstStyle/>
          <a:p>
            <a:r>
              <a:rPr lang="de-DE" sz="1400" dirty="0" smtClean="0"/>
              <a:t>Füllmenge </a:t>
            </a:r>
            <a:endParaRPr lang="de-DE" sz="1400" dirty="0"/>
          </a:p>
        </p:txBody>
      </p:sp>
      <p:sp>
        <p:nvSpPr>
          <p:cNvPr id="52" name="Textfeld 51"/>
          <p:cNvSpPr txBox="1"/>
          <p:nvPr/>
        </p:nvSpPr>
        <p:spPr>
          <a:xfrm>
            <a:off x="4692826" y="2861129"/>
            <a:ext cx="1224136" cy="307777"/>
          </a:xfrm>
          <a:prstGeom prst="rect">
            <a:avLst/>
          </a:prstGeom>
          <a:noFill/>
        </p:spPr>
        <p:txBody>
          <a:bodyPr wrap="square" rtlCol="0">
            <a:spAutoFit/>
          </a:bodyPr>
          <a:lstStyle/>
          <a:p>
            <a:r>
              <a:rPr lang="de-DE" sz="1400" dirty="0" smtClean="0"/>
              <a:t>Füllmenge </a:t>
            </a:r>
            <a:endParaRPr lang="de-DE" sz="1400" dirty="0"/>
          </a:p>
        </p:txBody>
      </p:sp>
    </p:spTree>
    <p:extLst>
      <p:ext uri="{BB962C8B-B14F-4D97-AF65-F5344CB8AC3E}">
        <p14:creationId xmlns:p14="http://schemas.microsoft.com/office/powerpoint/2010/main" val="18919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8">
                                            <p:txEl>
                                              <p:pRg st="0" end="0"/>
                                            </p:txEl>
                                          </p:spTgt>
                                        </p:tgtEl>
                                        <p:attrNameLst>
                                          <p:attrName>style.visibility</p:attrName>
                                        </p:attrNameLst>
                                      </p:cBhvr>
                                      <p:to>
                                        <p:strVal val="visible"/>
                                      </p:to>
                                    </p:set>
                                    <p:animEffect transition="in" filter="fade">
                                      <p:cBhvr>
                                        <p:cTn id="63" dur="1000"/>
                                        <p:tgtEl>
                                          <p:spTgt spid="8">
                                            <p:txEl>
                                              <p:pRg st="0" end="0"/>
                                            </p:txEl>
                                          </p:spTgt>
                                        </p:tgtEl>
                                      </p:cBhvr>
                                    </p:animEffect>
                                    <p:anim calcmode="lin" valueType="num">
                                      <p:cBhvr>
                                        <p:cTn id="6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1000"/>
                                        <p:tgtEl>
                                          <p:spTgt spid="12"/>
                                        </p:tgtEl>
                                      </p:cBhvr>
                                    </p:animEffect>
                                    <p:anim calcmode="lin" valueType="num">
                                      <p:cBhvr>
                                        <p:cTn id="71" dur="1000" fill="hold"/>
                                        <p:tgtEl>
                                          <p:spTgt spid="12"/>
                                        </p:tgtEl>
                                        <p:attrNameLst>
                                          <p:attrName>ppt_x</p:attrName>
                                        </p:attrNameLst>
                                      </p:cBhvr>
                                      <p:tavLst>
                                        <p:tav tm="0">
                                          <p:val>
                                            <p:strVal val="#ppt_x"/>
                                          </p:val>
                                        </p:tav>
                                        <p:tav tm="100000">
                                          <p:val>
                                            <p:strVal val="#ppt_x"/>
                                          </p:val>
                                        </p:tav>
                                      </p:tavLst>
                                    </p:anim>
                                    <p:anim calcmode="lin" valueType="num">
                                      <p:cBhvr>
                                        <p:cTn id="7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1000"/>
                                        <p:tgtEl>
                                          <p:spTgt spid="50"/>
                                        </p:tgtEl>
                                      </p:cBhvr>
                                    </p:animEffect>
                                    <p:anim calcmode="lin" valueType="num">
                                      <p:cBhvr>
                                        <p:cTn id="99" dur="1000" fill="hold"/>
                                        <p:tgtEl>
                                          <p:spTgt spid="50"/>
                                        </p:tgtEl>
                                        <p:attrNameLst>
                                          <p:attrName>ppt_x</p:attrName>
                                        </p:attrNameLst>
                                      </p:cBhvr>
                                      <p:tavLst>
                                        <p:tav tm="0">
                                          <p:val>
                                            <p:strVal val="#ppt_x"/>
                                          </p:val>
                                        </p:tav>
                                        <p:tav tm="100000">
                                          <p:val>
                                            <p:strVal val="#ppt_x"/>
                                          </p:val>
                                        </p:tav>
                                      </p:tavLst>
                                    </p:anim>
                                    <p:anim calcmode="lin" valueType="num">
                                      <p:cBhvr>
                                        <p:cTn id="10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1000"/>
                                        <p:tgtEl>
                                          <p:spTgt spid="51"/>
                                        </p:tgtEl>
                                      </p:cBhvr>
                                    </p:animEffect>
                                    <p:anim calcmode="lin" valueType="num">
                                      <p:cBhvr>
                                        <p:cTn id="106" dur="1000" fill="hold"/>
                                        <p:tgtEl>
                                          <p:spTgt spid="51"/>
                                        </p:tgtEl>
                                        <p:attrNameLst>
                                          <p:attrName>ppt_x</p:attrName>
                                        </p:attrNameLst>
                                      </p:cBhvr>
                                      <p:tavLst>
                                        <p:tav tm="0">
                                          <p:val>
                                            <p:strVal val="#ppt_x"/>
                                          </p:val>
                                        </p:tav>
                                        <p:tav tm="100000">
                                          <p:val>
                                            <p:strVal val="#ppt_x"/>
                                          </p:val>
                                        </p:tav>
                                      </p:tavLst>
                                    </p:anim>
                                    <p:anim calcmode="lin" valueType="num">
                                      <p:cBhvr>
                                        <p:cTn id="10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1000"/>
                                        <p:tgtEl>
                                          <p:spTgt spid="34"/>
                                        </p:tgtEl>
                                      </p:cBhvr>
                                    </p:animEffect>
                                    <p:anim calcmode="lin" valueType="num">
                                      <p:cBhvr>
                                        <p:cTn id="113" dur="1000" fill="hold"/>
                                        <p:tgtEl>
                                          <p:spTgt spid="34"/>
                                        </p:tgtEl>
                                        <p:attrNameLst>
                                          <p:attrName>ppt_x</p:attrName>
                                        </p:attrNameLst>
                                      </p:cBhvr>
                                      <p:tavLst>
                                        <p:tav tm="0">
                                          <p:val>
                                            <p:strVal val="#ppt_x"/>
                                          </p:val>
                                        </p:tav>
                                        <p:tav tm="100000">
                                          <p:val>
                                            <p:strVal val="#ppt_x"/>
                                          </p:val>
                                        </p:tav>
                                      </p:tavLst>
                                    </p:anim>
                                    <p:anim calcmode="lin" valueType="num">
                                      <p:cBhvr>
                                        <p:cTn id="1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fade">
                                      <p:cBhvr>
                                        <p:cTn id="119" dur="1000"/>
                                        <p:tgtEl>
                                          <p:spTgt spid="36"/>
                                        </p:tgtEl>
                                      </p:cBhvr>
                                    </p:animEffect>
                                    <p:anim calcmode="lin" valueType="num">
                                      <p:cBhvr>
                                        <p:cTn id="120" dur="1000" fill="hold"/>
                                        <p:tgtEl>
                                          <p:spTgt spid="36"/>
                                        </p:tgtEl>
                                        <p:attrNameLst>
                                          <p:attrName>ppt_x</p:attrName>
                                        </p:attrNameLst>
                                      </p:cBhvr>
                                      <p:tavLst>
                                        <p:tav tm="0">
                                          <p:val>
                                            <p:strVal val="#ppt_x"/>
                                          </p:val>
                                        </p:tav>
                                        <p:tav tm="100000">
                                          <p:val>
                                            <p:strVal val="#ppt_x"/>
                                          </p:val>
                                        </p:tav>
                                      </p:tavLst>
                                    </p:anim>
                                    <p:anim calcmode="lin" valueType="num">
                                      <p:cBhvr>
                                        <p:cTn id="12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nodeType="clickEffect">
                                  <p:stCondLst>
                                    <p:cond delay="0"/>
                                  </p:stCondLst>
                                  <p:childTnLst>
                                    <p:set>
                                      <p:cBhvr>
                                        <p:cTn id="125" dur="1" fill="hold">
                                          <p:stCondLst>
                                            <p:cond delay="0"/>
                                          </p:stCondLst>
                                        </p:cTn>
                                        <p:tgtEl>
                                          <p:spTgt spid="15"/>
                                        </p:tgtEl>
                                        <p:attrNameLst>
                                          <p:attrName>style.visibility</p:attrName>
                                        </p:attrNameLst>
                                      </p:cBhvr>
                                      <p:to>
                                        <p:strVal val="visible"/>
                                      </p:to>
                                    </p:set>
                                    <p:animEffect transition="in" filter="fade">
                                      <p:cBhvr>
                                        <p:cTn id="126" dur="1000"/>
                                        <p:tgtEl>
                                          <p:spTgt spid="15"/>
                                        </p:tgtEl>
                                      </p:cBhvr>
                                    </p:animEffect>
                                    <p:anim calcmode="lin" valueType="num">
                                      <p:cBhvr>
                                        <p:cTn id="127" dur="1000" fill="hold"/>
                                        <p:tgtEl>
                                          <p:spTgt spid="15"/>
                                        </p:tgtEl>
                                        <p:attrNameLst>
                                          <p:attrName>ppt_x</p:attrName>
                                        </p:attrNameLst>
                                      </p:cBhvr>
                                      <p:tavLst>
                                        <p:tav tm="0">
                                          <p:val>
                                            <p:strVal val="#ppt_x"/>
                                          </p:val>
                                        </p:tav>
                                        <p:tav tm="100000">
                                          <p:val>
                                            <p:strVal val="#ppt_x"/>
                                          </p:val>
                                        </p:tav>
                                      </p:tavLst>
                                    </p:anim>
                                    <p:anim calcmode="lin" valueType="num">
                                      <p:cBhvr>
                                        <p:cTn id="1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fade">
                                      <p:cBhvr>
                                        <p:cTn id="133" dur="1000"/>
                                        <p:tgtEl>
                                          <p:spTgt spid="49"/>
                                        </p:tgtEl>
                                      </p:cBhvr>
                                    </p:animEffect>
                                    <p:anim calcmode="lin" valueType="num">
                                      <p:cBhvr>
                                        <p:cTn id="134" dur="1000" fill="hold"/>
                                        <p:tgtEl>
                                          <p:spTgt spid="49"/>
                                        </p:tgtEl>
                                        <p:attrNameLst>
                                          <p:attrName>ppt_x</p:attrName>
                                        </p:attrNameLst>
                                      </p:cBhvr>
                                      <p:tavLst>
                                        <p:tav tm="0">
                                          <p:val>
                                            <p:strVal val="#ppt_x"/>
                                          </p:val>
                                        </p:tav>
                                        <p:tav tm="100000">
                                          <p:val>
                                            <p:strVal val="#ppt_x"/>
                                          </p:val>
                                        </p:tav>
                                      </p:tavLst>
                                    </p:anim>
                                    <p:anim calcmode="lin" valueType="num">
                                      <p:cBhvr>
                                        <p:cTn id="13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fade">
                                      <p:cBhvr>
                                        <p:cTn id="140" dur="1000"/>
                                        <p:tgtEl>
                                          <p:spTgt spid="52"/>
                                        </p:tgtEl>
                                      </p:cBhvr>
                                    </p:animEffect>
                                    <p:anim calcmode="lin" valueType="num">
                                      <p:cBhvr>
                                        <p:cTn id="141" dur="1000" fill="hold"/>
                                        <p:tgtEl>
                                          <p:spTgt spid="52"/>
                                        </p:tgtEl>
                                        <p:attrNameLst>
                                          <p:attrName>ppt_x</p:attrName>
                                        </p:attrNameLst>
                                      </p:cBhvr>
                                      <p:tavLst>
                                        <p:tav tm="0">
                                          <p:val>
                                            <p:strVal val="#ppt_x"/>
                                          </p:val>
                                        </p:tav>
                                        <p:tav tm="100000">
                                          <p:val>
                                            <p:strVal val="#ppt_x"/>
                                          </p:val>
                                        </p:tav>
                                      </p:tavLst>
                                    </p:anim>
                                    <p:anim calcmode="lin" valueType="num">
                                      <p:cBhvr>
                                        <p:cTn id="142"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fade">
                                      <p:cBhvr>
                                        <p:cTn id="147" dur="1000"/>
                                        <p:tgtEl>
                                          <p:spTgt spid="16"/>
                                        </p:tgtEl>
                                      </p:cBhvr>
                                    </p:animEffect>
                                    <p:anim calcmode="lin" valueType="num">
                                      <p:cBhvr>
                                        <p:cTn id="148" dur="1000" fill="hold"/>
                                        <p:tgtEl>
                                          <p:spTgt spid="16"/>
                                        </p:tgtEl>
                                        <p:attrNameLst>
                                          <p:attrName>ppt_x</p:attrName>
                                        </p:attrNameLst>
                                      </p:cBhvr>
                                      <p:tavLst>
                                        <p:tav tm="0">
                                          <p:val>
                                            <p:strVal val="#ppt_x"/>
                                          </p:val>
                                        </p:tav>
                                        <p:tav tm="100000">
                                          <p:val>
                                            <p:strVal val="#ppt_x"/>
                                          </p:val>
                                        </p:tav>
                                      </p:tavLst>
                                    </p:anim>
                                    <p:anim calcmode="lin" valueType="num">
                                      <p:cBhvr>
                                        <p:cTn id="1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17"/>
                                        </p:tgtEl>
                                        <p:attrNameLst>
                                          <p:attrName>style.visibility</p:attrName>
                                        </p:attrNameLst>
                                      </p:cBhvr>
                                      <p:to>
                                        <p:strVal val="visible"/>
                                      </p:to>
                                    </p:set>
                                    <p:animEffect transition="in" filter="fade">
                                      <p:cBhvr>
                                        <p:cTn id="154" dur="1000"/>
                                        <p:tgtEl>
                                          <p:spTgt spid="17"/>
                                        </p:tgtEl>
                                      </p:cBhvr>
                                    </p:animEffect>
                                    <p:anim calcmode="lin" valueType="num">
                                      <p:cBhvr>
                                        <p:cTn id="155" dur="1000" fill="hold"/>
                                        <p:tgtEl>
                                          <p:spTgt spid="17"/>
                                        </p:tgtEl>
                                        <p:attrNameLst>
                                          <p:attrName>ppt_x</p:attrName>
                                        </p:attrNameLst>
                                      </p:cBhvr>
                                      <p:tavLst>
                                        <p:tav tm="0">
                                          <p:val>
                                            <p:strVal val="#ppt_x"/>
                                          </p:val>
                                        </p:tav>
                                        <p:tav tm="100000">
                                          <p:val>
                                            <p:strVal val="#ppt_x"/>
                                          </p:val>
                                        </p:tav>
                                      </p:tavLst>
                                    </p:anim>
                                    <p:anim calcmode="lin" valueType="num">
                                      <p:cBhvr>
                                        <p:cTn id="15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18"/>
                                        </p:tgtEl>
                                        <p:attrNameLst>
                                          <p:attrName>style.visibility</p:attrName>
                                        </p:attrNameLst>
                                      </p:cBhvr>
                                      <p:to>
                                        <p:strVal val="visible"/>
                                      </p:to>
                                    </p:set>
                                    <p:animEffect transition="in" filter="fade">
                                      <p:cBhvr>
                                        <p:cTn id="161" dur="1000"/>
                                        <p:tgtEl>
                                          <p:spTgt spid="18"/>
                                        </p:tgtEl>
                                      </p:cBhvr>
                                    </p:animEffect>
                                    <p:anim calcmode="lin" valueType="num">
                                      <p:cBhvr>
                                        <p:cTn id="162" dur="1000" fill="hold"/>
                                        <p:tgtEl>
                                          <p:spTgt spid="18"/>
                                        </p:tgtEl>
                                        <p:attrNameLst>
                                          <p:attrName>ppt_x</p:attrName>
                                        </p:attrNameLst>
                                      </p:cBhvr>
                                      <p:tavLst>
                                        <p:tav tm="0">
                                          <p:val>
                                            <p:strVal val="#ppt_x"/>
                                          </p:val>
                                        </p:tav>
                                        <p:tav tm="100000">
                                          <p:val>
                                            <p:strVal val="#ppt_x"/>
                                          </p:val>
                                        </p:tav>
                                      </p:tavLst>
                                    </p:anim>
                                    <p:anim calcmode="lin" valueType="num">
                                      <p:cBhvr>
                                        <p:cTn id="16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19"/>
                                        </p:tgtEl>
                                        <p:attrNameLst>
                                          <p:attrName>style.visibility</p:attrName>
                                        </p:attrNameLst>
                                      </p:cBhvr>
                                      <p:to>
                                        <p:strVal val="visible"/>
                                      </p:to>
                                    </p:set>
                                    <p:animEffect transition="in" filter="fade">
                                      <p:cBhvr>
                                        <p:cTn id="168" dur="1000"/>
                                        <p:tgtEl>
                                          <p:spTgt spid="19"/>
                                        </p:tgtEl>
                                      </p:cBhvr>
                                    </p:animEffect>
                                    <p:anim calcmode="lin" valueType="num">
                                      <p:cBhvr>
                                        <p:cTn id="169" dur="1000" fill="hold"/>
                                        <p:tgtEl>
                                          <p:spTgt spid="19"/>
                                        </p:tgtEl>
                                        <p:attrNameLst>
                                          <p:attrName>ppt_x</p:attrName>
                                        </p:attrNameLst>
                                      </p:cBhvr>
                                      <p:tavLst>
                                        <p:tav tm="0">
                                          <p:val>
                                            <p:strVal val="#ppt_x"/>
                                          </p:val>
                                        </p:tav>
                                        <p:tav tm="100000">
                                          <p:val>
                                            <p:strVal val="#ppt_x"/>
                                          </p:val>
                                        </p:tav>
                                      </p:tavLst>
                                    </p:anim>
                                    <p:anim calcmode="lin" valueType="num">
                                      <p:cBhvr>
                                        <p:cTn id="1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8"/>
                                        </p:tgtEl>
                                        <p:attrNameLst>
                                          <p:attrName>style.visibility</p:attrName>
                                        </p:attrNameLst>
                                      </p:cBhvr>
                                      <p:to>
                                        <p:strVal val="visible"/>
                                      </p:to>
                                    </p:set>
                                    <p:animEffect transition="in" filter="fade">
                                      <p:cBhvr>
                                        <p:cTn id="175" dur="1000"/>
                                        <p:tgtEl>
                                          <p:spTgt spid="38"/>
                                        </p:tgtEl>
                                      </p:cBhvr>
                                    </p:animEffect>
                                    <p:anim calcmode="lin" valueType="num">
                                      <p:cBhvr>
                                        <p:cTn id="176" dur="1000" fill="hold"/>
                                        <p:tgtEl>
                                          <p:spTgt spid="38"/>
                                        </p:tgtEl>
                                        <p:attrNameLst>
                                          <p:attrName>ppt_x</p:attrName>
                                        </p:attrNameLst>
                                      </p:cBhvr>
                                      <p:tavLst>
                                        <p:tav tm="0">
                                          <p:val>
                                            <p:strVal val="#ppt_x"/>
                                          </p:val>
                                        </p:tav>
                                        <p:tav tm="100000">
                                          <p:val>
                                            <p:strVal val="#ppt_x"/>
                                          </p:val>
                                        </p:tav>
                                      </p:tavLst>
                                    </p:anim>
                                    <p:anim calcmode="lin" valueType="num">
                                      <p:cBhvr>
                                        <p:cTn id="17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grpId="0" nodeType="clickEffect">
                                  <p:stCondLst>
                                    <p:cond delay="0"/>
                                  </p:stCondLst>
                                  <p:childTnLst>
                                    <p:set>
                                      <p:cBhvr>
                                        <p:cTn id="181" dur="1" fill="hold">
                                          <p:stCondLst>
                                            <p:cond delay="0"/>
                                          </p:stCondLst>
                                        </p:cTn>
                                        <p:tgtEl>
                                          <p:spTgt spid="43"/>
                                        </p:tgtEl>
                                        <p:attrNameLst>
                                          <p:attrName>style.visibility</p:attrName>
                                        </p:attrNameLst>
                                      </p:cBhvr>
                                      <p:to>
                                        <p:strVal val="visible"/>
                                      </p:to>
                                    </p:set>
                                    <p:animEffect transition="in" filter="fade">
                                      <p:cBhvr>
                                        <p:cTn id="182" dur="1000"/>
                                        <p:tgtEl>
                                          <p:spTgt spid="43"/>
                                        </p:tgtEl>
                                      </p:cBhvr>
                                    </p:animEffect>
                                    <p:anim calcmode="lin" valueType="num">
                                      <p:cBhvr>
                                        <p:cTn id="183" dur="1000" fill="hold"/>
                                        <p:tgtEl>
                                          <p:spTgt spid="43"/>
                                        </p:tgtEl>
                                        <p:attrNameLst>
                                          <p:attrName>ppt_x</p:attrName>
                                        </p:attrNameLst>
                                      </p:cBhvr>
                                      <p:tavLst>
                                        <p:tav tm="0">
                                          <p:val>
                                            <p:strVal val="#ppt_x"/>
                                          </p:val>
                                        </p:tav>
                                        <p:tav tm="100000">
                                          <p:val>
                                            <p:strVal val="#ppt_x"/>
                                          </p:val>
                                        </p:tav>
                                      </p:tavLst>
                                    </p:anim>
                                    <p:anim calcmode="lin" valueType="num">
                                      <p:cBhvr>
                                        <p:cTn id="18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nodeType="click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1000"/>
                                        <p:tgtEl>
                                          <p:spTgt spid="23"/>
                                        </p:tgtEl>
                                      </p:cBhvr>
                                    </p:animEffect>
                                    <p:anim calcmode="lin" valueType="num">
                                      <p:cBhvr>
                                        <p:cTn id="190" dur="1000" fill="hold"/>
                                        <p:tgtEl>
                                          <p:spTgt spid="23"/>
                                        </p:tgtEl>
                                        <p:attrNameLst>
                                          <p:attrName>ppt_x</p:attrName>
                                        </p:attrNameLst>
                                      </p:cBhvr>
                                      <p:tavLst>
                                        <p:tav tm="0">
                                          <p:val>
                                            <p:strVal val="#ppt_x"/>
                                          </p:val>
                                        </p:tav>
                                        <p:tav tm="100000">
                                          <p:val>
                                            <p:strVal val="#ppt_x"/>
                                          </p:val>
                                        </p:tav>
                                      </p:tavLst>
                                    </p:anim>
                                    <p:anim calcmode="lin" valueType="num">
                                      <p:cBhvr>
                                        <p:cTn id="19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nodeType="clickEffect">
                                  <p:stCondLst>
                                    <p:cond delay="0"/>
                                  </p:stCondLst>
                                  <p:childTnLst>
                                    <p:set>
                                      <p:cBhvr>
                                        <p:cTn id="195" dur="1" fill="hold">
                                          <p:stCondLst>
                                            <p:cond delay="0"/>
                                          </p:stCondLst>
                                        </p:cTn>
                                        <p:tgtEl>
                                          <p:spTgt spid="25"/>
                                        </p:tgtEl>
                                        <p:attrNameLst>
                                          <p:attrName>style.visibility</p:attrName>
                                        </p:attrNameLst>
                                      </p:cBhvr>
                                      <p:to>
                                        <p:strVal val="visible"/>
                                      </p:to>
                                    </p:set>
                                    <p:animEffect transition="in" filter="fade">
                                      <p:cBhvr>
                                        <p:cTn id="196" dur="1000"/>
                                        <p:tgtEl>
                                          <p:spTgt spid="25"/>
                                        </p:tgtEl>
                                      </p:cBhvr>
                                    </p:animEffect>
                                    <p:anim calcmode="lin" valueType="num">
                                      <p:cBhvr>
                                        <p:cTn id="197" dur="1000" fill="hold"/>
                                        <p:tgtEl>
                                          <p:spTgt spid="25"/>
                                        </p:tgtEl>
                                        <p:attrNameLst>
                                          <p:attrName>ppt_x</p:attrName>
                                        </p:attrNameLst>
                                      </p:cBhvr>
                                      <p:tavLst>
                                        <p:tav tm="0">
                                          <p:val>
                                            <p:strVal val="#ppt_x"/>
                                          </p:val>
                                        </p:tav>
                                        <p:tav tm="100000">
                                          <p:val>
                                            <p:strVal val="#ppt_x"/>
                                          </p:val>
                                        </p:tav>
                                      </p:tavLst>
                                    </p:anim>
                                    <p:anim calcmode="lin" valueType="num">
                                      <p:cBhvr>
                                        <p:cTn id="19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42" presetClass="entr" presetSubtype="0" fill="hold" grpId="0" nodeType="clickEffect">
                                  <p:stCondLst>
                                    <p:cond delay="0"/>
                                  </p:stCondLst>
                                  <p:childTnLst>
                                    <p:set>
                                      <p:cBhvr>
                                        <p:cTn id="202" dur="1" fill="hold">
                                          <p:stCondLst>
                                            <p:cond delay="0"/>
                                          </p:stCondLst>
                                        </p:cTn>
                                        <p:tgtEl>
                                          <p:spTgt spid="21"/>
                                        </p:tgtEl>
                                        <p:attrNameLst>
                                          <p:attrName>style.visibility</p:attrName>
                                        </p:attrNameLst>
                                      </p:cBhvr>
                                      <p:to>
                                        <p:strVal val="visible"/>
                                      </p:to>
                                    </p:set>
                                    <p:animEffect transition="in" filter="fade">
                                      <p:cBhvr>
                                        <p:cTn id="203" dur="1000"/>
                                        <p:tgtEl>
                                          <p:spTgt spid="21"/>
                                        </p:tgtEl>
                                      </p:cBhvr>
                                    </p:animEffect>
                                    <p:anim calcmode="lin" valueType="num">
                                      <p:cBhvr>
                                        <p:cTn id="204" dur="1000" fill="hold"/>
                                        <p:tgtEl>
                                          <p:spTgt spid="21"/>
                                        </p:tgtEl>
                                        <p:attrNameLst>
                                          <p:attrName>ppt_x</p:attrName>
                                        </p:attrNameLst>
                                      </p:cBhvr>
                                      <p:tavLst>
                                        <p:tav tm="0">
                                          <p:val>
                                            <p:strVal val="#ppt_x"/>
                                          </p:val>
                                        </p:tav>
                                        <p:tav tm="100000">
                                          <p:val>
                                            <p:strVal val="#ppt_x"/>
                                          </p:val>
                                        </p:tav>
                                      </p:tavLst>
                                    </p:anim>
                                    <p:anim calcmode="lin" valueType="num">
                                      <p:cBhvr>
                                        <p:cTn id="20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42" presetClass="entr" presetSubtype="0" fill="hold" grpId="0" nodeType="clickEffect">
                                  <p:stCondLst>
                                    <p:cond delay="0"/>
                                  </p:stCondLst>
                                  <p:childTnLst>
                                    <p:set>
                                      <p:cBhvr>
                                        <p:cTn id="209" dur="1" fill="hold">
                                          <p:stCondLst>
                                            <p:cond delay="0"/>
                                          </p:stCondLst>
                                        </p:cTn>
                                        <p:tgtEl>
                                          <p:spTgt spid="47"/>
                                        </p:tgtEl>
                                        <p:attrNameLst>
                                          <p:attrName>style.visibility</p:attrName>
                                        </p:attrNameLst>
                                      </p:cBhvr>
                                      <p:to>
                                        <p:strVal val="visible"/>
                                      </p:to>
                                    </p:set>
                                    <p:animEffect transition="in" filter="fade">
                                      <p:cBhvr>
                                        <p:cTn id="210" dur="1000"/>
                                        <p:tgtEl>
                                          <p:spTgt spid="47"/>
                                        </p:tgtEl>
                                      </p:cBhvr>
                                    </p:animEffect>
                                    <p:anim calcmode="lin" valueType="num">
                                      <p:cBhvr>
                                        <p:cTn id="211" dur="1000" fill="hold"/>
                                        <p:tgtEl>
                                          <p:spTgt spid="47"/>
                                        </p:tgtEl>
                                        <p:attrNameLst>
                                          <p:attrName>ppt_x</p:attrName>
                                        </p:attrNameLst>
                                      </p:cBhvr>
                                      <p:tavLst>
                                        <p:tav tm="0">
                                          <p:val>
                                            <p:strVal val="#ppt_x"/>
                                          </p:val>
                                        </p:tav>
                                        <p:tav tm="100000">
                                          <p:val>
                                            <p:strVal val="#ppt_x"/>
                                          </p:val>
                                        </p:tav>
                                      </p:tavLst>
                                    </p:anim>
                                    <p:anim calcmode="lin" valueType="num">
                                      <p:cBhvr>
                                        <p:cTn id="21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42" presetClass="entr" presetSubtype="0" fill="hold" nodeType="clickEffect">
                                  <p:stCondLst>
                                    <p:cond delay="0"/>
                                  </p:stCondLst>
                                  <p:childTnLst>
                                    <p:set>
                                      <p:cBhvr>
                                        <p:cTn id="216" dur="1" fill="hold">
                                          <p:stCondLst>
                                            <p:cond delay="0"/>
                                          </p:stCondLst>
                                        </p:cTn>
                                        <p:tgtEl>
                                          <p:spTgt spid="27"/>
                                        </p:tgtEl>
                                        <p:attrNameLst>
                                          <p:attrName>style.visibility</p:attrName>
                                        </p:attrNameLst>
                                      </p:cBhvr>
                                      <p:to>
                                        <p:strVal val="visible"/>
                                      </p:to>
                                    </p:set>
                                    <p:animEffect transition="in" filter="fade">
                                      <p:cBhvr>
                                        <p:cTn id="217" dur="1000"/>
                                        <p:tgtEl>
                                          <p:spTgt spid="27"/>
                                        </p:tgtEl>
                                      </p:cBhvr>
                                    </p:animEffect>
                                    <p:anim calcmode="lin" valueType="num">
                                      <p:cBhvr>
                                        <p:cTn id="218" dur="1000" fill="hold"/>
                                        <p:tgtEl>
                                          <p:spTgt spid="27"/>
                                        </p:tgtEl>
                                        <p:attrNameLst>
                                          <p:attrName>ppt_x</p:attrName>
                                        </p:attrNameLst>
                                      </p:cBhvr>
                                      <p:tavLst>
                                        <p:tav tm="0">
                                          <p:val>
                                            <p:strVal val="#ppt_x"/>
                                          </p:val>
                                        </p:tav>
                                        <p:tav tm="100000">
                                          <p:val>
                                            <p:strVal val="#ppt_x"/>
                                          </p:val>
                                        </p:tav>
                                      </p:tavLst>
                                    </p:anim>
                                    <p:anim calcmode="lin" valueType="num">
                                      <p:cBhvr>
                                        <p:cTn id="2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42" presetClass="entr" presetSubtype="0" fill="hold" grpId="0" nodeType="clickEffect">
                                  <p:stCondLst>
                                    <p:cond delay="0"/>
                                  </p:stCondLst>
                                  <p:childTnLst>
                                    <p:set>
                                      <p:cBhvr>
                                        <p:cTn id="223" dur="1" fill="hold">
                                          <p:stCondLst>
                                            <p:cond delay="0"/>
                                          </p:stCondLst>
                                        </p:cTn>
                                        <p:tgtEl>
                                          <p:spTgt spid="35"/>
                                        </p:tgtEl>
                                        <p:attrNameLst>
                                          <p:attrName>style.visibility</p:attrName>
                                        </p:attrNameLst>
                                      </p:cBhvr>
                                      <p:to>
                                        <p:strVal val="visible"/>
                                      </p:to>
                                    </p:set>
                                    <p:animEffect transition="in" filter="fade">
                                      <p:cBhvr>
                                        <p:cTn id="224" dur="1000"/>
                                        <p:tgtEl>
                                          <p:spTgt spid="35"/>
                                        </p:tgtEl>
                                      </p:cBhvr>
                                    </p:animEffect>
                                    <p:anim calcmode="lin" valueType="num">
                                      <p:cBhvr>
                                        <p:cTn id="225" dur="1000" fill="hold"/>
                                        <p:tgtEl>
                                          <p:spTgt spid="35"/>
                                        </p:tgtEl>
                                        <p:attrNameLst>
                                          <p:attrName>ppt_x</p:attrName>
                                        </p:attrNameLst>
                                      </p:cBhvr>
                                      <p:tavLst>
                                        <p:tav tm="0">
                                          <p:val>
                                            <p:strVal val="#ppt_x"/>
                                          </p:val>
                                        </p:tav>
                                        <p:tav tm="100000">
                                          <p:val>
                                            <p:strVal val="#ppt_x"/>
                                          </p:val>
                                        </p:tav>
                                      </p:tavLst>
                                    </p:anim>
                                    <p:anim calcmode="lin" valueType="num">
                                      <p:cBhvr>
                                        <p:cTn id="22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42" presetClass="entr" presetSubtype="0" fill="hold" grpId="0" nodeType="clickEffect">
                                  <p:stCondLst>
                                    <p:cond delay="0"/>
                                  </p:stCondLst>
                                  <p:childTnLst>
                                    <p:set>
                                      <p:cBhvr>
                                        <p:cTn id="230" dur="1" fill="hold">
                                          <p:stCondLst>
                                            <p:cond delay="0"/>
                                          </p:stCondLst>
                                        </p:cTn>
                                        <p:tgtEl>
                                          <p:spTgt spid="39"/>
                                        </p:tgtEl>
                                        <p:attrNameLst>
                                          <p:attrName>style.visibility</p:attrName>
                                        </p:attrNameLst>
                                      </p:cBhvr>
                                      <p:to>
                                        <p:strVal val="visible"/>
                                      </p:to>
                                    </p:set>
                                    <p:animEffect transition="in" filter="fade">
                                      <p:cBhvr>
                                        <p:cTn id="231" dur="1000"/>
                                        <p:tgtEl>
                                          <p:spTgt spid="39"/>
                                        </p:tgtEl>
                                      </p:cBhvr>
                                    </p:animEffect>
                                    <p:anim calcmode="lin" valueType="num">
                                      <p:cBhvr>
                                        <p:cTn id="232" dur="1000" fill="hold"/>
                                        <p:tgtEl>
                                          <p:spTgt spid="39"/>
                                        </p:tgtEl>
                                        <p:attrNameLst>
                                          <p:attrName>ppt_x</p:attrName>
                                        </p:attrNameLst>
                                      </p:cBhvr>
                                      <p:tavLst>
                                        <p:tav tm="0">
                                          <p:val>
                                            <p:strVal val="#ppt_x"/>
                                          </p:val>
                                        </p:tav>
                                        <p:tav tm="100000">
                                          <p:val>
                                            <p:strVal val="#ppt_x"/>
                                          </p:val>
                                        </p:tav>
                                      </p:tavLst>
                                    </p:anim>
                                    <p:anim calcmode="lin" valueType="num">
                                      <p:cBhvr>
                                        <p:cTn id="2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42" presetClass="entr" presetSubtype="0" fill="hold" grpId="0" nodeType="clickEffect">
                                  <p:stCondLst>
                                    <p:cond delay="0"/>
                                  </p:stCondLst>
                                  <p:childTnLst>
                                    <p:set>
                                      <p:cBhvr>
                                        <p:cTn id="237" dur="1" fill="hold">
                                          <p:stCondLst>
                                            <p:cond delay="0"/>
                                          </p:stCondLst>
                                        </p:cTn>
                                        <p:tgtEl>
                                          <p:spTgt spid="44"/>
                                        </p:tgtEl>
                                        <p:attrNameLst>
                                          <p:attrName>style.visibility</p:attrName>
                                        </p:attrNameLst>
                                      </p:cBhvr>
                                      <p:to>
                                        <p:strVal val="visible"/>
                                      </p:to>
                                    </p:set>
                                    <p:animEffect transition="in" filter="fade">
                                      <p:cBhvr>
                                        <p:cTn id="238" dur="1000"/>
                                        <p:tgtEl>
                                          <p:spTgt spid="44"/>
                                        </p:tgtEl>
                                      </p:cBhvr>
                                    </p:animEffect>
                                    <p:anim calcmode="lin" valueType="num">
                                      <p:cBhvr>
                                        <p:cTn id="239" dur="1000" fill="hold"/>
                                        <p:tgtEl>
                                          <p:spTgt spid="44"/>
                                        </p:tgtEl>
                                        <p:attrNameLst>
                                          <p:attrName>ppt_x</p:attrName>
                                        </p:attrNameLst>
                                      </p:cBhvr>
                                      <p:tavLst>
                                        <p:tav tm="0">
                                          <p:val>
                                            <p:strVal val="#ppt_x"/>
                                          </p:val>
                                        </p:tav>
                                        <p:tav tm="100000">
                                          <p:val>
                                            <p:strVal val="#ppt_x"/>
                                          </p:val>
                                        </p:tav>
                                      </p:tavLst>
                                    </p:anim>
                                    <p:anim calcmode="lin" valueType="num">
                                      <p:cBhvr>
                                        <p:cTn id="24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41" fill="hold">
                      <p:stCondLst>
                        <p:cond delay="indefinite"/>
                      </p:stCondLst>
                      <p:childTnLst>
                        <p:par>
                          <p:cTn id="242" fill="hold">
                            <p:stCondLst>
                              <p:cond delay="0"/>
                            </p:stCondLst>
                            <p:childTnLst>
                              <p:par>
                                <p:cTn id="243" presetID="42" presetClass="entr" presetSubtype="0" fill="hold" grpId="0" nodeType="clickEffect">
                                  <p:stCondLst>
                                    <p:cond delay="0"/>
                                  </p:stCondLst>
                                  <p:childTnLst>
                                    <p:set>
                                      <p:cBhvr>
                                        <p:cTn id="244" dur="1" fill="hold">
                                          <p:stCondLst>
                                            <p:cond delay="0"/>
                                          </p:stCondLst>
                                        </p:cTn>
                                        <p:tgtEl>
                                          <p:spTgt spid="37"/>
                                        </p:tgtEl>
                                        <p:attrNameLst>
                                          <p:attrName>style.visibility</p:attrName>
                                        </p:attrNameLst>
                                      </p:cBhvr>
                                      <p:to>
                                        <p:strVal val="visible"/>
                                      </p:to>
                                    </p:set>
                                    <p:animEffect transition="in" filter="fade">
                                      <p:cBhvr>
                                        <p:cTn id="245" dur="1000"/>
                                        <p:tgtEl>
                                          <p:spTgt spid="37"/>
                                        </p:tgtEl>
                                      </p:cBhvr>
                                    </p:animEffect>
                                    <p:anim calcmode="lin" valueType="num">
                                      <p:cBhvr>
                                        <p:cTn id="246" dur="1000" fill="hold"/>
                                        <p:tgtEl>
                                          <p:spTgt spid="37"/>
                                        </p:tgtEl>
                                        <p:attrNameLst>
                                          <p:attrName>ppt_x</p:attrName>
                                        </p:attrNameLst>
                                      </p:cBhvr>
                                      <p:tavLst>
                                        <p:tav tm="0">
                                          <p:val>
                                            <p:strVal val="#ppt_x"/>
                                          </p:val>
                                        </p:tav>
                                        <p:tav tm="100000">
                                          <p:val>
                                            <p:strVal val="#ppt_x"/>
                                          </p:val>
                                        </p:tav>
                                      </p:tavLst>
                                    </p:anim>
                                    <p:anim calcmode="lin" valueType="num">
                                      <p:cBhvr>
                                        <p:cTn id="24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42" presetClass="entr" presetSubtype="0" fill="hold" grpId="0" nodeType="clickEffect">
                                  <p:stCondLst>
                                    <p:cond delay="0"/>
                                  </p:stCondLst>
                                  <p:childTnLst>
                                    <p:set>
                                      <p:cBhvr>
                                        <p:cTn id="251" dur="1" fill="hold">
                                          <p:stCondLst>
                                            <p:cond delay="0"/>
                                          </p:stCondLst>
                                        </p:cTn>
                                        <p:tgtEl>
                                          <p:spTgt spid="40"/>
                                        </p:tgtEl>
                                        <p:attrNameLst>
                                          <p:attrName>style.visibility</p:attrName>
                                        </p:attrNameLst>
                                      </p:cBhvr>
                                      <p:to>
                                        <p:strVal val="visible"/>
                                      </p:to>
                                    </p:set>
                                    <p:animEffect transition="in" filter="fade">
                                      <p:cBhvr>
                                        <p:cTn id="252" dur="1000"/>
                                        <p:tgtEl>
                                          <p:spTgt spid="40"/>
                                        </p:tgtEl>
                                      </p:cBhvr>
                                    </p:animEffect>
                                    <p:anim calcmode="lin" valueType="num">
                                      <p:cBhvr>
                                        <p:cTn id="253" dur="1000" fill="hold"/>
                                        <p:tgtEl>
                                          <p:spTgt spid="40"/>
                                        </p:tgtEl>
                                        <p:attrNameLst>
                                          <p:attrName>ppt_x</p:attrName>
                                        </p:attrNameLst>
                                      </p:cBhvr>
                                      <p:tavLst>
                                        <p:tav tm="0">
                                          <p:val>
                                            <p:strVal val="#ppt_x"/>
                                          </p:val>
                                        </p:tav>
                                        <p:tav tm="100000">
                                          <p:val>
                                            <p:strVal val="#ppt_x"/>
                                          </p:val>
                                        </p:tav>
                                      </p:tavLst>
                                    </p:anim>
                                    <p:anim calcmode="lin" valueType="num">
                                      <p:cBhvr>
                                        <p:cTn id="25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42" presetClass="entr" presetSubtype="0" fill="hold" grpId="0" nodeType="clickEffect">
                                  <p:stCondLst>
                                    <p:cond delay="0"/>
                                  </p:stCondLst>
                                  <p:childTnLst>
                                    <p:set>
                                      <p:cBhvr>
                                        <p:cTn id="258" dur="1" fill="hold">
                                          <p:stCondLst>
                                            <p:cond delay="0"/>
                                          </p:stCondLst>
                                        </p:cTn>
                                        <p:tgtEl>
                                          <p:spTgt spid="45"/>
                                        </p:tgtEl>
                                        <p:attrNameLst>
                                          <p:attrName>style.visibility</p:attrName>
                                        </p:attrNameLst>
                                      </p:cBhvr>
                                      <p:to>
                                        <p:strVal val="visible"/>
                                      </p:to>
                                    </p:set>
                                    <p:animEffect transition="in" filter="fade">
                                      <p:cBhvr>
                                        <p:cTn id="259" dur="1000"/>
                                        <p:tgtEl>
                                          <p:spTgt spid="45"/>
                                        </p:tgtEl>
                                      </p:cBhvr>
                                    </p:animEffect>
                                    <p:anim calcmode="lin" valueType="num">
                                      <p:cBhvr>
                                        <p:cTn id="260" dur="1000" fill="hold"/>
                                        <p:tgtEl>
                                          <p:spTgt spid="45"/>
                                        </p:tgtEl>
                                        <p:attrNameLst>
                                          <p:attrName>ppt_x</p:attrName>
                                        </p:attrNameLst>
                                      </p:cBhvr>
                                      <p:tavLst>
                                        <p:tav tm="0">
                                          <p:val>
                                            <p:strVal val="#ppt_x"/>
                                          </p:val>
                                        </p:tav>
                                        <p:tav tm="100000">
                                          <p:val>
                                            <p:strVal val="#ppt_x"/>
                                          </p:val>
                                        </p:tav>
                                      </p:tavLst>
                                    </p:anim>
                                    <p:anim calcmode="lin" valueType="num">
                                      <p:cBhvr>
                                        <p:cTn id="2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262" fill="hold">
                      <p:stCondLst>
                        <p:cond delay="indefinite"/>
                      </p:stCondLst>
                      <p:childTnLst>
                        <p:par>
                          <p:cTn id="263" fill="hold">
                            <p:stCondLst>
                              <p:cond delay="0"/>
                            </p:stCondLst>
                            <p:childTnLst>
                              <p:par>
                                <p:cTn id="264" presetID="42" presetClass="entr" presetSubtype="0" fill="hold" grpId="0" nodeType="clickEffect">
                                  <p:stCondLst>
                                    <p:cond delay="0"/>
                                  </p:stCondLst>
                                  <p:childTnLst>
                                    <p:set>
                                      <p:cBhvr>
                                        <p:cTn id="265" dur="1" fill="hold">
                                          <p:stCondLst>
                                            <p:cond delay="0"/>
                                          </p:stCondLst>
                                        </p:cTn>
                                        <p:tgtEl>
                                          <p:spTgt spid="41"/>
                                        </p:tgtEl>
                                        <p:attrNameLst>
                                          <p:attrName>style.visibility</p:attrName>
                                        </p:attrNameLst>
                                      </p:cBhvr>
                                      <p:to>
                                        <p:strVal val="visible"/>
                                      </p:to>
                                    </p:set>
                                    <p:animEffect transition="in" filter="fade">
                                      <p:cBhvr>
                                        <p:cTn id="266" dur="1000"/>
                                        <p:tgtEl>
                                          <p:spTgt spid="41"/>
                                        </p:tgtEl>
                                      </p:cBhvr>
                                    </p:animEffect>
                                    <p:anim calcmode="lin" valueType="num">
                                      <p:cBhvr>
                                        <p:cTn id="267" dur="1000" fill="hold"/>
                                        <p:tgtEl>
                                          <p:spTgt spid="41"/>
                                        </p:tgtEl>
                                        <p:attrNameLst>
                                          <p:attrName>ppt_x</p:attrName>
                                        </p:attrNameLst>
                                      </p:cBhvr>
                                      <p:tavLst>
                                        <p:tav tm="0">
                                          <p:val>
                                            <p:strVal val="#ppt_x"/>
                                          </p:val>
                                        </p:tav>
                                        <p:tav tm="100000">
                                          <p:val>
                                            <p:strVal val="#ppt_x"/>
                                          </p:val>
                                        </p:tav>
                                      </p:tavLst>
                                    </p:anim>
                                    <p:anim calcmode="lin" valueType="num">
                                      <p:cBhvr>
                                        <p:cTn id="26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9" grpId="0"/>
      <p:bldP spid="10" grpId="0"/>
      <p:bldP spid="11" grpId="0"/>
      <p:bldP spid="12" grpId="0"/>
      <p:bldP spid="16" grpId="0"/>
      <p:bldP spid="17" grpId="0"/>
      <p:bldP spid="18" grpId="0"/>
      <p:bldP spid="19" grpId="0"/>
      <p:bldP spid="21"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9" grpId="0"/>
      <p:bldP spid="50" grpId="0"/>
      <p:bldP spid="51" grpId="0"/>
      <p:bldP spid="52"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Words>
  <Application>Microsoft Office PowerPoint</Application>
  <PresentationFormat>Bildschirmpräsentation (4:3)</PresentationFormat>
  <Paragraphs>31</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Larissa</vt:lpstr>
      <vt:lpstr>Familie Wasserscheu hat im Garten ein neues Schwimmbecken bekommen. Im Katalog steht: Bei einer Füllmenge von 140 l in der Minute  ist das  Becken in zwei Stunden gefüllt. Familie Wasserscheu will das überprüfen. Sie stellt die Pumpe auf die angegebene Menge ein und dreht den Hahn auf. Nach 70 Minuten stoppen sie den Zulauf für  15  Minuten. a) Wie viele Liter fasst das Schwimmbecken? b) Wie viele Liter müssen nach der Pause pro Minute eingelassen werden, wenn sie die Zeit von zwei Stunden einschließlich Pause einhalten wollen? </vt:lpstr>
    </vt:vector>
  </TitlesOfParts>
  <Company>Schule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9</cp:revision>
  <dcterms:created xsi:type="dcterms:W3CDTF">2015-12-28T07:50:57Z</dcterms:created>
  <dcterms:modified xsi:type="dcterms:W3CDTF">2015-12-30T18:58:07Z</dcterms:modified>
</cp:coreProperties>
</file>