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9065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6881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2996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3016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8504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9250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0883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6351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9191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1903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4627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6C882-346F-49E7-9E0D-0A5D048D51F1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779CC-E8DF-48BF-A432-8264B5D3B1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2168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1166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de-DE" sz="1400" dirty="0"/>
              <a:t>Philipp kauft sich ein neues Jugendzimmer.</a:t>
            </a:r>
            <a:br>
              <a:rPr lang="de-DE" sz="1400" dirty="0"/>
            </a:br>
            <a:r>
              <a:rPr lang="de-DE" sz="1400" dirty="0"/>
              <a:t>Der Barzahlungspreis beträgt 2 800 €.</a:t>
            </a:r>
            <a:br>
              <a:rPr lang="de-DE" sz="1400" dirty="0"/>
            </a:br>
            <a:r>
              <a:rPr lang="de-DE" sz="1400" dirty="0"/>
              <a:t>Da die Finanzierung günstig ist, zahlt er nur ein Viertel an.</a:t>
            </a:r>
            <a:br>
              <a:rPr lang="de-DE" sz="1400" dirty="0"/>
            </a:br>
            <a:r>
              <a:rPr lang="de-DE" sz="1400" dirty="0"/>
              <a:t>Den Rest will er in 10 Monatsraten bezahlen.</a:t>
            </a:r>
            <a:br>
              <a:rPr lang="de-DE" sz="1400" dirty="0"/>
            </a:br>
            <a:r>
              <a:rPr lang="de-DE" sz="1400" dirty="0"/>
              <a:t>Nachdem er 4 Raten bezahlt hat, erhöht er die Rate um ein Drittel,</a:t>
            </a:r>
            <a:br>
              <a:rPr lang="de-DE" sz="1400" dirty="0"/>
            </a:br>
            <a:r>
              <a:rPr lang="de-DE" sz="1400" dirty="0"/>
              <a:t>da er eine neue Finanzierung anstrebt.</a:t>
            </a:r>
            <a:br>
              <a:rPr lang="de-DE" sz="1400" dirty="0"/>
            </a:br>
            <a:r>
              <a:rPr lang="de-DE" sz="1400" dirty="0"/>
              <a:t>Wie vieler dieser Raten muss er noch bezahlen?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436252"/>
              </p:ext>
            </p:extLst>
          </p:nvPr>
        </p:nvGraphicFramePr>
        <p:xfrm>
          <a:off x="611560" y="2060848"/>
          <a:ext cx="325628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8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1259632" y="2084769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627784" y="2132855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2 800 €.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223628" y="245766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1/4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627784" y="2457660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700 €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019924" y="2852936"/>
            <a:ext cx="828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  3/4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483768" y="285293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      x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66758"/>
              </p:ext>
            </p:extLst>
          </p:nvPr>
        </p:nvGraphicFramePr>
        <p:xfrm>
          <a:off x="4860032" y="2048193"/>
          <a:ext cx="2434444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7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7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Textfeld 10"/>
          <p:cNvSpPr txBox="1"/>
          <p:nvPr/>
        </p:nvSpPr>
        <p:spPr>
          <a:xfrm>
            <a:off x="6372200" y="2430300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   x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932040" y="245766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  10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5076056" y="2084769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1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228184" y="2135069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       y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932040" y="2852936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( 10 – 4 ) = 6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6444208" y="281933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z</a:t>
            </a:r>
          </a:p>
        </p:txBody>
      </p:sp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644640"/>
              </p:ext>
            </p:extLst>
          </p:nvPr>
        </p:nvGraphicFramePr>
        <p:xfrm>
          <a:off x="3218148" y="4096817"/>
          <a:ext cx="2572540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6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8" name="Textfeld 17"/>
          <p:cNvSpPr txBox="1"/>
          <p:nvPr/>
        </p:nvSpPr>
        <p:spPr>
          <a:xfrm>
            <a:off x="3563888" y="4121725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1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4557695" y="4095493"/>
            <a:ext cx="145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sz="1400" dirty="0"/>
              <a:t> u * 4/3 = z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3428748" y="4456857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  v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683568" y="170080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490056" y="1488392"/>
            <a:ext cx="2608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Finanzierung</a:t>
            </a:r>
          </a:p>
          <a:p>
            <a:r>
              <a:rPr lang="de-DE" sz="1400" dirty="0"/>
              <a:t>( er zahlt ein Viertel an!) 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2483768" y="1700808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Betrag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4759821" y="1452416"/>
            <a:ext cx="1504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Raten</a:t>
            </a:r>
          </a:p>
          <a:p>
            <a:r>
              <a:rPr lang="de-DE" sz="900" dirty="0"/>
              <a:t> (den Rest </a:t>
            </a:r>
            <a:r>
              <a:rPr lang="de-DE" sz="900"/>
              <a:t>will er </a:t>
            </a:r>
            <a:r>
              <a:rPr lang="de-DE" sz="900" dirty="0"/>
              <a:t>in 10 Raten bezahlen)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6062469" y="1700808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Betrag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3131840" y="3733054"/>
            <a:ext cx="15284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Neue Raten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4499992" y="3750916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Betrag 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660875" y="336372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x= Restbetrag nach Anzahlung: </a:t>
            </a:r>
          </a:p>
          <a:p>
            <a:r>
              <a:rPr lang="de-DE" sz="1400" dirty="0"/>
              <a:t>x = 700 € * 3; x = 2 100 €;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644102" y="3897651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sz="1400" dirty="0"/>
              <a:t>y = 2100 € : 10; y = 210 €;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660875" y="4279824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z = Höhe einer der 10 Raten:</a:t>
            </a:r>
          </a:p>
          <a:p>
            <a:r>
              <a:rPr lang="de-DE" sz="1400" dirty="0"/>
              <a:t> z = 210 € * 6; z = 1260 €;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660874" y="4931295"/>
            <a:ext cx="3235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u = Höhe der um 1/3 erhöhten Rate: </a:t>
            </a:r>
          </a:p>
          <a:p>
            <a:r>
              <a:rPr lang="de-DE" sz="1400" dirty="0"/>
              <a:t>u = 210 € * 4/3; u = 280 €;</a:t>
            </a:r>
          </a:p>
        </p:txBody>
      </p:sp>
      <p:sp>
        <p:nvSpPr>
          <p:cNvPr id="33" name="Textfeld 32"/>
          <p:cNvSpPr txBox="1"/>
          <p:nvPr/>
        </p:nvSpPr>
        <p:spPr>
          <a:xfrm>
            <a:off x="644102" y="5445223"/>
            <a:ext cx="3639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v = Anzahl der Raten nach Erhöhung um 1/3</a:t>
            </a:r>
          </a:p>
          <a:p>
            <a:r>
              <a:rPr lang="de-DE" sz="1400" dirty="0"/>
              <a:t> v = 1260 € : 280 €; v = 4,5;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638670" y="6174647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Antwort: Er muss dann noch vier ganze und eine halbe Rate bezahlen.</a:t>
            </a:r>
          </a:p>
        </p:txBody>
      </p:sp>
      <p:cxnSp>
        <p:nvCxnSpPr>
          <p:cNvPr id="36" name="Gerade Verbindung mit Pfeil 35"/>
          <p:cNvCxnSpPr/>
          <p:nvPr/>
        </p:nvCxnSpPr>
        <p:spPr>
          <a:xfrm flipV="1">
            <a:off x="3347864" y="2584188"/>
            <a:ext cx="3168352" cy="484772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/>
          <p:nvPr/>
        </p:nvCxnSpPr>
        <p:spPr>
          <a:xfrm flipH="1">
            <a:off x="5469145" y="3006824"/>
            <a:ext cx="1133384" cy="12730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/>
          <p:cNvSpPr txBox="1"/>
          <p:nvPr/>
        </p:nvSpPr>
        <p:spPr>
          <a:xfrm>
            <a:off x="4878034" y="4451649"/>
            <a:ext cx="612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u</a:t>
            </a:r>
          </a:p>
        </p:txBody>
      </p:sp>
      <p:sp>
        <p:nvSpPr>
          <p:cNvPr id="47" name="Textfeld 46"/>
          <p:cNvSpPr txBox="1"/>
          <p:nvPr/>
        </p:nvSpPr>
        <p:spPr>
          <a:xfrm>
            <a:off x="4499992" y="5085184"/>
            <a:ext cx="40324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i="1" dirty="0">
                <a:solidFill>
                  <a:schemeClr val="accent3">
                    <a:lumMod val="50000"/>
                  </a:schemeClr>
                </a:solidFill>
              </a:rPr>
              <a:t>Anmerkung: Du könntest auch folgenden Weg gehen:</a:t>
            </a:r>
          </a:p>
          <a:p>
            <a:r>
              <a:rPr lang="de-DE" sz="1400" b="1" i="1" dirty="0">
                <a:solidFill>
                  <a:schemeClr val="accent3">
                    <a:lumMod val="50000"/>
                  </a:schemeClr>
                </a:solidFill>
              </a:rPr>
              <a:t>Die Anzahlung wird vom Barzahlungspreis abgezogen (Rechenbaum),</a:t>
            </a:r>
          </a:p>
          <a:p>
            <a:r>
              <a:rPr lang="de-DE" sz="1400" b="1" i="1" dirty="0">
                <a:solidFill>
                  <a:schemeClr val="accent3">
                    <a:lumMod val="50000"/>
                  </a:schemeClr>
                </a:solidFill>
              </a:rPr>
              <a:t>Die vier Raten werden ebenfalls  von dem Finanzierungsbetrag abgezogen ( Rechenbaum ).</a:t>
            </a:r>
          </a:p>
          <a:p>
            <a:r>
              <a:rPr lang="de-DE" sz="1400" b="1" i="1" dirty="0">
                <a:solidFill>
                  <a:schemeClr val="accent3">
                    <a:lumMod val="50000"/>
                  </a:schemeClr>
                </a:solidFill>
              </a:rPr>
              <a:t>Welcher Weg ist besser???</a:t>
            </a:r>
          </a:p>
        </p:txBody>
      </p:sp>
    </p:spTree>
    <p:extLst>
      <p:ext uri="{BB962C8B-B14F-4D97-AF65-F5344CB8AC3E}">
        <p14:creationId xmlns:p14="http://schemas.microsoft.com/office/powerpoint/2010/main" val="150328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45" grpId="0"/>
      <p:bldP spid="47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</Words>
  <Application>Microsoft Office PowerPoint</Application>
  <PresentationFormat>Bildschirmpräsentation (4:3)</PresentationFormat>
  <Paragraphs>40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Philipp kauft sich ein neues Jugendzimmer. Der Barzahlungspreis beträgt 2 800 €. Da die Finanzierung günstig ist, zahlt er nur ein Viertel an. Den Rest will er in 10 Monatsraten bezahlen. Nachdem er 4 Raten bezahlt hat, erhöht er die Rate um ein Drittel, da er eine neue Finanzierung anstrebt. Wie vieler dieser Raten muss er noch bezahlen?</vt:lpstr>
    </vt:vector>
  </TitlesOfParts>
  <Company>Schule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11</cp:revision>
  <dcterms:created xsi:type="dcterms:W3CDTF">2015-12-26T09:37:36Z</dcterms:created>
  <dcterms:modified xsi:type="dcterms:W3CDTF">2016-02-29T07:00:35Z</dcterms:modified>
</cp:coreProperties>
</file>