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A488322-F2BA-4B5B-9748-0D474271808F}" styleName="Mittlere Formatvorlage 3 - Akz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17" autoAdjust="0"/>
    <p:restoredTop sz="94630" autoAdjust="0"/>
  </p:normalViewPr>
  <p:slideViewPr>
    <p:cSldViewPr snapToGrid="0">
      <p:cViewPr varScale="1">
        <p:scale>
          <a:sx n="107" d="100"/>
          <a:sy n="107" d="100"/>
        </p:scale>
        <p:origin x="-150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29.01.2016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853023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29.01.2016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519518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29.01.2016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059321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29.01.2016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74297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29.01.2016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614243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29.01.2016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038636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29.01.2016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681474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29.01.2016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717156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29.01.2016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560303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29.01.2016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18194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29.01.2016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036062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46A329-0AEF-447B-AA73-BA43C2FD0B4E}" type="datetimeFigureOut">
              <a:rPr lang="de-DE" smtClean="0"/>
              <a:t>29.01.2016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23241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371600" y="849086"/>
            <a:ext cx="9350829" cy="990600"/>
          </a:xfrm>
        </p:spPr>
        <p:txBody>
          <a:bodyPr>
            <a:normAutofit/>
          </a:bodyPr>
          <a:lstStyle/>
          <a:p>
            <a:r>
              <a:rPr lang="de-DE" sz="1800" dirty="0" smtClean="0"/>
              <a:t>Frau Schön  kauft einen Fotoapparat für 430 € und 5 </a:t>
            </a:r>
            <a:r>
              <a:rPr lang="de-DE" sz="1800" dirty="0" smtClean="0"/>
              <a:t>kleine Rahmen </a:t>
            </a:r>
            <a:r>
              <a:rPr lang="de-DE" sz="1800" dirty="0" smtClean="0"/>
              <a:t>für je 3 €.</a:t>
            </a:r>
            <a:br>
              <a:rPr lang="de-DE" sz="1800" dirty="0" smtClean="0"/>
            </a:br>
            <a:r>
              <a:rPr lang="de-DE" sz="1800" dirty="0" smtClean="0"/>
              <a:t>Wie viel muss sie bezahlen?</a:t>
            </a:r>
            <a:endParaRPr lang="de-DE" sz="1800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7925092" y="4560578"/>
            <a:ext cx="4148603" cy="365208"/>
          </a:xfrm>
        </p:spPr>
        <p:txBody>
          <a:bodyPr>
            <a:normAutofit fontScale="85000" lnSpcReduction="10000"/>
          </a:bodyPr>
          <a:lstStyle/>
          <a:p>
            <a:r>
              <a:rPr lang="de-DE" dirty="0" smtClean="0"/>
              <a:t>Gl1: 3 € * 5 = x; x = 3 € * 5; x = 15 €;</a:t>
            </a:r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1456507" y="2049482"/>
            <a:ext cx="94161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Kommentar: Zum  Preis für den Fotoapparat kommt der Preis für 5 Rahmen dazu: Rechenbaum.</a:t>
            </a:r>
          </a:p>
          <a:p>
            <a:r>
              <a:rPr lang="de-DE" dirty="0" smtClean="0"/>
              <a:t>Jeder der 5 Rahmen kostet 3 €: Tabelle. </a:t>
            </a:r>
          </a:p>
        </p:txBody>
      </p:sp>
      <p:sp>
        <p:nvSpPr>
          <p:cNvPr id="5" name="Ellipse 4"/>
          <p:cNvSpPr/>
          <p:nvPr/>
        </p:nvSpPr>
        <p:spPr>
          <a:xfrm>
            <a:off x="5410200" y="4648200"/>
            <a:ext cx="990600" cy="555171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7" name="Gerader Verbinder 6"/>
          <p:cNvCxnSpPr>
            <a:endCxn id="5" idx="2"/>
          </p:cNvCxnSpPr>
          <p:nvPr/>
        </p:nvCxnSpPr>
        <p:spPr>
          <a:xfrm>
            <a:off x="2445579" y="4560578"/>
            <a:ext cx="2964621" cy="36520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Gerade Verbindung mit Pfeil 10"/>
          <p:cNvCxnSpPr/>
          <p:nvPr/>
        </p:nvCxnSpPr>
        <p:spPr>
          <a:xfrm>
            <a:off x="5932714" y="5203371"/>
            <a:ext cx="59871" cy="870858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8" name="Tabel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2532373"/>
              </p:ext>
            </p:extLst>
          </p:nvPr>
        </p:nvGraphicFramePr>
        <p:xfrm>
          <a:off x="6514269" y="3260278"/>
          <a:ext cx="3141980" cy="800678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1570990"/>
                <a:gridCol w="1570990"/>
              </a:tblGrid>
              <a:tr h="434918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55963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0" name="Textfeld 9"/>
          <p:cNvSpPr txBox="1"/>
          <p:nvPr/>
        </p:nvSpPr>
        <p:spPr>
          <a:xfrm>
            <a:off x="7178040" y="3254333"/>
            <a:ext cx="92583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</a:t>
            </a:r>
            <a:endParaRPr lang="de-DE" dirty="0"/>
          </a:p>
        </p:txBody>
      </p:sp>
      <p:sp>
        <p:nvSpPr>
          <p:cNvPr id="12" name="Textfeld 11"/>
          <p:cNvSpPr txBox="1"/>
          <p:nvPr/>
        </p:nvSpPr>
        <p:spPr>
          <a:xfrm>
            <a:off x="8778240" y="3233753"/>
            <a:ext cx="75438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3€</a:t>
            </a:r>
            <a:endParaRPr lang="de-DE" dirty="0"/>
          </a:p>
        </p:txBody>
      </p:sp>
      <p:sp>
        <p:nvSpPr>
          <p:cNvPr id="13" name="Textfeld 12"/>
          <p:cNvSpPr txBox="1"/>
          <p:nvPr/>
        </p:nvSpPr>
        <p:spPr>
          <a:xfrm>
            <a:off x="8776139" y="3702461"/>
            <a:ext cx="106299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x</a:t>
            </a:r>
          </a:p>
        </p:txBody>
      </p:sp>
      <p:sp>
        <p:nvSpPr>
          <p:cNvPr id="14" name="Textfeld 13"/>
          <p:cNvSpPr txBox="1"/>
          <p:nvPr/>
        </p:nvSpPr>
        <p:spPr>
          <a:xfrm>
            <a:off x="7199434" y="3658993"/>
            <a:ext cx="86868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5</a:t>
            </a:r>
          </a:p>
        </p:txBody>
      </p:sp>
      <p:sp>
        <p:nvSpPr>
          <p:cNvPr id="18" name="Textfeld 17"/>
          <p:cNvSpPr txBox="1"/>
          <p:nvPr/>
        </p:nvSpPr>
        <p:spPr>
          <a:xfrm>
            <a:off x="9979855" y="2911171"/>
            <a:ext cx="18516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Achte darauf, dass der Strich zum  x geht!</a:t>
            </a:r>
            <a:endParaRPr lang="de-DE" dirty="0"/>
          </a:p>
        </p:txBody>
      </p:sp>
      <p:sp>
        <p:nvSpPr>
          <p:cNvPr id="19" name="Rechteck 18"/>
          <p:cNvSpPr/>
          <p:nvPr/>
        </p:nvSpPr>
        <p:spPr>
          <a:xfrm>
            <a:off x="1577044" y="4138757"/>
            <a:ext cx="1292520" cy="4218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0" name="Textfeld 19"/>
          <p:cNvSpPr txBox="1"/>
          <p:nvPr/>
        </p:nvSpPr>
        <p:spPr>
          <a:xfrm>
            <a:off x="2076449" y="4209413"/>
            <a:ext cx="9829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430 €</a:t>
            </a:r>
            <a:endParaRPr lang="de-DE" dirty="0"/>
          </a:p>
        </p:txBody>
      </p:sp>
      <p:sp>
        <p:nvSpPr>
          <p:cNvPr id="24" name="Rechteck 23"/>
          <p:cNvSpPr/>
          <p:nvPr/>
        </p:nvSpPr>
        <p:spPr>
          <a:xfrm>
            <a:off x="5410200" y="6074229"/>
            <a:ext cx="1619250" cy="49802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Textfeld 24"/>
          <p:cNvSpPr txBox="1"/>
          <p:nvPr/>
        </p:nvSpPr>
        <p:spPr>
          <a:xfrm>
            <a:off x="5855969" y="6189312"/>
            <a:ext cx="6172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y</a:t>
            </a:r>
            <a:endParaRPr lang="de-DE" dirty="0"/>
          </a:p>
        </p:txBody>
      </p:sp>
      <p:sp>
        <p:nvSpPr>
          <p:cNvPr id="27" name="Textfeld 26"/>
          <p:cNvSpPr txBox="1"/>
          <p:nvPr/>
        </p:nvSpPr>
        <p:spPr>
          <a:xfrm>
            <a:off x="5726429" y="4755424"/>
            <a:ext cx="5257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+</a:t>
            </a:r>
            <a:endParaRPr lang="de-DE" dirty="0"/>
          </a:p>
        </p:txBody>
      </p:sp>
      <p:sp>
        <p:nvSpPr>
          <p:cNvPr id="29" name="Textfeld 28"/>
          <p:cNvSpPr txBox="1"/>
          <p:nvPr/>
        </p:nvSpPr>
        <p:spPr>
          <a:xfrm>
            <a:off x="7029450" y="5054374"/>
            <a:ext cx="4949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Gl 2: 430 € + 15 € = y ; y = 430 € + 15 €; y = 445 €;</a:t>
            </a:r>
            <a:endParaRPr lang="de-DE" dirty="0"/>
          </a:p>
        </p:txBody>
      </p:sp>
      <p:sp>
        <p:nvSpPr>
          <p:cNvPr id="30" name="Textfeld 29"/>
          <p:cNvSpPr txBox="1"/>
          <p:nvPr/>
        </p:nvSpPr>
        <p:spPr>
          <a:xfrm>
            <a:off x="7395210" y="5398532"/>
            <a:ext cx="28117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Gesamtansatz:</a:t>
            </a:r>
            <a:endParaRPr lang="de-DE" dirty="0"/>
          </a:p>
        </p:txBody>
      </p:sp>
      <p:sp>
        <p:nvSpPr>
          <p:cNvPr id="31" name="Textfeld 30"/>
          <p:cNvSpPr txBox="1"/>
          <p:nvPr/>
        </p:nvSpPr>
        <p:spPr>
          <a:xfrm>
            <a:off x="7460199" y="5849116"/>
            <a:ext cx="45184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430 € + 3 € * 5 = y; y = 430 € + 15 €; y = 445 €;</a:t>
            </a:r>
            <a:endParaRPr lang="de-DE" dirty="0"/>
          </a:p>
        </p:txBody>
      </p:sp>
      <p:sp>
        <p:nvSpPr>
          <p:cNvPr id="32" name="Textfeld 31"/>
          <p:cNvSpPr txBox="1"/>
          <p:nvPr/>
        </p:nvSpPr>
        <p:spPr>
          <a:xfrm>
            <a:off x="7178040" y="6377940"/>
            <a:ext cx="4560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A: Frau Schön muss 445 € bezahlen.</a:t>
            </a:r>
            <a:endParaRPr lang="de-DE" dirty="0"/>
          </a:p>
        </p:txBody>
      </p:sp>
      <p:cxnSp>
        <p:nvCxnSpPr>
          <p:cNvPr id="9" name="Gerader Verbinder 8"/>
          <p:cNvCxnSpPr/>
          <p:nvPr/>
        </p:nvCxnSpPr>
        <p:spPr>
          <a:xfrm flipV="1">
            <a:off x="6473189" y="3934121"/>
            <a:ext cx="2287490" cy="88607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55022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5" grpId="0" animBg="1"/>
      <p:bldP spid="10" grpId="0"/>
      <p:bldP spid="12" grpId="0"/>
      <p:bldP spid="13" grpId="0"/>
      <p:bldP spid="14" grpId="0"/>
      <p:bldP spid="18" grpId="0"/>
      <p:bldP spid="19" grpId="0" animBg="1"/>
      <p:bldP spid="20" grpId="0"/>
      <p:bldP spid="24" grpId="0" animBg="1"/>
      <p:bldP spid="25" grpId="0"/>
      <p:bldP spid="27" grpId="0"/>
      <p:bldP spid="29" grpId="0"/>
      <p:bldP spid="30" grpId="0"/>
      <p:bldP spid="31" grpId="0"/>
      <p:bldP spid="3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142</Words>
  <Application>Microsoft Office PowerPoint</Application>
  <PresentationFormat>Benutzerdefiniert</PresentationFormat>
  <Paragraphs>16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Office Theme</vt:lpstr>
      <vt:lpstr>Frau Schön  kauft einen Fotoapparat für 430 € und 5 kleine Rahmen für je 3 €. Wie viel muss sie bezahlen?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Manfred Luft</dc:creator>
  <cp:lastModifiedBy>Manfred Luft </cp:lastModifiedBy>
  <cp:revision>15</cp:revision>
  <dcterms:created xsi:type="dcterms:W3CDTF">2015-08-30T05:53:09Z</dcterms:created>
  <dcterms:modified xsi:type="dcterms:W3CDTF">2016-01-29T17:03:51Z</dcterms:modified>
</cp:coreProperties>
</file>