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7" autoAdjust="0"/>
    <p:restoredTop sz="94630" autoAdjust="0"/>
  </p:normalViewPr>
  <p:slideViewPr>
    <p:cSldViewPr snapToGrid="0">
      <p:cViewPr varScale="1">
        <p:scale>
          <a:sx n="107" d="100"/>
          <a:sy n="107" d="100"/>
        </p:scale>
        <p:origin x="-15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60EB0D-BCFD-45AB-9DE7-398FB7A70C0F}" type="datetimeFigureOut">
              <a:rPr lang="de-DE" smtClean="0"/>
              <a:t>30.01.2016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F95703-4246-4EC0-BE76-1A4516BF16D2}" type="slidenum">
              <a:rPr lang="de-DE" smtClean="0"/>
              <a:t>‹Nr.›</a:t>
            </a:fld>
            <a:endParaRPr lang="de-DE"/>
          </a:p>
        </p:txBody>
      </p:sp>
    </p:spTree>
    <p:extLst>
      <p:ext uri="{BB962C8B-B14F-4D97-AF65-F5344CB8AC3E}">
        <p14:creationId xmlns:p14="http://schemas.microsoft.com/office/powerpoint/2010/main" val="1665825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4F95703-4246-4EC0-BE76-1A4516BF16D2}" type="slidenum">
              <a:rPr lang="de-DE" smtClean="0"/>
              <a:t>1</a:t>
            </a:fld>
            <a:endParaRPr lang="de-DE"/>
          </a:p>
        </p:txBody>
      </p:sp>
    </p:spTree>
    <p:extLst>
      <p:ext uri="{BB962C8B-B14F-4D97-AF65-F5344CB8AC3E}">
        <p14:creationId xmlns:p14="http://schemas.microsoft.com/office/powerpoint/2010/main" val="692474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3646A329-0AEF-447B-AA73-BA43C2FD0B4E}" type="datetimeFigureOut">
              <a:rPr lang="de-DE" smtClean="0"/>
              <a:t>30.01.2016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1885302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3646A329-0AEF-447B-AA73-BA43C2FD0B4E}" type="datetimeFigureOut">
              <a:rPr lang="de-DE" smtClean="0"/>
              <a:t>30.01.2016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3651951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3646A329-0AEF-447B-AA73-BA43C2FD0B4E}" type="datetimeFigureOut">
              <a:rPr lang="de-DE" smtClean="0"/>
              <a:t>30.01.2016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1305932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3646A329-0AEF-447B-AA73-BA43C2FD0B4E}" type="datetimeFigureOut">
              <a:rPr lang="de-DE" smtClean="0"/>
              <a:t>30.01.2016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26742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3646A329-0AEF-447B-AA73-BA43C2FD0B4E}" type="datetimeFigureOut">
              <a:rPr lang="de-DE" smtClean="0"/>
              <a:t>30.01.2016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4161424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3646A329-0AEF-447B-AA73-BA43C2FD0B4E}" type="datetimeFigureOut">
              <a:rPr lang="de-DE" smtClean="0"/>
              <a:t>30.01.2016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3503863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3646A329-0AEF-447B-AA73-BA43C2FD0B4E}" type="datetimeFigureOut">
              <a:rPr lang="de-DE" smtClean="0"/>
              <a:t>30.01.2016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3868147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3646A329-0AEF-447B-AA73-BA43C2FD0B4E}" type="datetimeFigureOut">
              <a:rPr lang="de-DE" smtClean="0"/>
              <a:t>30.01.2016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23717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3646A329-0AEF-447B-AA73-BA43C2FD0B4E}" type="datetimeFigureOut">
              <a:rPr lang="de-DE" smtClean="0"/>
              <a:t>30.01.2016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3356030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3646A329-0AEF-447B-AA73-BA43C2FD0B4E}" type="datetimeFigureOut">
              <a:rPr lang="de-DE" smtClean="0"/>
              <a:t>30.01.2016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2918194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3646A329-0AEF-447B-AA73-BA43C2FD0B4E}" type="datetimeFigureOut">
              <a:rPr lang="de-DE" smtClean="0"/>
              <a:t>30.01.2016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1603606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46A329-0AEF-447B-AA73-BA43C2FD0B4E}" type="datetimeFigureOut">
              <a:rPr lang="de-DE" smtClean="0"/>
              <a:t>30.01.2016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CB0E98-2845-4C44-8C3C-2C83221BBD54}" type="slidenum">
              <a:rPr lang="de-DE" smtClean="0"/>
              <a:t>‹Nr.›</a:t>
            </a:fld>
            <a:endParaRPr lang="de-DE"/>
          </a:p>
        </p:txBody>
      </p:sp>
    </p:spTree>
    <p:extLst>
      <p:ext uri="{BB962C8B-B14F-4D97-AF65-F5344CB8AC3E}">
        <p14:creationId xmlns:p14="http://schemas.microsoft.com/office/powerpoint/2010/main" val="14232411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371600" y="849086"/>
            <a:ext cx="9350829" cy="990600"/>
          </a:xfrm>
        </p:spPr>
        <p:txBody>
          <a:bodyPr>
            <a:normAutofit/>
          </a:bodyPr>
          <a:lstStyle/>
          <a:p>
            <a:r>
              <a:rPr lang="de-DE" sz="1800" dirty="0" smtClean="0"/>
              <a:t>Zwei Freunde planen eine Radtour. Sie wollen insgesamt 300 km zurücklegen und am Tag im Schnitt 50 km schaffen. Wegen des schlechten Wetters fahren sie aber schon einige Tage eher nach Hause</a:t>
            </a:r>
            <a:br>
              <a:rPr lang="de-DE" sz="1800" dirty="0" smtClean="0"/>
            </a:br>
            <a:r>
              <a:rPr lang="de-DE" sz="1800" dirty="0" smtClean="0"/>
              <a:t>und sind nur 4 Tage unterwegs. Wie viele Tage sind sie eher aufgebrochen?</a:t>
            </a:r>
            <a:endParaRPr lang="de-DE" sz="1800" dirty="0"/>
          </a:p>
        </p:txBody>
      </p:sp>
      <p:sp>
        <p:nvSpPr>
          <p:cNvPr id="3" name="Untertitel 2"/>
          <p:cNvSpPr>
            <a:spLocks noGrp="1"/>
          </p:cNvSpPr>
          <p:nvPr>
            <p:ph type="subTitle" idx="1"/>
          </p:nvPr>
        </p:nvSpPr>
        <p:spPr>
          <a:xfrm>
            <a:off x="7925092" y="4560578"/>
            <a:ext cx="4148603" cy="365208"/>
          </a:xfrm>
        </p:spPr>
        <p:txBody>
          <a:bodyPr>
            <a:normAutofit/>
          </a:bodyPr>
          <a:lstStyle/>
          <a:p>
            <a:pPr algn="l"/>
            <a:r>
              <a:rPr lang="de-DE" sz="1800" dirty="0" smtClean="0"/>
              <a:t>Gl1:  </a:t>
            </a:r>
            <a:r>
              <a:rPr lang="de-DE" sz="1800" dirty="0" smtClean="0"/>
              <a:t>x = 300 km : 50 km : x = 6;</a:t>
            </a:r>
            <a:endParaRPr lang="de-DE" sz="1800" dirty="0"/>
          </a:p>
        </p:txBody>
      </p:sp>
      <p:sp>
        <p:nvSpPr>
          <p:cNvPr id="4" name="Textfeld 3"/>
          <p:cNvSpPr txBox="1"/>
          <p:nvPr/>
        </p:nvSpPr>
        <p:spPr>
          <a:xfrm>
            <a:off x="1371600" y="2013857"/>
            <a:ext cx="9416143" cy="646331"/>
          </a:xfrm>
          <a:prstGeom prst="rect">
            <a:avLst/>
          </a:prstGeom>
          <a:noFill/>
        </p:spPr>
        <p:txBody>
          <a:bodyPr wrap="square" rtlCol="0">
            <a:spAutoFit/>
          </a:bodyPr>
          <a:lstStyle/>
          <a:p>
            <a:r>
              <a:rPr lang="de-DE" dirty="0" smtClean="0"/>
              <a:t>Kommentar: Sie wollen am Tag im Schnitt 50 km schaffen: Tabelle.</a:t>
            </a:r>
          </a:p>
          <a:p>
            <a:r>
              <a:rPr lang="de-DE" dirty="0" smtClean="0"/>
              <a:t>Sie brechen „ eher“ ab: Rechenbaum.</a:t>
            </a:r>
          </a:p>
        </p:txBody>
      </p:sp>
      <p:sp>
        <p:nvSpPr>
          <p:cNvPr id="5" name="Ellipse 4"/>
          <p:cNvSpPr/>
          <p:nvPr/>
        </p:nvSpPr>
        <p:spPr>
          <a:xfrm>
            <a:off x="5410200" y="4648200"/>
            <a:ext cx="990600" cy="555171"/>
          </a:xfrm>
          <a:prstGeom prst="ellipse">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r Verbinder 6"/>
          <p:cNvCxnSpPr>
            <a:endCxn id="5" idx="2"/>
          </p:cNvCxnSpPr>
          <p:nvPr/>
        </p:nvCxnSpPr>
        <p:spPr>
          <a:xfrm>
            <a:off x="2445579" y="4560578"/>
            <a:ext cx="2964621" cy="3652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p:cNvCxnSpPr/>
          <p:nvPr/>
        </p:nvCxnSpPr>
        <p:spPr>
          <a:xfrm flipV="1">
            <a:off x="6473189" y="4066901"/>
            <a:ext cx="1974021" cy="7532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5932714" y="5203371"/>
            <a:ext cx="59871" cy="87085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aphicFrame>
        <p:nvGraphicFramePr>
          <p:cNvPr id="8" name="Tabelle 7"/>
          <p:cNvGraphicFramePr>
            <a:graphicFrameLocks noGrp="1"/>
          </p:cNvGraphicFramePr>
          <p:nvPr>
            <p:extLst>
              <p:ext uri="{D42A27DB-BD31-4B8C-83A1-F6EECF244321}">
                <p14:modId xmlns:p14="http://schemas.microsoft.com/office/powerpoint/2010/main" val="1353852585"/>
              </p:ext>
            </p:extLst>
          </p:nvPr>
        </p:nvGraphicFramePr>
        <p:xfrm>
          <a:off x="1658326" y="3794760"/>
          <a:ext cx="3141980" cy="755469"/>
        </p:xfrm>
        <a:graphic>
          <a:graphicData uri="http://schemas.openxmlformats.org/drawingml/2006/table">
            <a:tbl>
              <a:tblPr firstRow="1" bandRow="1">
                <a:tableStyleId>{2A488322-F2BA-4B5B-9748-0D474271808F}</a:tableStyleId>
              </a:tblPr>
              <a:tblGrid>
                <a:gridCol w="1570990"/>
                <a:gridCol w="1570990"/>
              </a:tblGrid>
              <a:tr h="389709">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55963">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Textfeld 9"/>
          <p:cNvSpPr txBox="1"/>
          <p:nvPr/>
        </p:nvSpPr>
        <p:spPr>
          <a:xfrm>
            <a:off x="2303486" y="3819798"/>
            <a:ext cx="925830" cy="365760"/>
          </a:xfrm>
          <a:prstGeom prst="rect">
            <a:avLst/>
          </a:prstGeom>
          <a:noFill/>
        </p:spPr>
        <p:txBody>
          <a:bodyPr wrap="square" rtlCol="0">
            <a:spAutoFit/>
          </a:bodyPr>
          <a:lstStyle/>
          <a:p>
            <a:r>
              <a:rPr lang="de-DE" dirty="0" smtClean="0"/>
              <a:t>1</a:t>
            </a:r>
            <a:endParaRPr lang="de-DE" dirty="0"/>
          </a:p>
        </p:txBody>
      </p:sp>
      <p:sp>
        <p:nvSpPr>
          <p:cNvPr id="12" name="Textfeld 11"/>
          <p:cNvSpPr txBox="1"/>
          <p:nvPr/>
        </p:nvSpPr>
        <p:spPr>
          <a:xfrm>
            <a:off x="3497580" y="3818709"/>
            <a:ext cx="754380" cy="365760"/>
          </a:xfrm>
          <a:prstGeom prst="rect">
            <a:avLst/>
          </a:prstGeom>
          <a:noFill/>
        </p:spPr>
        <p:txBody>
          <a:bodyPr wrap="square" rtlCol="0">
            <a:spAutoFit/>
          </a:bodyPr>
          <a:lstStyle/>
          <a:p>
            <a:r>
              <a:rPr lang="de-DE" dirty="0" smtClean="0"/>
              <a:t>50 km</a:t>
            </a:r>
            <a:endParaRPr lang="de-DE" dirty="0"/>
          </a:p>
        </p:txBody>
      </p:sp>
      <p:sp>
        <p:nvSpPr>
          <p:cNvPr id="13" name="Textfeld 12"/>
          <p:cNvSpPr txBox="1"/>
          <p:nvPr/>
        </p:nvSpPr>
        <p:spPr>
          <a:xfrm>
            <a:off x="3497580" y="4184469"/>
            <a:ext cx="1062990" cy="365760"/>
          </a:xfrm>
          <a:prstGeom prst="rect">
            <a:avLst/>
          </a:prstGeom>
          <a:noFill/>
        </p:spPr>
        <p:txBody>
          <a:bodyPr wrap="square" rtlCol="0">
            <a:spAutoFit/>
          </a:bodyPr>
          <a:lstStyle/>
          <a:p>
            <a:r>
              <a:rPr lang="de-DE" dirty="0" smtClean="0"/>
              <a:t>300 km</a:t>
            </a:r>
            <a:endParaRPr lang="de-DE" dirty="0"/>
          </a:p>
        </p:txBody>
      </p:sp>
      <p:sp>
        <p:nvSpPr>
          <p:cNvPr id="14" name="Textfeld 13"/>
          <p:cNvSpPr txBox="1"/>
          <p:nvPr/>
        </p:nvSpPr>
        <p:spPr>
          <a:xfrm>
            <a:off x="2246676" y="4184469"/>
            <a:ext cx="868680" cy="365760"/>
          </a:xfrm>
          <a:prstGeom prst="rect">
            <a:avLst/>
          </a:prstGeom>
          <a:noFill/>
        </p:spPr>
        <p:txBody>
          <a:bodyPr wrap="square" rtlCol="0">
            <a:spAutoFit/>
          </a:bodyPr>
          <a:lstStyle/>
          <a:p>
            <a:r>
              <a:rPr lang="de-DE" dirty="0" smtClean="0"/>
              <a:t>x</a:t>
            </a:r>
            <a:endParaRPr lang="de-DE" dirty="0"/>
          </a:p>
        </p:txBody>
      </p:sp>
      <p:sp>
        <p:nvSpPr>
          <p:cNvPr id="18" name="Textfeld 17"/>
          <p:cNvSpPr txBox="1"/>
          <p:nvPr/>
        </p:nvSpPr>
        <p:spPr>
          <a:xfrm>
            <a:off x="1748790" y="4925786"/>
            <a:ext cx="1851660" cy="923330"/>
          </a:xfrm>
          <a:prstGeom prst="rect">
            <a:avLst/>
          </a:prstGeom>
          <a:noFill/>
        </p:spPr>
        <p:txBody>
          <a:bodyPr wrap="square" rtlCol="0">
            <a:spAutoFit/>
          </a:bodyPr>
          <a:lstStyle/>
          <a:p>
            <a:r>
              <a:rPr lang="de-DE" dirty="0" smtClean="0"/>
              <a:t>Achte darauf, dass der Strich zum  x geht!</a:t>
            </a:r>
            <a:endParaRPr lang="de-DE" dirty="0"/>
          </a:p>
        </p:txBody>
      </p:sp>
      <p:sp>
        <p:nvSpPr>
          <p:cNvPr id="19" name="Rechteck 18"/>
          <p:cNvSpPr/>
          <p:nvPr/>
        </p:nvSpPr>
        <p:spPr>
          <a:xfrm>
            <a:off x="7873339" y="3685384"/>
            <a:ext cx="1292520" cy="42182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extfeld 19"/>
          <p:cNvSpPr txBox="1"/>
          <p:nvPr/>
        </p:nvSpPr>
        <p:spPr>
          <a:xfrm>
            <a:off x="8333400" y="3737873"/>
            <a:ext cx="982980" cy="369332"/>
          </a:xfrm>
          <a:prstGeom prst="rect">
            <a:avLst/>
          </a:prstGeom>
          <a:noFill/>
        </p:spPr>
        <p:txBody>
          <a:bodyPr wrap="square" rtlCol="0">
            <a:spAutoFit/>
          </a:bodyPr>
          <a:lstStyle/>
          <a:p>
            <a:r>
              <a:rPr lang="de-DE" dirty="0"/>
              <a:t>y</a:t>
            </a:r>
            <a:endParaRPr lang="de-DE" dirty="0"/>
          </a:p>
        </p:txBody>
      </p:sp>
      <p:sp>
        <p:nvSpPr>
          <p:cNvPr id="24" name="Rechteck 23"/>
          <p:cNvSpPr/>
          <p:nvPr/>
        </p:nvSpPr>
        <p:spPr>
          <a:xfrm>
            <a:off x="5410200" y="6074229"/>
            <a:ext cx="1619250" cy="49802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Textfeld 24"/>
          <p:cNvSpPr txBox="1"/>
          <p:nvPr/>
        </p:nvSpPr>
        <p:spPr>
          <a:xfrm>
            <a:off x="5855969" y="6189312"/>
            <a:ext cx="617220" cy="369332"/>
          </a:xfrm>
          <a:prstGeom prst="rect">
            <a:avLst/>
          </a:prstGeom>
          <a:noFill/>
        </p:spPr>
        <p:txBody>
          <a:bodyPr wrap="square" rtlCol="0">
            <a:spAutoFit/>
          </a:bodyPr>
          <a:lstStyle/>
          <a:p>
            <a:r>
              <a:rPr lang="de-DE" dirty="0"/>
              <a:t>4</a:t>
            </a:r>
            <a:endParaRPr lang="de-DE" dirty="0"/>
          </a:p>
        </p:txBody>
      </p:sp>
      <p:sp>
        <p:nvSpPr>
          <p:cNvPr id="27" name="Textfeld 26"/>
          <p:cNvSpPr txBox="1"/>
          <p:nvPr/>
        </p:nvSpPr>
        <p:spPr>
          <a:xfrm>
            <a:off x="5726429" y="4755424"/>
            <a:ext cx="525780" cy="369332"/>
          </a:xfrm>
          <a:prstGeom prst="rect">
            <a:avLst/>
          </a:prstGeom>
          <a:noFill/>
        </p:spPr>
        <p:txBody>
          <a:bodyPr wrap="square" rtlCol="0">
            <a:spAutoFit/>
          </a:bodyPr>
          <a:lstStyle/>
          <a:p>
            <a:r>
              <a:rPr lang="de-DE" dirty="0" smtClean="0"/>
              <a:t>--</a:t>
            </a:r>
            <a:endParaRPr lang="de-DE" dirty="0"/>
          </a:p>
        </p:txBody>
      </p:sp>
      <p:sp>
        <p:nvSpPr>
          <p:cNvPr id="29" name="Textfeld 28"/>
          <p:cNvSpPr txBox="1"/>
          <p:nvPr/>
        </p:nvSpPr>
        <p:spPr>
          <a:xfrm>
            <a:off x="7372350" y="5054374"/>
            <a:ext cx="3703320" cy="369332"/>
          </a:xfrm>
          <a:prstGeom prst="rect">
            <a:avLst/>
          </a:prstGeom>
          <a:noFill/>
        </p:spPr>
        <p:txBody>
          <a:bodyPr wrap="square" rtlCol="0">
            <a:spAutoFit/>
          </a:bodyPr>
          <a:lstStyle/>
          <a:p>
            <a:r>
              <a:rPr lang="de-DE" dirty="0" smtClean="0"/>
              <a:t>Gl 2: 6 -</a:t>
            </a:r>
            <a:r>
              <a:rPr lang="de-DE" dirty="0" smtClean="0"/>
              <a:t>4 = </a:t>
            </a:r>
            <a:r>
              <a:rPr lang="de-DE" dirty="0" smtClean="0"/>
              <a:t>y ; y = 6 – 4;; y = 2</a:t>
            </a:r>
            <a:endParaRPr lang="de-DE" dirty="0"/>
          </a:p>
        </p:txBody>
      </p:sp>
      <p:sp>
        <p:nvSpPr>
          <p:cNvPr id="30" name="Textfeld 29"/>
          <p:cNvSpPr txBox="1"/>
          <p:nvPr/>
        </p:nvSpPr>
        <p:spPr>
          <a:xfrm>
            <a:off x="7414479" y="5423706"/>
            <a:ext cx="2811780" cy="369332"/>
          </a:xfrm>
          <a:prstGeom prst="rect">
            <a:avLst/>
          </a:prstGeom>
          <a:noFill/>
        </p:spPr>
        <p:txBody>
          <a:bodyPr wrap="square" rtlCol="0">
            <a:spAutoFit/>
          </a:bodyPr>
          <a:lstStyle/>
          <a:p>
            <a:r>
              <a:rPr lang="de-DE" dirty="0" smtClean="0"/>
              <a:t>Gesamtansatz:</a:t>
            </a:r>
            <a:endParaRPr lang="de-DE" dirty="0"/>
          </a:p>
        </p:txBody>
      </p:sp>
      <p:sp>
        <p:nvSpPr>
          <p:cNvPr id="31" name="Textfeld 30"/>
          <p:cNvSpPr txBox="1"/>
          <p:nvPr/>
        </p:nvSpPr>
        <p:spPr>
          <a:xfrm>
            <a:off x="7460199" y="5849116"/>
            <a:ext cx="3935511" cy="646331"/>
          </a:xfrm>
          <a:prstGeom prst="rect">
            <a:avLst/>
          </a:prstGeom>
          <a:noFill/>
        </p:spPr>
        <p:txBody>
          <a:bodyPr wrap="square" rtlCol="0">
            <a:spAutoFit/>
          </a:bodyPr>
          <a:lstStyle/>
          <a:p>
            <a:r>
              <a:rPr lang="de-DE" dirty="0" smtClean="0"/>
              <a:t> </a:t>
            </a:r>
            <a:r>
              <a:rPr lang="de-DE" dirty="0" smtClean="0"/>
              <a:t>300 km : 50 km – </a:t>
            </a:r>
            <a:r>
              <a:rPr lang="de-DE" dirty="0"/>
              <a:t>x</a:t>
            </a:r>
            <a:r>
              <a:rPr lang="de-DE" dirty="0" smtClean="0"/>
              <a:t> </a:t>
            </a:r>
            <a:r>
              <a:rPr lang="de-DE" dirty="0" smtClean="0"/>
              <a:t>= </a:t>
            </a:r>
            <a:r>
              <a:rPr lang="de-DE" dirty="0"/>
              <a:t>4</a:t>
            </a:r>
            <a:r>
              <a:rPr lang="de-DE" dirty="0" smtClean="0"/>
              <a:t> </a:t>
            </a:r>
            <a:r>
              <a:rPr lang="de-DE" dirty="0" smtClean="0"/>
              <a:t>; </a:t>
            </a:r>
          </a:p>
          <a:p>
            <a:r>
              <a:rPr lang="de-DE" dirty="0"/>
              <a:t> </a:t>
            </a:r>
            <a:r>
              <a:rPr lang="de-DE" dirty="0"/>
              <a:t>x</a:t>
            </a:r>
            <a:r>
              <a:rPr lang="de-DE" dirty="0" smtClean="0"/>
              <a:t> </a:t>
            </a:r>
            <a:r>
              <a:rPr lang="de-DE" dirty="0" smtClean="0"/>
              <a:t>= 6 </a:t>
            </a:r>
            <a:r>
              <a:rPr lang="de-DE" dirty="0"/>
              <a:t> </a:t>
            </a:r>
            <a:r>
              <a:rPr lang="de-DE" dirty="0" smtClean="0"/>
              <a:t>- x = 4 </a:t>
            </a:r>
            <a:r>
              <a:rPr lang="de-DE" dirty="0" smtClean="0"/>
              <a:t>; </a:t>
            </a:r>
            <a:r>
              <a:rPr lang="de-DE" dirty="0"/>
              <a:t>x</a:t>
            </a:r>
            <a:r>
              <a:rPr lang="de-DE" dirty="0" smtClean="0"/>
              <a:t> </a:t>
            </a:r>
            <a:r>
              <a:rPr lang="de-DE" dirty="0" smtClean="0"/>
              <a:t>= 2</a:t>
            </a:r>
            <a:endParaRPr lang="de-DE" dirty="0"/>
          </a:p>
        </p:txBody>
      </p:sp>
      <p:sp>
        <p:nvSpPr>
          <p:cNvPr id="32" name="Textfeld 31"/>
          <p:cNvSpPr txBox="1"/>
          <p:nvPr/>
        </p:nvSpPr>
        <p:spPr>
          <a:xfrm>
            <a:off x="7178040" y="6377940"/>
            <a:ext cx="4560570" cy="369332"/>
          </a:xfrm>
          <a:prstGeom prst="rect">
            <a:avLst/>
          </a:prstGeom>
          <a:noFill/>
        </p:spPr>
        <p:txBody>
          <a:bodyPr wrap="square" rtlCol="0">
            <a:spAutoFit/>
          </a:bodyPr>
          <a:lstStyle/>
          <a:p>
            <a:r>
              <a:rPr lang="de-DE" dirty="0" smtClean="0"/>
              <a:t>A: Sie sind zwei Tage </a:t>
            </a:r>
            <a:r>
              <a:rPr lang="de-DE" smtClean="0"/>
              <a:t>eher aufgebrochen,</a:t>
            </a:r>
            <a:endParaRPr lang="de-DE" dirty="0"/>
          </a:p>
        </p:txBody>
      </p:sp>
    </p:spTree>
    <p:extLst>
      <p:ext uri="{BB962C8B-B14F-4D97-AF65-F5344CB8AC3E}">
        <p14:creationId xmlns:p14="http://schemas.microsoft.com/office/powerpoint/2010/main" val="4055022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ppt_x</p:attrName>
                                        </p:attrNameLst>
                                      </p:cBhvr>
                                      <p:tavLst>
                                        <p:tav tm="0">
                                          <p:val>
                                            <p:strVal val="#ppt_x"/>
                                          </p:val>
                                        </p:tav>
                                        <p:tav tm="100000">
                                          <p:val>
                                            <p:strVal val="#ppt_x"/>
                                          </p:val>
                                        </p:tav>
                                      </p:tavLst>
                                    </p:anim>
                                    <p:anim calcmode="lin" valueType="num">
                                      <p:cBhvr>
                                        <p:cTn id="6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ppt_x"/>
                                          </p:val>
                                        </p:tav>
                                        <p:tav tm="100000">
                                          <p:val>
                                            <p:strVal val="#ppt_x"/>
                                          </p:val>
                                        </p:tav>
                                      </p:tavLst>
                                    </p:anim>
                                    <p:anim calcmode="lin" valueType="num">
                                      <p:cBhvr additive="base">
                                        <p:cTn id="6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ppt_x"/>
                                          </p:val>
                                        </p:tav>
                                        <p:tav tm="100000">
                                          <p:val>
                                            <p:strVal val="#ppt_x"/>
                                          </p:val>
                                        </p:tav>
                                      </p:tavLst>
                                    </p:anim>
                                    <p:anim calcmode="lin" valueType="num">
                                      <p:cBhvr additive="base">
                                        <p:cTn id="7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fill="hold"/>
                                        <p:tgtEl>
                                          <p:spTgt spid="5"/>
                                        </p:tgtEl>
                                        <p:attrNameLst>
                                          <p:attrName>ppt_x</p:attrName>
                                        </p:attrNameLst>
                                      </p:cBhvr>
                                      <p:tavLst>
                                        <p:tav tm="0">
                                          <p:val>
                                            <p:strVal val="#ppt_x"/>
                                          </p:val>
                                        </p:tav>
                                        <p:tav tm="100000">
                                          <p:val>
                                            <p:strVal val="#ppt_x"/>
                                          </p:val>
                                        </p:tav>
                                      </p:tavLst>
                                    </p:anim>
                                    <p:anim calcmode="lin" valueType="num">
                                      <p:cBhvr additive="base">
                                        <p:cTn id="8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500" fill="hold"/>
                                        <p:tgtEl>
                                          <p:spTgt spid="11"/>
                                        </p:tgtEl>
                                        <p:attrNameLst>
                                          <p:attrName>ppt_x</p:attrName>
                                        </p:attrNameLst>
                                      </p:cBhvr>
                                      <p:tavLst>
                                        <p:tav tm="0">
                                          <p:val>
                                            <p:strVal val="#ppt_x"/>
                                          </p:val>
                                        </p:tav>
                                        <p:tav tm="100000">
                                          <p:val>
                                            <p:strVal val="#ppt_x"/>
                                          </p:val>
                                        </p:tav>
                                      </p:tavLst>
                                    </p:anim>
                                    <p:anim calcmode="lin" valueType="num">
                                      <p:cBhvr additive="base">
                                        <p:cTn id="9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ppt_x"/>
                                          </p:val>
                                        </p:tav>
                                        <p:tav tm="100000">
                                          <p:val>
                                            <p:strVal val="#ppt_x"/>
                                          </p:val>
                                        </p:tav>
                                      </p:tavLst>
                                    </p:anim>
                                    <p:anim calcmode="lin" valueType="num">
                                      <p:cBhvr additive="base">
                                        <p:cTn id="10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fill="hold"/>
                                        <p:tgtEl>
                                          <p:spTgt spid="25"/>
                                        </p:tgtEl>
                                        <p:attrNameLst>
                                          <p:attrName>ppt_x</p:attrName>
                                        </p:attrNameLst>
                                      </p:cBhvr>
                                      <p:tavLst>
                                        <p:tav tm="0">
                                          <p:val>
                                            <p:strVal val="#ppt_x"/>
                                          </p:val>
                                        </p:tav>
                                        <p:tav tm="100000">
                                          <p:val>
                                            <p:strVal val="#ppt_x"/>
                                          </p:val>
                                        </p:tav>
                                      </p:tavLst>
                                    </p:anim>
                                    <p:anim calcmode="lin" valueType="num">
                                      <p:cBhvr additive="base">
                                        <p:cTn id="11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3">
                                            <p:txEl>
                                              <p:pRg st="0" end="0"/>
                                            </p:txEl>
                                          </p:spTgt>
                                        </p:tgtEl>
                                        <p:attrNameLst>
                                          <p:attrName>style.visibility</p:attrName>
                                        </p:attrNameLst>
                                      </p:cBhvr>
                                      <p:to>
                                        <p:strVal val="visible"/>
                                      </p:to>
                                    </p:set>
                                    <p:animEffect transition="in" filter="fade">
                                      <p:cBhvr>
                                        <p:cTn id="115" dur="1000"/>
                                        <p:tgtEl>
                                          <p:spTgt spid="3">
                                            <p:txEl>
                                              <p:pRg st="0" end="0"/>
                                            </p:txEl>
                                          </p:spTgt>
                                        </p:tgtEl>
                                      </p:cBhvr>
                                    </p:animEffect>
                                    <p:anim calcmode="lin" valueType="num">
                                      <p:cBhvr>
                                        <p:cTn id="1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 presetClass="entr" presetSubtype="4" fill="hold" grpId="0" nodeType="click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additive="base">
                                        <p:cTn id="122" dur="500" fill="hold"/>
                                        <p:tgtEl>
                                          <p:spTgt spid="29"/>
                                        </p:tgtEl>
                                        <p:attrNameLst>
                                          <p:attrName>ppt_x</p:attrName>
                                        </p:attrNameLst>
                                      </p:cBhvr>
                                      <p:tavLst>
                                        <p:tav tm="0">
                                          <p:val>
                                            <p:strVal val="#ppt_x"/>
                                          </p:val>
                                        </p:tav>
                                        <p:tav tm="100000">
                                          <p:val>
                                            <p:strVal val="#ppt_x"/>
                                          </p:val>
                                        </p:tav>
                                      </p:tavLst>
                                    </p:anim>
                                    <p:anim calcmode="lin" valueType="num">
                                      <p:cBhvr additive="base">
                                        <p:cTn id="12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4" fill="hold" grpId="0" nodeType="clickEffect">
                                  <p:stCondLst>
                                    <p:cond delay="0"/>
                                  </p:stCondLst>
                                  <p:childTnLst>
                                    <p:set>
                                      <p:cBhvr>
                                        <p:cTn id="127" dur="1" fill="hold">
                                          <p:stCondLst>
                                            <p:cond delay="0"/>
                                          </p:stCondLst>
                                        </p:cTn>
                                        <p:tgtEl>
                                          <p:spTgt spid="30"/>
                                        </p:tgtEl>
                                        <p:attrNameLst>
                                          <p:attrName>style.visibility</p:attrName>
                                        </p:attrNameLst>
                                      </p:cBhvr>
                                      <p:to>
                                        <p:strVal val="visible"/>
                                      </p:to>
                                    </p:set>
                                    <p:anim calcmode="lin" valueType="num">
                                      <p:cBhvr additive="base">
                                        <p:cTn id="128" dur="500" fill="hold"/>
                                        <p:tgtEl>
                                          <p:spTgt spid="30"/>
                                        </p:tgtEl>
                                        <p:attrNameLst>
                                          <p:attrName>ppt_x</p:attrName>
                                        </p:attrNameLst>
                                      </p:cBhvr>
                                      <p:tavLst>
                                        <p:tav tm="0">
                                          <p:val>
                                            <p:strVal val="#ppt_x"/>
                                          </p:val>
                                        </p:tav>
                                        <p:tav tm="100000">
                                          <p:val>
                                            <p:strVal val="#ppt_x"/>
                                          </p:val>
                                        </p:tav>
                                      </p:tavLst>
                                    </p:anim>
                                    <p:anim calcmode="lin" valueType="num">
                                      <p:cBhvr additive="base">
                                        <p:cTn id="1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2" presetClass="entr" presetSubtype="4" fill="hold" grpId="0" nodeType="clickEffect">
                                  <p:stCondLst>
                                    <p:cond delay="0"/>
                                  </p:stCondLst>
                                  <p:childTnLst>
                                    <p:set>
                                      <p:cBhvr>
                                        <p:cTn id="133" dur="1" fill="hold">
                                          <p:stCondLst>
                                            <p:cond delay="0"/>
                                          </p:stCondLst>
                                        </p:cTn>
                                        <p:tgtEl>
                                          <p:spTgt spid="31"/>
                                        </p:tgtEl>
                                        <p:attrNameLst>
                                          <p:attrName>style.visibility</p:attrName>
                                        </p:attrNameLst>
                                      </p:cBhvr>
                                      <p:to>
                                        <p:strVal val="visible"/>
                                      </p:to>
                                    </p:set>
                                    <p:anim calcmode="lin" valueType="num">
                                      <p:cBhvr additive="base">
                                        <p:cTn id="134" dur="500" fill="hold"/>
                                        <p:tgtEl>
                                          <p:spTgt spid="31"/>
                                        </p:tgtEl>
                                        <p:attrNameLst>
                                          <p:attrName>ppt_x</p:attrName>
                                        </p:attrNameLst>
                                      </p:cBhvr>
                                      <p:tavLst>
                                        <p:tav tm="0">
                                          <p:val>
                                            <p:strVal val="#ppt_x"/>
                                          </p:val>
                                        </p:tav>
                                        <p:tav tm="100000">
                                          <p:val>
                                            <p:strVal val="#ppt_x"/>
                                          </p:val>
                                        </p:tav>
                                      </p:tavLst>
                                    </p:anim>
                                    <p:anim calcmode="lin" valueType="num">
                                      <p:cBhvr additive="base">
                                        <p:cTn id="13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2" presetClass="entr" presetSubtype="4" fill="hold" grpId="0" nodeType="clickEffect">
                                  <p:stCondLst>
                                    <p:cond delay="0"/>
                                  </p:stCondLst>
                                  <p:childTnLst>
                                    <p:set>
                                      <p:cBhvr>
                                        <p:cTn id="139" dur="1" fill="hold">
                                          <p:stCondLst>
                                            <p:cond delay="0"/>
                                          </p:stCondLst>
                                        </p:cTn>
                                        <p:tgtEl>
                                          <p:spTgt spid="32"/>
                                        </p:tgtEl>
                                        <p:attrNameLst>
                                          <p:attrName>style.visibility</p:attrName>
                                        </p:attrNameLst>
                                      </p:cBhvr>
                                      <p:to>
                                        <p:strVal val="visible"/>
                                      </p:to>
                                    </p:set>
                                    <p:anim calcmode="lin" valueType="num">
                                      <p:cBhvr additive="base">
                                        <p:cTn id="140" dur="500" fill="hold"/>
                                        <p:tgtEl>
                                          <p:spTgt spid="32"/>
                                        </p:tgtEl>
                                        <p:attrNameLst>
                                          <p:attrName>ppt_x</p:attrName>
                                        </p:attrNameLst>
                                      </p:cBhvr>
                                      <p:tavLst>
                                        <p:tav tm="0">
                                          <p:val>
                                            <p:strVal val="#ppt_x"/>
                                          </p:val>
                                        </p:tav>
                                        <p:tav tm="100000">
                                          <p:val>
                                            <p:strVal val="#ppt_x"/>
                                          </p:val>
                                        </p:tav>
                                      </p:tavLst>
                                    </p:anim>
                                    <p:anim calcmode="lin" valueType="num">
                                      <p:cBhvr additive="base">
                                        <p:cTn id="14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animBg="1"/>
      <p:bldP spid="10" grpId="0"/>
      <p:bldP spid="12" grpId="0"/>
      <p:bldP spid="13" grpId="0"/>
      <p:bldP spid="14" grpId="0"/>
      <p:bldP spid="18" grpId="0"/>
      <p:bldP spid="19" grpId="0" animBg="1"/>
      <p:bldP spid="20" grpId="0"/>
      <p:bldP spid="24" grpId="0" animBg="1"/>
      <p:bldP spid="25" grpId="0"/>
      <p:bldP spid="27" grpId="0"/>
      <p:bldP spid="29" grpId="0"/>
      <p:bldP spid="30" grpId="0"/>
      <p:bldP spid="31" grpId="0"/>
      <p:bldP spid="3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Words>
  <Application>Microsoft Office PowerPoint</Application>
  <PresentationFormat>Benutzerdefiniert</PresentationFormat>
  <Paragraphs>18</Paragraphs>
  <Slides>1</Slides>
  <Notes>1</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Zwei Freunde planen eine Radtour. Sie wollen insgesamt 300 km zurücklegen und am Tag im Schnitt 50 km schaffen. Wegen des schlechten Wetters fahren sie aber schon einige Tage eher nach Hause und sind nur 4 Tage unterwegs. Wie viele Tage sind sie eher aufgebrochen?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15</cp:revision>
  <dcterms:created xsi:type="dcterms:W3CDTF">2015-08-30T05:53:09Z</dcterms:created>
  <dcterms:modified xsi:type="dcterms:W3CDTF">2016-01-30T07:47:11Z</dcterms:modified>
</cp:coreProperties>
</file>