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218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05F1E-A6C8-42C9-93B7-18D8A3B9073E}" type="datetimeFigureOut">
              <a:rPr lang="de-DE" smtClean="0"/>
              <a:t>28.04.2016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DA8DA-A428-46AB-B9C6-05C35A8CA63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4660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05F1E-A6C8-42C9-93B7-18D8A3B9073E}" type="datetimeFigureOut">
              <a:rPr lang="de-DE" smtClean="0"/>
              <a:t>28.04.2016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DA8DA-A428-46AB-B9C6-05C35A8CA63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3553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05F1E-A6C8-42C9-93B7-18D8A3B9073E}" type="datetimeFigureOut">
              <a:rPr lang="de-DE" smtClean="0"/>
              <a:t>28.04.2016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DA8DA-A428-46AB-B9C6-05C35A8CA63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19575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05F1E-A6C8-42C9-93B7-18D8A3B9073E}" type="datetimeFigureOut">
              <a:rPr lang="de-DE" smtClean="0"/>
              <a:t>28.04.2016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DA8DA-A428-46AB-B9C6-05C35A8CA63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5100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05F1E-A6C8-42C9-93B7-18D8A3B9073E}" type="datetimeFigureOut">
              <a:rPr lang="de-DE" smtClean="0"/>
              <a:t>28.04.2016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DA8DA-A428-46AB-B9C6-05C35A8CA63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92518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05F1E-A6C8-42C9-93B7-18D8A3B9073E}" type="datetimeFigureOut">
              <a:rPr lang="de-DE" smtClean="0"/>
              <a:t>28.04.2016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DA8DA-A428-46AB-B9C6-05C35A8CA63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73837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05F1E-A6C8-42C9-93B7-18D8A3B9073E}" type="datetimeFigureOut">
              <a:rPr lang="de-DE" smtClean="0"/>
              <a:t>28.04.2016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DA8DA-A428-46AB-B9C6-05C35A8CA63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74863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05F1E-A6C8-42C9-93B7-18D8A3B9073E}" type="datetimeFigureOut">
              <a:rPr lang="de-DE" smtClean="0"/>
              <a:t>28.04.2016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DA8DA-A428-46AB-B9C6-05C35A8CA63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0445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05F1E-A6C8-42C9-93B7-18D8A3B9073E}" type="datetimeFigureOut">
              <a:rPr lang="de-DE" smtClean="0"/>
              <a:t>28.04.2016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DA8DA-A428-46AB-B9C6-05C35A8CA63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9055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05F1E-A6C8-42C9-93B7-18D8A3B9073E}" type="datetimeFigureOut">
              <a:rPr lang="de-DE" smtClean="0"/>
              <a:t>28.04.2016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DA8DA-A428-46AB-B9C6-05C35A8CA63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08715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05F1E-A6C8-42C9-93B7-18D8A3B9073E}" type="datetimeFigureOut">
              <a:rPr lang="de-DE" smtClean="0"/>
              <a:t>28.04.2016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DA8DA-A428-46AB-B9C6-05C35A8CA63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94923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305F1E-A6C8-42C9-93B7-18D8A3B9073E}" type="datetimeFigureOut">
              <a:rPr lang="de-DE" smtClean="0"/>
              <a:t>28.04.2016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DA8DA-A428-46AB-B9C6-05C35A8CA63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6720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chule-bw.de/unterricht/faecher/mathematik/.../rechenbau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3568" y="764704"/>
            <a:ext cx="7772400" cy="1470025"/>
          </a:xfrm>
        </p:spPr>
        <p:txBody>
          <a:bodyPr>
            <a:normAutofit fontScale="90000"/>
          </a:bodyPr>
          <a:lstStyle/>
          <a:p>
            <a:br>
              <a:rPr lang="de-DE" sz="1800" dirty="0"/>
            </a:br>
            <a:br>
              <a:rPr lang="de-DE" sz="1800" dirty="0"/>
            </a:br>
            <a:br>
              <a:rPr lang="de-DE" sz="1800" dirty="0"/>
            </a:br>
            <a:r>
              <a:rPr lang="de-DE" sz="1800" dirty="0"/>
              <a:t>Für einen Kubikmeter Wasser muss man 8 € bezahlen.</a:t>
            </a:r>
            <a:br>
              <a:rPr lang="de-DE" sz="1800" dirty="0"/>
            </a:br>
            <a:r>
              <a:rPr lang="de-DE" sz="1800" dirty="0"/>
              <a:t>Eine Familie benötigt durchschnittlich  20 mal am Tag die Toilettenspülung.</a:t>
            </a:r>
            <a:br>
              <a:rPr lang="de-DE" sz="1800" dirty="0"/>
            </a:br>
            <a:r>
              <a:rPr lang="de-DE" sz="1800" dirty="0"/>
              <a:t>Jeder Spülgang benötigt 10 l. Der Einbau eines Spülkastens  mit Spartaste kostet 75 €.</a:t>
            </a:r>
            <a:br>
              <a:rPr lang="de-DE" sz="1800" dirty="0"/>
            </a:br>
            <a:r>
              <a:rPr lang="de-DE" sz="1800" dirty="0"/>
              <a:t>Damit könnte der Wasserverbrauch pro  Spülvorgang  von 10 l auf 6 l reduziert werden.</a:t>
            </a:r>
            <a:br>
              <a:rPr lang="de-DE" sz="1800" dirty="0"/>
            </a:br>
            <a:r>
              <a:rPr lang="de-DE" sz="1800" dirty="0"/>
              <a:t>Würdest Du zum Einbau des neuen Spülkastens raten?</a:t>
            </a:r>
            <a:br>
              <a:rPr lang="de-DE" sz="1800" dirty="0"/>
            </a:br>
            <a:br>
              <a:rPr lang="de-DE" sz="1800" dirty="0"/>
            </a:br>
            <a:br>
              <a:rPr lang="de-DE" sz="1800" dirty="0"/>
            </a:br>
            <a:endParaRPr lang="de-DE" sz="1800" dirty="0"/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194411"/>
              </p:ext>
            </p:extLst>
          </p:nvPr>
        </p:nvGraphicFramePr>
        <p:xfrm>
          <a:off x="827584" y="3558875"/>
          <a:ext cx="3528392" cy="736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41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41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de-DE" sz="1400" dirty="0"/>
                        <a:t>( 10 l – 8 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feld 4"/>
          <p:cNvSpPr txBox="1"/>
          <p:nvPr/>
        </p:nvSpPr>
        <p:spPr>
          <a:xfrm>
            <a:off x="755576" y="2915652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Anzahl der  l</a:t>
            </a:r>
          </a:p>
          <a:p>
            <a:r>
              <a:rPr lang="de-DE" sz="1400" dirty="0"/>
              <a:t> 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2699792" y="2895927"/>
            <a:ext cx="2880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Betrag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899592" y="3598277"/>
            <a:ext cx="1512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( 10 l – 6 l) * 20 = 80 l 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879855" y="4005064"/>
            <a:ext cx="15121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 1 cbm = 1000 l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2915816" y="4005063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8 €</a:t>
            </a:r>
          </a:p>
        </p:txBody>
      </p:sp>
      <p:graphicFrame>
        <p:nvGraphicFramePr>
          <p:cNvPr id="11" name="Tabel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6151675"/>
              </p:ext>
            </p:extLst>
          </p:nvPr>
        </p:nvGraphicFramePr>
        <p:xfrm>
          <a:off x="827584" y="3227437"/>
          <a:ext cx="3528392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41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41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" name="Textfeld 11"/>
          <p:cNvSpPr txBox="1"/>
          <p:nvPr/>
        </p:nvSpPr>
        <p:spPr>
          <a:xfrm>
            <a:off x="1259632" y="3284984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1 l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2699792" y="3284984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8 € : 1000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2555776" y="3598277"/>
            <a:ext cx="31683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8 € : 1000 * 80 = 0,64 €</a:t>
            </a:r>
          </a:p>
        </p:txBody>
      </p:sp>
      <p:graphicFrame>
        <p:nvGraphicFramePr>
          <p:cNvPr id="16" name="Tabel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8275407"/>
              </p:ext>
            </p:extLst>
          </p:nvPr>
        </p:nvGraphicFramePr>
        <p:xfrm>
          <a:off x="827584" y="4327664"/>
          <a:ext cx="3528392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41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41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feld 16"/>
          <p:cNvSpPr txBox="1"/>
          <p:nvPr/>
        </p:nvSpPr>
        <p:spPr>
          <a:xfrm>
            <a:off x="2879810" y="4356392"/>
            <a:ext cx="14401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75 €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1331640" y="4277961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  x</a:t>
            </a:r>
          </a:p>
        </p:txBody>
      </p:sp>
      <p:sp>
        <p:nvSpPr>
          <p:cNvPr id="19" name="Textfeld 18"/>
          <p:cNvSpPr txBox="1"/>
          <p:nvPr/>
        </p:nvSpPr>
        <p:spPr>
          <a:xfrm>
            <a:off x="4788024" y="3438872"/>
            <a:ext cx="4355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   x = 75 € : x  =  0,64 €;</a:t>
            </a:r>
          </a:p>
          <a:p>
            <a:r>
              <a:rPr lang="de-DE" dirty="0"/>
              <a:t>  x = 117;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1799692" y="4941168"/>
            <a:ext cx="55086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Antwort: Nach 117 Tagen hat sich der Einbau „amortisiert“. Also würde ich zum Einbau raten.</a:t>
            </a:r>
          </a:p>
        </p:txBody>
      </p:sp>
      <p:sp>
        <p:nvSpPr>
          <p:cNvPr id="8" name="Nach rechts gekrümmter Pfeil 7"/>
          <p:cNvSpPr/>
          <p:nvPr/>
        </p:nvSpPr>
        <p:spPr>
          <a:xfrm flipV="1">
            <a:off x="395536" y="3333918"/>
            <a:ext cx="216024" cy="79572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5" name="Nach rechts gekrümmter Pfeil 14"/>
          <p:cNvSpPr/>
          <p:nvPr/>
        </p:nvSpPr>
        <p:spPr>
          <a:xfrm>
            <a:off x="539552" y="3438872"/>
            <a:ext cx="216024" cy="323165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0" name="Nach rechts gekrümmter Pfeil 19"/>
          <p:cNvSpPr/>
          <p:nvPr/>
        </p:nvSpPr>
        <p:spPr>
          <a:xfrm rot="10800000">
            <a:off x="4419760" y="3628579"/>
            <a:ext cx="268475" cy="88993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1" name="Textfeld 20"/>
          <p:cNvSpPr txBox="1"/>
          <p:nvPr/>
        </p:nvSpPr>
        <p:spPr>
          <a:xfrm>
            <a:off x="611560" y="5733256"/>
            <a:ext cx="8712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Internet: Rechenbäume 2</a:t>
            </a:r>
          </a:p>
          <a:p>
            <a:r>
              <a:rPr lang="de-DE" sz="1200" dirty="0">
                <a:hlinkClick r:id="rId2"/>
              </a:rPr>
              <a:t>www.schule-bw.de/</a:t>
            </a:r>
            <a:r>
              <a:rPr lang="de-DE" sz="1200" dirty="0" err="1">
                <a:hlinkClick r:id="rId2"/>
              </a:rPr>
              <a:t>unterricht</a:t>
            </a:r>
            <a:r>
              <a:rPr lang="de-DE" sz="1200" dirty="0">
                <a:hlinkClick r:id="rId2"/>
              </a:rPr>
              <a:t>/</a:t>
            </a:r>
            <a:r>
              <a:rPr lang="de-DE" sz="1200" dirty="0" err="1">
                <a:hlinkClick r:id="rId2"/>
              </a:rPr>
              <a:t>faecher</a:t>
            </a:r>
            <a:r>
              <a:rPr lang="de-DE" sz="1200" dirty="0">
                <a:hlinkClick r:id="rId2"/>
              </a:rPr>
              <a:t>/</a:t>
            </a:r>
            <a:r>
              <a:rPr lang="de-DE" sz="1200" dirty="0" err="1">
                <a:hlinkClick r:id="rId2"/>
              </a:rPr>
              <a:t>mathematik</a:t>
            </a:r>
            <a:r>
              <a:rPr lang="de-DE" sz="1200">
                <a:hlinkClick r:id="rId2"/>
              </a:rPr>
              <a:t>/.../rechenbaum</a:t>
            </a:r>
            <a:r>
              <a:rPr lang="de-DE" sz="1200"/>
              <a:t> 2.doc</a:t>
            </a:r>
          </a:p>
        </p:txBody>
      </p:sp>
      <p:sp>
        <p:nvSpPr>
          <p:cNvPr id="22" name="Textfeld 21"/>
          <p:cNvSpPr txBox="1"/>
          <p:nvPr/>
        </p:nvSpPr>
        <p:spPr>
          <a:xfrm>
            <a:off x="755576" y="6194921"/>
            <a:ext cx="4752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Landesbildungsserver Baden </a:t>
            </a:r>
            <a:r>
              <a:rPr lang="de-DE" sz="1400" dirty="0" err="1"/>
              <a:t>Würtemberg</a:t>
            </a:r>
            <a:endParaRPr lang="de-DE" sz="1400" dirty="0"/>
          </a:p>
        </p:txBody>
      </p:sp>
      <p:cxnSp>
        <p:nvCxnSpPr>
          <p:cNvPr id="24" name="Gerade Verbindung mit Pfeil 23"/>
          <p:cNvCxnSpPr/>
          <p:nvPr/>
        </p:nvCxnSpPr>
        <p:spPr>
          <a:xfrm flipV="1">
            <a:off x="2267744" y="1052736"/>
            <a:ext cx="3528392" cy="30769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4705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9" grpId="0"/>
      <p:bldP spid="10" grpId="0"/>
      <p:bldP spid="12" grpId="0"/>
      <p:bldP spid="13" grpId="0"/>
      <p:bldP spid="14" grpId="0"/>
      <p:bldP spid="17" grpId="0"/>
      <p:bldP spid="18" grpId="0"/>
      <p:bldP spid="19" grpId="0"/>
      <p:bldP spid="3" grpId="0"/>
      <p:bldP spid="8" grpId="0" animBg="1"/>
      <p:bldP spid="15" grpId="0" animBg="1"/>
      <p:bldP spid="20" grpId="0" animBg="1"/>
    </p:bld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</Words>
  <Application>Microsoft Office PowerPoint</Application>
  <PresentationFormat>Bildschirmpräsentation (4:3)</PresentationFormat>
  <Paragraphs>19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Arial</vt:lpstr>
      <vt:lpstr>Calibri</vt:lpstr>
      <vt:lpstr>Larissa</vt:lpstr>
      <vt:lpstr>   Für einen Kubikmeter Wasser muss man 8 € bezahlen. Eine Familie benötigt durchschnittlich  20 mal am Tag die Toilettenspülung. Jeder Spülgang benötigt 10 l. Der Einbau eines Spülkastens  mit Spartaste kostet 75 €. Damit könnte der Wasserverbrauch pro  Spülvorgang  von 10 l auf 6 l reduziert werden. Würdest Du zum Einbau des neuen Spülkastens raten?   </vt:lpstr>
    </vt:vector>
  </TitlesOfParts>
  <Company>Schule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 </cp:lastModifiedBy>
  <cp:revision>11</cp:revision>
  <dcterms:created xsi:type="dcterms:W3CDTF">2016-01-30T09:03:09Z</dcterms:created>
  <dcterms:modified xsi:type="dcterms:W3CDTF">2016-04-28T06:44:56Z</dcterms:modified>
</cp:coreProperties>
</file>