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94630" autoAdjust="0"/>
  </p:normalViewPr>
  <p:slideViewPr>
    <p:cSldViewPr snapToGrid="0">
      <p:cViewPr varScale="1">
        <p:scale>
          <a:sx n="107" d="100"/>
          <a:sy n="107" d="100"/>
        </p:scale>
        <p:origin x="-1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30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95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5932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42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142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86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81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171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030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19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60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6A329-0AEF-447B-AA73-BA43C2FD0B4E}" type="datetimeFigureOut">
              <a:rPr lang="de-DE" smtClean="0"/>
              <a:t>30.01.2016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B0E98-2845-4C44-8C3C-2C83221BBD5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41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849086"/>
            <a:ext cx="9350829" cy="990600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>Fritz kauft ein Fahrrad. Es kostet 1200 €.</a:t>
            </a:r>
            <a:br>
              <a:rPr lang="de-DE" sz="1800" dirty="0" smtClean="0"/>
            </a:br>
            <a:r>
              <a:rPr lang="de-DE" sz="1800" dirty="0" smtClean="0"/>
              <a:t>Das Fahrrad soll in </a:t>
            </a:r>
            <a:r>
              <a:rPr lang="de-DE" sz="1800" dirty="0" smtClean="0"/>
              <a:t>8 </a:t>
            </a:r>
            <a:r>
              <a:rPr lang="de-DE" sz="1800" dirty="0" smtClean="0"/>
              <a:t>Raten ohne Aufschlag bezahlt werden.</a:t>
            </a:r>
            <a:br>
              <a:rPr lang="de-DE" sz="1800" dirty="0" smtClean="0"/>
            </a:br>
            <a:r>
              <a:rPr lang="de-DE" sz="1800" dirty="0" smtClean="0"/>
              <a:t>Nach dem Bezahlen der ersten Rate hat er noch 300 €.</a:t>
            </a:r>
            <a:br>
              <a:rPr lang="de-DE" sz="1800" dirty="0" smtClean="0"/>
            </a:br>
            <a:r>
              <a:rPr lang="de-DE" sz="1800" dirty="0" smtClean="0"/>
              <a:t>Wie viel Geld hatte er bei sich?</a:t>
            </a:r>
            <a:endParaRPr lang="de-DE" sz="18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25092" y="4560578"/>
            <a:ext cx="4148603" cy="365208"/>
          </a:xfrm>
        </p:spPr>
        <p:txBody>
          <a:bodyPr>
            <a:normAutofit/>
          </a:bodyPr>
          <a:lstStyle/>
          <a:p>
            <a:pPr algn="l"/>
            <a:r>
              <a:rPr lang="de-DE" sz="1800" dirty="0" smtClean="0"/>
              <a:t>Gl1: y = 1 200 € : </a:t>
            </a:r>
            <a:r>
              <a:rPr lang="de-DE" sz="1800" dirty="0" smtClean="0"/>
              <a:t>8; </a:t>
            </a:r>
            <a:r>
              <a:rPr lang="de-DE" sz="1800" dirty="0" smtClean="0"/>
              <a:t>y = </a:t>
            </a:r>
            <a:r>
              <a:rPr lang="de-DE" sz="1800" dirty="0"/>
              <a:t> </a:t>
            </a:r>
            <a:r>
              <a:rPr lang="de-DE" sz="1800" dirty="0" smtClean="0"/>
              <a:t>150 </a:t>
            </a:r>
            <a:r>
              <a:rPr lang="de-DE" sz="1800" dirty="0" smtClean="0"/>
              <a:t>€</a:t>
            </a:r>
            <a:r>
              <a:rPr lang="de-DE" sz="1800" dirty="0" smtClean="0"/>
              <a:t>;</a:t>
            </a:r>
            <a:endParaRPr lang="de-DE" sz="1800" dirty="0"/>
          </a:p>
        </p:txBody>
      </p:sp>
      <p:sp>
        <p:nvSpPr>
          <p:cNvPr id="4" name="Textfeld 3"/>
          <p:cNvSpPr txBox="1"/>
          <p:nvPr/>
        </p:nvSpPr>
        <p:spPr>
          <a:xfrm>
            <a:off x="1371600" y="2013857"/>
            <a:ext cx="941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Kommentar: Jede Rate ist gleich hoch: Tabelle.,</a:t>
            </a:r>
          </a:p>
          <a:p>
            <a:r>
              <a:rPr lang="de-DE" dirty="0" smtClean="0"/>
              <a:t>Vom Geld, das er dabei hatte geht die erste Rate weg</a:t>
            </a:r>
            <a:r>
              <a:rPr lang="de-DE" smtClean="0"/>
              <a:t>: Rechenbaum.</a:t>
            </a:r>
            <a:endParaRPr lang="de-DE" dirty="0" smtClean="0"/>
          </a:p>
        </p:txBody>
      </p:sp>
      <p:sp>
        <p:nvSpPr>
          <p:cNvPr id="5" name="Ellipse 4"/>
          <p:cNvSpPr/>
          <p:nvPr/>
        </p:nvSpPr>
        <p:spPr>
          <a:xfrm>
            <a:off x="5410200" y="4648200"/>
            <a:ext cx="990600" cy="55517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>
            <a:endCxn id="5" idx="2"/>
          </p:cNvCxnSpPr>
          <p:nvPr/>
        </p:nvCxnSpPr>
        <p:spPr>
          <a:xfrm>
            <a:off x="2445579" y="4560578"/>
            <a:ext cx="2964621" cy="3652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5932714" y="5203371"/>
            <a:ext cx="59871" cy="87085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32373"/>
              </p:ext>
            </p:extLst>
          </p:nvPr>
        </p:nvGraphicFramePr>
        <p:xfrm>
          <a:off x="6514269" y="3260278"/>
          <a:ext cx="3141980" cy="80067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70990"/>
                <a:gridCol w="1570990"/>
              </a:tblGrid>
              <a:tr h="434918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596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7178040" y="3254333"/>
            <a:ext cx="9258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778240" y="3233753"/>
            <a:ext cx="7543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y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776139" y="3702461"/>
            <a:ext cx="106299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1 200 €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7178040" y="3701141"/>
            <a:ext cx="86868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8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9979855" y="2911171"/>
            <a:ext cx="1851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Achte darauf, dass der Strich zum  </a:t>
            </a:r>
            <a:r>
              <a:rPr lang="de-DE" dirty="0" smtClean="0"/>
              <a:t>y </a:t>
            </a:r>
            <a:r>
              <a:rPr lang="de-DE" dirty="0" smtClean="0"/>
              <a:t>geht!</a:t>
            </a:r>
            <a:endParaRPr lang="de-DE" dirty="0"/>
          </a:p>
        </p:txBody>
      </p:sp>
      <p:sp>
        <p:nvSpPr>
          <p:cNvPr id="19" name="Rechteck 18"/>
          <p:cNvSpPr/>
          <p:nvPr/>
        </p:nvSpPr>
        <p:spPr>
          <a:xfrm>
            <a:off x="1577044" y="4138757"/>
            <a:ext cx="1292520" cy="4218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2076449" y="4209413"/>
            <a:ext cx="982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410200" y="6074229"/>
            <a:ext cx="1619250" cy="4980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5855969" y="6189312"/>
            <a:ext cx="617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300 €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5726429" y="4755424"/>
            <a:ext cx="5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--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7372350" y="5054374"/>
            <a:ext cx="3703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 2: x – </a:t>
            </a:r>
            <a:r>
              <a:rPr lang="de-DE" dirty="0" smtClean="0"/>
              <a:t>150 </a:t>
            </a:r>
            <a:r>
              <a:rPr lang="de-DE" dirty="0" smtClean="0"/>
              <a:t>€ </a:t>
            </a:r>
            <a:r>
              <a:rPr lang="de-DE" dirty="0" smtClean="0"/>
              <a:t>= 300 € ; </a:t>
            </a:r>
            <a:r>
              <a:rPr lang="de-DE" dirty="0" smtClean="0"/>
              <a:t> x  </a:t>
            </a:r>
            <a:r>
              <a:rPr lang="de-DE" dirty="0" smtClean="0"/>
              <a:t>= </a:t>
            </a:r>
            <a:r>
              <a:rPr lang="de-DE" dirty="0"/>
              <a:t> </a:t>
            </a:r>
            <a:r>
              <a:rPr lang="de-DE" dirty="0" smtClean="0"/>
              <a:t>450</a:t>
            </a:r>
            <a:r>
              <a:rPr lang="de-DE" dirty="0" smtClean="0"/>
              <a:t> </a:t>
            </a:r>
            <a:r>
              <a:rPr lang="de-DE" dirty="0" smtClean="0"/>
              <a:t>€;</a:t>
            </a:r>
            <a:endParaRPr lang="de-DE" dirty="0"/>
          </a:p>
        </p:txBody>
      </p:sp>
      <p:sp>
        <p:nvSpPr>
          <p:cNvPr id="30" name="Textfeld 29"/>
          <p:cNvSpPr txBox="1"/>
          <p:nvPr/>
        </p:nvSpPr>
        <p:spPr>
          <a:xfrm>
            <a:off x="7372349" y="5398532"/>
            <a:ext cx="3533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Gesamtansatz</a:t>
            </a:r>
            <a:r>
              <a:rPr lang="de-DE" dirty="0" smtClean="0"/>
              <a:t>:</a:t>
            </a:r>
          </a:p>
          <a:p>
            <a:r>
              <a:rPr lang="de-DE" dirty="0"/>
              <a:t> </a:t>
            </a:r>
            <a:r>
              <a:rPr lang="de-DE" dirty="0" smtClean="0"/>
              <a:t> x – 1 200 € : 8 = 300 €;</a:t>
            </a:r>
          </a:p>
          <a:p>
            <a:r>
              <a:rPr lang="de-DE" dirty="0"/>
              <a:t> </a:t>
            </a:r>
            <a:r>
              <a:rPr lang="de-DE" dirty="0" smtClean="0"/>
              <a:t>  x- 150 € = 300 €; x = 450 €;</a:t>
            </a:r>
            <a:endParaRPr lang="de-DE" dirty="0"/>
          </a:p>
        </p:txBody>
      </p:sp>
      <p:sp>
        <p:nvSpPr>
          <p:cNvPr id="32" name="Textfeld 31"/>
          <p:cNvSpPr txBox="1"/>
          <p:nvPr/>
        </p:nvSpPr>
        <p:spPr>
          <a:xfrm>
            <a:off x="7178040" y="6377940"/>
            <a:ext cx="456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A:</a:t>
            </a:r>
            <a:endParaRPr lang="de-DE" dirty="0"/>
          </a:p>
        </p:txBody>
      </p:sp>
      <p:cxnSp>
        <p:nvCxnSpPr>
          <p:cNvPr id="9" name="Gerader Verbinder 8"/>
          <p:cNvCxnSpPr/>
          <p:nvPr/>
        </p:nvCxnSpPr>
        <p:spPr>
          <a:xfrm flipV="1">
            <a:off x="6473189" y="3599513"/>
            <a:ext cx="2120395" cy="12206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02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animBg="1"/>
      <p:bldP spid="10" grpId="0"/>
      <p:bldP spid="12" grpId="0"/>
      <p:bldP spid="13" grpId="0"/>
      <p:bldP spid="14" grpId="0"/>
      <p:bldP spid="18" grpId="0"/>
      <p:bldP spid="19" grpId="0" animBg="1"/>
      <p:bldP spid="20" grpId="0"/>
      <p:bldP spid="24" grpId="0" animBg="1"/>
      <p:bldP spid="25" grpId="0"/>
      <p:bldP spid="27" grpId="0"/>
      <p:bldP spid="29" grpId="0"/>
      <p:bldP spid="30" grpId="0"/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Office PowerPoint</Application>
  <PresentationFormat>Benutzerdefiniert</PresentationFormat>
  <Paragraphs>17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Fritz kauft ein Fahrrad. Es kostet 1200 €. Das Fahrrad soll in 8 Raten ohne Aufschlag bezahlt werden. Nach dem Bezahlen der ersten Rate hat er noch 300 €. Wie viel Geld hatte er bei sich?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18</cp:revision>
  <dcterms:created xsi:type="dcterms:W3CDTF">2015-08-30T05:53:09Z</dcterms:created>
  <dcterms:modified xsi:type="dcterms:W3CDTF">2016-01-30T08:40:52Z</dcterms:modified>
</cp:coreProperties>
</file>