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152" y="16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B5C85-B4A6-427E-A32F-4334ACC05E6D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58A03-CD88-4E7E-A987-453C178048A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8869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258A03-CD88-4E7E-A987-453C178048A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07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9422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850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7291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143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011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371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874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1985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6057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311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494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7071B-FDFF-4238-90B4-3C484CE12EF2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0A0F4-1A7A-45C8-9EBD-FCA5FF1B005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133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600" dirty="0" smtClean="0"/>
              <a:t>Tante Rosi hat eine kleine Erbschaft gemacht.</a:t>
            </a:r>
            <a:br>
              <a:rPr lang="de-DE" sz="1600" dirty="0" smtClean="0"/>
            </a:br>
            <a:r>
              <a:rPr lang="de-DE" sz="1600" dirty="0" smtClean="0"/>
              <a:t>70 % des Gewinns verwendet sie für die Renovierung ihres Hauses.</a:t>
            </a:r>
            <a:br>
              <a:rPr lang="de-DE" sz="1600" dirty="0" smtClean="0"/>
            </a:br>
            <a:r>
              <a:rPr lang="de-DE" sz="1600" dirty="0" smtClean="0"/>
              <a:t>3 000 </a:t>
            </a:r>
            <a:r>
              <a:rPr lang="de-DE" sz="1600" dirty="0" smtClean="0"/>
              <a:t>€ </a:t>
            </a:r>
            <a:r>
              <a:rPr lang="de-DE" sz="1600" dirty="0" smtClean="0"/>
              <a:t>zahlt sie bei ihrer Lebensversicherung ein.</a:t>
            </a:r>
            <a:br>
              <a:rPr lang="de-DE" sz="1600" dirty="0" smtClean="0"/>
            </a:br>
            <a:r>
              <a:rPr lang="de-DE" sz="1600" dirty="0" smtClean="0"/>
              <a:t>Nun hat sie noch 6 000 € aus der Erbschaft zur freien Verfügung.</a:t>
            </a:r>
            <a:br>
              <a:rPr lang="de-DE" sz="1600" dirty="0" smtClean="0"/>
            </a:br>
            <a:r>
              <a:rPr lang="de-DE" sz="1600" dirty="0" smtClean="0"/>
              <a:t>Eigentlich will sie niemandem sagen, wie viel sie geerbt hat, aber du kannst das </a:t>
            </a:r>
            <a:r>
              <a:rPr lang="de-DE" sz="1600" dirty="0" smtClean="0"/>
              <a:t>doch </a:t>
            </a:r>
            <a:r>
              <a:rPr lang="de-DE" sz="1600" dirty="0" smtClean="0"/>
              <a:t>ausrechnen, oder?</a:t>
            </a:r>
            <a:endParaRPr lang="de-DE" sz="1600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048062"/>
              </p:ext>
            </p:extLst>
          </p:nvPr>
        </p:nvGraphicFramePr>
        <p:xfrm>
          <a:off x="1115616" y="2276872"/>
          <a:ext cx="6096000" cy="2202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648072">
                <a:tc>
                  <a:txBody>
                    <a:bodyPr/>
                    <a:lstStyle/>
                    <a:p>
                      <a:endParaRPr lang="de-DE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de-DE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000" baseline="0" dirty="0" smtClean="0"/>
                    </a:p>
                    <a:p>
                      <a:endParaRPr lang="de-DE" sz="1000" baseline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1" dirty="0" smtClean="0"/>
                    </a:p>
                    <a:p>
                      <a:endParaRPr lang="de-DE" sz="1800" b="1" dirty="0" smtClean="0"/>
                    </a:p>
                    <a:p>
                      <a:endParaRPr lang="de-DE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1800" b="1" dirty="0" smtClean="0"/>
                    </a:p>
                    <a:p>
                      <a:endParaRPr lang="de-DE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115616" y="4525678"/>
            <a:ext cx="5904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Bevor wir die Antwort geben, überprüfen wir das </a:t>
            </a:r>
            <a:r>
              <a:rPr lang="de-DE" sz="1400" dirty="0" smtClean="0"/>
              <a:t>Ergebnis</a:t>
            </a:r>
            <a:r>
              <a:rPr lang="de-DE" sz="1400" dirty="0" smtClean="0"/>
              <a:t>:</a:t>
            </a:r>
            <a:endParaRPr lang="de-DE" sz="1400" dirty="0"/>
          </a:p>
        </p:txBody>
      </p:sp>
      <p:sp>
        <p:nvSpPr>
          <p:cNvPr id="3" name="Textfeld 2"/>
          <p:cNvSpPr txBox="1"/>
          <p:nvPr/>
        </p:nvSpPr>
        <p:spPr>
          <a:xfrm>
            <a:off x="1115616" y="2996952"/>
            <a:ext cx="28083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Nachdem sie 70 %  für die Renovierung des Hauses verwendet, bleiben ihr  als Rest 30 %.</a:t>
            </a:r>
          </a:p>
          <a:p>
            <a:r>
              <a:rPr lang="de-DE" sz="1000" dirty="0" smtClean="0"/>
              <a:t>.</a:t>
            </a:r>
            <a:endParaRPr lang="de-DE" sz="1000" dirty="0"/>
          </a:p>
        </p:txBody>
      </p:sp>
      <p:sp>
        <p:nvSpPr>
          <p:cNvPr id="6" name="Textfeld 5"/>
          <p:cNvSpPr txBox="1"/>
          <p:nvPr/>
        </p:nvSpPr>
        <p:spPr>
          <a:xfrm>
            <a:off x="1237918" y="334770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           30 %  </a:t>
            </a:r>
            <a:endParaRPr lang="de-DE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1237918" y="2348880"/>
            <a:ext cx="2469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Als Einheit nehmen </a:t>
            </a:r>
            <a:r>
              <a:rPr lang="de-DE" sz="1000" dirty="0" smtClean="0"/>
              <a:t>wir </a:t>
            </a:r>
            <a:r>
              <a:rPr lang="de-DE" sz="1000" dirty="0" smtClean="0"/>
              <a:t>1 * 10 %:</a:t>
            </a:r>
          </a:p>
          <a:p>
            <a:endParaRPr lang="de-DE" sz="1000" dirty="0"/>
          </a:p>
        </p:txBody>
      </p:sp>
      <p:sp>
        <p:nvSpPr>
          <p:cNvPr id="8" name="Textfeld 7"/>
          <p:cNvSpPr txBox="1"/>
          <p:nvPr/>
        </p:nvSpPr>
        <p:spPr>
          <a:xfrm>
            <a:off x="1835696" y="254893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10 %</a:t>
            </a:r>
            <a:endParaRPr lang="de-DE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1180703" y="3859197"/>
            <a:ext cx="21099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100 % sind das Zehnfache von 10%.</a:t>
            </a:r>
            <a:endParaRPr lang="de-DE" sz="1000" dirty="0"/>
          </a:p>
        </p:txBody>
      </p:sp>
      <p:sp>
        <p:nvSpPr>
          <p:cNvPr id="10" name="Textfeld 9"/>
          <p:cNvSpPr txBox="1"/>
          <p:nvPr/>
        </p:nvSpPr>
        <p:spPr>
          <a:xfrm>
            <a:off x="1576256" y="4106657"/>
            <a:ext cx="1054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 </a:t>
            </a:r>
            <a:r>
              <a:rPr lang="de-DE" b="1" dirty="0" smtClean="0"/>
              <a:t>100 % </a:t>
            </a:r>
            <a:endParaRPr lang="de-DE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4283968" y="3012002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Dieser Rest entspricht dem Betrag von </a:t>
            </a:r>
          </a:p>
          <a:p>
            <a:r>
              <a:rPr lang="de-DE" sz="1000" dirty="0" smtClean="0"/>
              <a:t>3 000 €  und 6 000 €. </a:t>
            </a:r>
          </a:p>
          <a:p>
            <a:pPr algn="r"/>
            <a:endParaRPr lang="de-DE" sz="1000" dirty="0"/>
          </a:p>
          <a:p>
            <a:pPr algn="r"/>
            <a:r>
              <a:rPr lang="de-DE" sz="1000" dirty="0" smtClean="0"/>
              <a:t>:</a:t>
            </a:r>
            <a:endParaRPr lang="de-DE" sz="1000" dirty="0"/>
          </a:p>
        </p:txBody>
      </p:sp>
      <p:sp>
        <p:nvSpPr>
          <p:cNvPr id="13" name="Textfeld 12"/>
          <p:cNvSpPr txBox="1"/>
          <p:nvPr/>
        </p:nvSpPr>
        <p:spPr>
          <a:xfrm>
            <a:off x="5652120" y="347915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9 </a:t>
            </a:r>
            <a:r>
              <a:rPr lang="de-DE" b="1" dirty="0" smtClean="0"/>
              <a:t>000 €</a:t>
            </a:r>
            <a:endParaRPr lang="de-DE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4283968" y="3859197"/>
            <a:ext cx="2520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Das 10 fache von 3 000 € ist 30 000 </a:t>
            </a:r>
            <a:r>
              <a:rPr lang="de-DE" sz="1000" smtClean="0"/>
              <a:t>€</a:t>
            </a:r>
            <a:r>
              <a:rPr lang="de-DE" sz="1000" smtClean="0"/>
              <a:t>:</a:t>
            </a:r>
            <a:endParaRPr lang="de-DE" sz="1000" dirty="0"/>
          </a:p>
        </p:txBody>
      </p:sp>
      <p:sp>
        <p:nvSpPr>
          <p:cNvPr id="15" name="Textfeld 14"/>
          <p:cNvSpPr txBox="1"/>
          <p:nvPr/>
        </p:nvSpPr>
        <p:spPr>
          <a:xfrm>
            <a:off x="5742130" y="4067780"/>
            <a:ext cx="1116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b="1" dirty="0" smtClean="0"/>
              <a:t>30 000 €</a:t>
            </a:r>
            <a:endParaRPr lang="de-DE" b="1" dirty="0"/>
          </a:p>
        </p:txBody>
      </p:sp>
      <p:sp>
        <p:nvSpPr>
          <p:cNvPr id="16" name="Textfeld 15"/>
          <p:cNvSpPr txBox="1"/>
          <p:nvPr/>
        </p:nvSpPr>
        <p:spPr>
          <a:xfrm>
            <a:off x="4283968" y="2348880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Diese 10 Prozent entsprechen dem </a:t>
            </a:r>
            <a:r>
              <a:rPr lang="de-DE" sz="1000" smtClean="0"/>
              <a:t>dritten Teil </a:t>
            </a:r>
            <a:r>
              <a:rPr lang="de-DE" sz="1000" dirty="0" smtClean="0"/>
              <a:t>von  9 000€.</a:t>
            </a:r>
            <a:endParaRPr lang="de-DE" sz="1000" dirty="0"/>
          </a:p>
        </p:txBody>
      </p:sp>
      <p:sp>
        <p:nvSpPr>
          <p:cNvPr id="18" name="Textfeld 17"/>
          <p:cNvSpPr txBox="1"/>
          <p:nvPr/>
        </p:nvSpPr>
        <p:spPr>
          <a:xfrm>
            <a:off x="5733129" y="2482187"/>
            <a:ext cx="1134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b="1" dirty="0" smtClean="0"/>
              <a:t>3 000 €</a:t>
            </a:r>
            <a:endParaRPr lang="de-DE" b="1" dirty="0"/>
          </a:p>
        </p:txBody>
      </p:sp>
      <p:graphicFrame>
        <p:nvGraphicFramePr>
          <p:cNvPr id="21" name="Tabel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260531"/>
              </p:ext>
            </p:extLst>
          </p:nvPr>
        </p:nvGraphicFramePr>
        <p:xfrm>
          <a:off x="1105754" y="4855213"/>
          <a:ext cx="3538254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054"/>
                <a:gridCol w="1800200"/>
              </a:tblGrid>
              <a:tr h="335135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feld 21"/>
          <p:cNvSpPr txBox="1"/>
          <p:nvPr/>
        </p:nvSpPr>
        <p:spPr>
          <a:xfrm>
            <a:off x="1125435" y="4941168"/>
            <a:ext cx="1749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Lebensversicherung</a:t>
            </a:r>
            <a:endParaRPr lang="de-DE" sz="1400" dirty="0"/>
          </a:p>
        </p:txBody>
      </p:sp>
      <p:sp>
        <p:nvSpPr>
          <p:cNvPr id="24" name="Textfeld 23"/>
          <p:cNvSpPr txBox="1"/>
          <p:nvPr/>
        </p:nvSpPr>
        <p:spPr>
          <a:xfrm>
            <a:off x="1125435" y="5283787"/>
            <a:ext cx="18071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Zur freien Verfügung</a:t>
            </a:r>
            <a:endParaRPr lang="de-DE" sz="1400" dirty="0"/>
          </a:p>
        </p:txBody>
      </p:sp>
      <p:sp>
        <p:nvSpPr>
          <p:cNvPr id="25" name="Textfeld 24"/>
          <p:cNvSpPr txBox="1"/>
          <p:nvPr/>
        </p:nvSpPr>
        <p:spPr>
          <a:xfrm>
            <a:off x="1125435" y="5626406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70 % </a:t>
            </a:r>
            <a:r>
              <a:rPr lang="de-DE" sz="1400" dirty="0"/>
              <a:t> </a:t>
            </a:r>
            <a:r>
              <a:rPr lang="de-DE" sz="1200" dirty="0" smtClean="0"/>
              <a:t>für Renovierung</a:t>
            </a:r>
            <a:endParaRPr lang="de-DE" sz="1200" dirty="0"/>
          </a:p>
        </p:txBody>
      </p:sp>
      <p:sp>
        <p:nvSpPr>
          <p:cNvPr id="26" name="Textfeld 25"/>
          <p:cNvSpPr txBox="1"/>
          <p:nvPr/>
        </p:nvSpPr>
        <p:spPr>
          <a:xfrm>
            <a:off x="3203848" y="488479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3 000 €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3203848" y="524821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6</a:t>
            </a:r>
            <a:r>
              <a:rPr lang="de-DE" dirty="0" smtClean="0"/>
              <a:t> 000 €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03848" y="55996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21 000 €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3203848" y="596902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smtClean="0"/>
              <a:t>30 000 €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1125435" y="5969025"/>
            <a:ext cx="1461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Summe: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4932040" y="494116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Antwort: </a:t>
            </a:r>
            <a:r>
              <a:rPr lang="de-DE" sz="1400" b="1" dirty="0" smtClean="0"/>
              <a:t>Die Erbschaft betrug 30 000 €.</a:t>
            </a:r>
          </a:p>
          <a:p>
            <a:r>
              <a:rPr lang="de-DE" sz="1400" dirty="0" smtClean="0"/>
              <a:t>Aber nicht weitersagen!!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300121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8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Macintosh PowerPoint</Application>
  <PresentationFormat>Bildschirmpräsentation (4:3)</PresentationFormat>
  <Paragraphs>30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Tante Rosi hat eine kleine Erbschaft gemacht. 70 % des Gewinns verwendet sie für die Renovierung ihres Hauses. 3 000 € zahlt sie bei ihrer Lebensversicherung ein. Nun hat sie noch 6 000 € aus der Erbschaft zur freien Verfügung. Eigentlich will sie niemandem sagen, wie viel sie geerbt hat, aber du kannst das doch ausrechnen, oder?</vt:lpstr>
    </vt:vector>
  </TitlesOfParts>
  <Company>Schule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15</cp:revision>
  <dcterms:created xsi:type="dcterms:W3CDTF">2015-12-30T10:06:10Z</dcterms:created>
  <dcterms:modified xsi:type="dcterms:W3CDTF">2016-02-26T17:18:52Z</dcterms:modified>
</cp:coreProperties>
</file>