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AD8F8469-3CBF-4203-B587-A3B82C059E6B}" type="datetimeFigureOut">
              <a:rPr lang="de-DE" smtClean="0"/>
              <a:t>28.01.2016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1208714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D8F8469-3CBF-4203-B587-A3B82C059E6B}" type="datetimeFigureOut">
              <a:rPr lang="de-DE" smtClean="0"/>
              <a:t>28.01.2016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1923642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D8F8469-3CBF-4203-B587-A3B82C059E6B}" type="datetimeFigureOut">
              <a:rPr lang="de-DE" smtClean="0"/>
              <a:t>28.01.2016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3542958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AD8F8469-3CBF-4203-B587-A3B82C059E6B}" type="datetimeFigureOut">
              <a:rPr lang="de-DE" smtClean="0"/>
              <a:t>28.01.2016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3056817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AD8F8469-3CBF-4203-B587-A3B82C059E6B}" type="datetimeFigureOut">
              <a:rPr lang="de-DE" smtClean="0"/>
              <a:t>28.01.2016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1334034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AD8F8469-3CBF-4203-B587-A3B82C059E6B}" type="datetimeFigureOut">
              <a:rPr lang="de-DE" smtClean="0"/>
              <a:t>28.01.2016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1411342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AD8F8469-3CBF-4203-B587-A3B82C059E6B}" type="datetimeFigureOut">
              <a:rPr lang="de-DE" smtClean="0"/>
              <a:t>28.01.2016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2755563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AD8F8469-3CBF-4203-B587-A3B82C059E6B}" type="datetimeFigureOut">
              <a:rPr lang="de-DE" smtClean="0"/>
              <a:t>28.01.2016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1708175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AD8F8469-3CBF-4203-B587-A3B82C059E6B}" type="datetimeFigureOut">
              <a:rPr lang="de-DE" smtClean="0"/>
              <a:t>28.01.2016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308261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AD8F8469-3CBF-4203-B587-A3B82C059E6B}" type="datetimeFigureOut">
              <a:rPr lang="de-DE" smtClean="0"/>
              <a:t>28.01.2016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2293600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AD8F8469-3CBF-4203-B587-A3B82C059E6B}" type="datetimeFigureOut">
              <a:rPr lang="de-DE" smtClean="0"/>
              <a:t>28.01.2016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E0700FF-BD83-44DE-ACD4-759DD4DA3A21}" type="slidenum">
              <a:rPr lang="de-DE" smtClean="0"/>
              <a:t>‹Nr.›</a:t>
            </a:fld>
            <a:endParaRPr lang="de-DE"/>
          </a:p>
        </p:txBody>
      </p:sp>
    </p:spTree>
    <p:extLst>
      <p:ext uri="{BB962C8B-B14F-4D97-AF65-F5344CB8AC3E}">
        <p14:creationId xmlns:p14="http://schemas.microsoft.com/office/powerpoint/2010/main" val="420436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8F8469-3CBF-4203-B587-A3B82C059E6B}" type="datetimeFigureOut">
              <a:rPr lang="de-DE" smtClean="0"/>
              <a:t>28.01.2016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0700FF-BD83-44DE-ACD4-759DD4DA3A21}" type="slidenum">
              <a:rPr lang="de-DE" smtClean="0"/>
              <a:t>‹Nr.›</a:t>
            </a:fld>
            <a:endParaRPr lang="de-DE"/>
          </a:p>
        </p:txBody>
      </p:sp>
    </p:spTree>
    <p:extLst>
      <p:ext uri="{BB962C8B-B14F-4D97-AF65-F5344CB8AC3E}">
        <p14:creationId xmlns:p14="http://schemas.microsoft.com/office/powerpoint/2010/main" val="3624045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764704"/>
            <a:ext cx="7772400" cy="1470025"/>
          </a:xfrm>
        </p:spPr>
        <p:txBody>
          <a:bodyPr>
            <a:normAutofit fontScale="90000"/>
          </a:bodyPr>
          <a:lstStyle/>
          <a:p>
            <a:r>
              <a:rPr lang="de-DE" sz="1600" dirty="0" smtClean="0"/>
              <a:t>Der Obst- und Gartenbauverein „Veilchen“ hat als Jahresziel eine Gartenschau  ausgewählt.</a:t>
            </a:r>
            <a:br>
              <a:rPr lang="de-DE" sz="1600" dirty="0" smtClean="0"/>
            </a:br>
            <a:r>
              <a:rPr lang="de-DE" sz="1600" dirty="0" smtClean="0"/>
              <a:t>Für den Bus fallen feste  Kosten von 768 € an. Dieser Betrag wird auf die Teilnehmer der Fahrt umgelegt. 48 haben sich gemeldet.</a:t>
            </a:r>
            <a:br>
              <a:rPr lang="de-DE" sz="1600" dirty="0" smtClean="0"/>
            </a:br>
            <a:r>
              <a:rPr lang="de-DE" sz="1600" dirty="0" smtClean="0"/>
              <a:t>Es hat sich beim Verein eingebürgert, dass ausfallende Einnahmen wegen Erkrankung auf die verbleibenden Teilnehmer „umgelegt“ werden.</a:t>
            </a:r>
            <a:br>
              <a:rPr lang="de-DE" sz="1600" dirty="0" smtClean="0"/>
            </a:br>
            <a:r>
              <a:rPr lang="de-DE" sz="1600" dirty="0" smtClean="0"/>
              <a:t>Dieses Jahr können wegen einer Grippewelle 8 Personen nicht mitfahren. Welcher Mehrbetrag fällt nun </a:t>
            </a:r>
            <a:r>
              <a:rPr lang="de-DE" sz="1800" u="sng" dirty="0" smtClean="0"/>
              <a:t>mehr</a:t>
            </a:r>
            <a:r>
              <a:rPr lang="de-DE" sz="1600" dirty="0" smtClean="0"/>
              <a:t> auf die Mitfahrer an?  </a:t>
            </a:r>
            <a:endParaRPr lang="de-DE" sz="1600" dirty="0"/>
          </a:p>
        </p:txBody>
      </p:sp>
      <p:graphicFrame>
        <p:nvGraphicFramePr>
          <p:cNvPr id="5" name="Tabelle 4"/>
          <p:cNvGraphicFramePr>
            <a:graphicFrameLocks noGrp="1"/>
          </p:cNvGraphicFramePr>
          <p:nvPr>
            <p:extLst>
              <p:ext uri="{D42A27DB-BD31-4B8C-83A1-F6EECF244321}">
                <p14:modId xmlns:p14="http://schemas.microsoft.com/office/powerpoint/2010/main" val="88070823"/>
              </p:ext>
            </p:extLst>
          </p:nvPr>
        </p:nvGraphicFramePr>
        <p:xfrm>
          <a:off x="755576" y="3573016"/>
          <a:ext cx="3816424" cy="741680"/>
        </p:xfrm>
        <a:graphic>
          <a:graphicData uri="http://schemas.openxmlformats.org/drawingml/2006/table">
            <a:tbl>
              <a:tblPr firstRow="1" bandRow="1">
                <a:tableStyleId>{5C22544A-7EE6-4342-B048-85BDC9FD1C3A}</a:tableStyleId>
              </a:tblPr>
              <a:tblGrid>
                <a:gridCol w="1908212"/>
                <a:gridCol w="1908212"/>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Textfeld 5"/>
          <p:cNvSpPr txBox="1"/>
          <p:nvPr/>
        </p:nvSpPr>
        <p:spPr>
          <a:xfrm>
            <a:off x="916352" y="3211249"/>
            <a:ext cx="1368152" cy="307777"/>
          </a:xfrm>
          <a:prstGeom prst="rect">
            <a:avLst/>
          </a:prstGeom>
          <a:noFill/>
        </p:spPr>
        <p:txBody>
          <a:bodyPr wrap="square" rtlCol="0">
            <a:spAutoFit/>
          </a:bodyPr>
          <a:lstStyle/>
          <a:p>
            <a:r>
              <a:rPr lang="de-DE" sz="1400" dirty="0" smtClean="0"/>
              <a:t>40 Mitfahrer </a:t>
            </a:r>
            <a:endParaRPr lang="de-DE" sz="1400" dirty="0"/>
          </a:p>
        </p:txBody>
      </p:sp>
      <p:sp>
        <p:nvSpPr>
          <p:cNvPr id="8" name="Textfeld 7"/>
          <p:cNvSpPr txBox="1"/>
          <p:nvPr/>
        </p:nvSpPr>
        <p:spPr>
          <a:xfrm>
            <a:off x="2829004" y="3212976"/>
            <a:ext cx="1368152" cy="307777"/>
          </a:xfrm>
          <a:prstGeom prst="rect">
            <a:avLst/>
          </a:prstGeom>
          <a:noFill/>
        </p:spPr>
        <p:txBody>
          <a:bodyPr wrap="square" rtlCol="0">
            <a:spAutoFit/>
          </a:bodyPr>
          <a:lstStyle/>
          <a:p>
            <a:r>
              <a:rPr lang="de-DE" sz="1400" dirty="0" smtClean="0"/>
              <a:t> Kosten</a:t>
            </a:r>
            <a:endParaRPr lang="de-DE" sz="1400" dirty="0"/>
          </a:p>
        </p:txBody>
      </p:sp>
      <p:sp>
        <p:nvSpPr>
          <p:cNvPr id="9" name="Textfeld 8"/>
          <p:cNvSpPr txBox="1"/>
          <p:nvPr/>
        </p:nvSpPr>
        <p:spPr>
          <a:xfrm>
            <a:off x="1565666" y="3573016"/>
            <a:ext cx="468052" cy="369332"/>
          </a:xfrm>
          <a:prstGeom prst="rect">
            <a:avLst/>
          </a:prstGeom>
          <a:noFill/>
        </p:spPr>
        <p:txBody>
          <a:bodyPr wrap="square" rtlCol="0">
            <a:spAutoFit/>
          </a:bodyPr>
          <a:lstStyle/>
          <a:p>
            <a:r>
              <a:rPr lang="de-DE" dirty="0" smtClean="0"/>
              <a:t>1</a:t>
            </a:r>
            <a:endParaRPr lang="de-DE" dirty="0"/>
          </a:p>
        </p:txBody>
      </p:sp>
      <p:sp>
        <p:nvSpPr>
          <p:cNvPr id="10" name="Textfeld 9"/>
          <p:cNvSpPr txBox="1"/>
          <p:nvPr/>
        </p:nvSpPr>
        <p:spPr>
          <a:xfrm>
            <a:off x="1151594" y="3997421"/>
            <a:ext cx="1639424" cy="276999"/>
          </a:xfrm>
          <a:prstGeom prst="rect">
            <a:avLst/>
          </a:prstGeom>
          <a:noFill/>
        </p:spPr>
        <p:txBody>
          <a:bodyPr wrap="square" rtlCol="0">
            <a:spAutoFit/>
          </a:bodyPr>
          <a:lstStyle/>
          <a:p>
            <a:r>
              <a:rPr lang="de-DE" sz="1200" dirty="0" smtClean="0"/>
              <a:t>48 – 8 = 40 </a:t>
            </a:r>
            <a:endParaRPr lang="de-DE" sz="1200" dirty="0"/>
          </a:p>
        </p:txBody>
      </p:sp>
      <p:sp>
        <p:nvSpPr>
          <p:cNvPr id="11" name="Textfeld 10"/>
          <p:cNvSpPr txBox="1"/>
          <p:nvPr/>
        </p:nvSpPr>
        <p:spPr>
          <a:xfrm>
            <a:off x="2987824" y="3997421"/>
            <a:ext cx="792088" cy="276999"/>
          </a:xfrm>
          <a:prstGeom prst="rect">
            <a:avLst/>
          </a:prstGeom>
          <a:noFill/>
        </p:spPr>
        <p:txBody>
          <a:bodyPr wrap="square" rtlCol="0">
            <a:spAutoFit/>
          </a:bodyPr>
          <a:lstStyle/>
          <a:p>
            <a:r>
              <a:rPr lang="de-DE" sz="1200" dirty="0" smtClean="0"/>
              <a:t>768 €</a:t>
            </a:r>
            <a:endParaRPr lang="de-DE" sz="1200" dirty="0"/>
          </a:p>
        </p:txBody>
      </p:sp>
      <p:sp>
        <p:nvSpPr>
          <p:cNvPr id="12" name="Textfeld 11"/>
          <p:cNvSpPr txBox="1"/>
          <p:nvPr/>
        </p:nvSpPr>
        <p:spPr>
          <a:xfrm>
            <a:off x="3059832" y="3573016"/>
            <a:ext cx="648072" cy="369332"/>
          </a:xfrm>
          <a:prstGeom prst="rect">
            <a:avLst/>
          </a:prstGeom>
          <a:noFill/>
        </p:spPr>
        <p:txBody>
          <a:bodyPr wrap="square" rtlCol="0">
            <a:spAutoFit/>
          </a:bodyPr>
          <a:lstStyle/>
          <a:p>
            <a:r>
              <a:rPr lang="de-DE" dirty="0" smtClean="0"/>
              <a:t>x</a:t>
            </a:r>
            <a:endParaRPr lang="de-DE" dirty="0"/>
          </a:p>
        </p:txBody>
      </p:sp>
      <p:sp>
        <p:nvSpPr>
          <p:cNvPr id="13" name="Textfeld 12"/>
          <p:cNvSpPr txBox="1"/>
          <p:nvPr/>
        </p:nvSpPr>
        <p:spPr>
          <a:xfrm>
            <a:off x="611560" y="4437346"/>
            <a:ext cx="2376264" cy="307777"/>
          </a:xfrm>
          <a:prstGeom prst="rect">
            <a:avLst/>
          </a:prstGeom>
          <a:noFill/>
        </p:spPr>
        <p:txBody>
          <a:bodyPr wrap="square" rtlCol="0">
            <a:spAutoFit/>
          </a:bodyPr>
          <a:lstStyle/>
          <a:p>
            <a:r>
              <a:rPr lang="de-DE" sz="1400" dirty="0"/>
              <a:t> </a:t>
            </a:r>
            <a:r>
              <a:rPr lang="de-DE" sz="1400" dirty="0" smtClean="0"/>
              <a:t>x</a:t>
            </a:r>
            <a:r>
              <a:rPr lang="de-DE" sz="1400" dirty="0" smtClean="0"/>
              <a:t> </a:t>
            </a:r>
            <a:r>
              <a:rPr lang="de-DE" sz="1400" dirty="0" smtClean="0"/>
              <a:t>= 768 € : 40; x = 19,2 €;</a:t>
            </a:r>
            <a:endParaRPr lang="de-DE" sz="1400" dirty="0"/>
          </a:p>
        </p:txBody>
      </p:sp>
      <p:graphicFrame>
        <p:nvGraphicFramePr>
          <p:cNvPr id="14" name="Tabelle 13"/>
          <p:cNvGraphicFramePr>
            <a:graphicFrameLocks noGrp="1"/>
          </p:cNvGraphicFramePr>
          <p:nvPr>
            <p:extLst>
              <p:ext uri="{D42A27DB-BD31-4B8C-83A1-F6EECF244321}">
                <p14:modId xmlns:p14="http://schemas.microsoft.com/office/powerpoint/2010/main" val="1441987868"/>
              </p:ext>
            </p:extLst>
          </p:nvPr>
        </p:nvGraphicFramePr>
        <p:xfrm>
          <a:off x="4752020" y="3573016"/>
          <a:ext cx="3816424" cy="741680"/>
        </p:xfrm>
        <a:graphic>
          <a:graphicData uri="http://schemas.openxmlformats.org/drawingml/2006/table">
            <a:tbl>
              <a:tblPr firstRow="1" bandRow="1">
                <a:tableStyleId>{5C22544A-7EE6-4342-B048-85BDC9FD1C3A}</a:tableStyleId>
              </a:tblPr>
              <a:tblGrid>
                <a:gridCol w="1908212"/>
                <a:gridCol w="1908212"/>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5" name="Textfeld 14"/>
          <p:cNvSpPr txBox="1"/>
          <p:nvPr/>
        </p:nvSpPr>
        <p:spPr>
          <a:xfrm>
            <a:off x="4742385" y="3221606"/>
            <a:ext cx="1368152" cy="307777"/>
          </a:xfrm>
          <a:prstGeom prst="rect">
            <a:avLst/>
          </a:prstGeom>
          <a:noFill/>
        </p:spPr>
        <p:txBody>
          <a:bodyPr wrap="square" rtlCol="0">
            <a:spAutoFit/>
          </a:bodyPr>
          <a:lstStyle/>
          <a:p>
            <a:r>
              <a:rPr lang="de-DE" sz="1400" dirty="0" smtClean="0"/>
              <a:t>  48 Mitfahrer</a:t>
            </a:r>
            <a:endParaRPr lang="de-DE" sz="1400" dirty="0"/>
          </a:p>
        </p:txBody>
      </p:sp>
      <p:sp>
        <p:nvSpPr>
          <p:cNvPr id="16" name="Textfeld 15"/>
          <p:cNvSpPr txBox="1"/>
          <p:nvPr/>
        </p:nvSpPr>
        <p:spPr>
          <a:xfrm>
            <a:off x="5426461" y="3573016"/>
            <a:ext cx="468052" cy="369332"/>
          </a:xfrm>
          <a:prstGeom prst="rect">
            <a:avLst/>
          </a:prstGeom>
          <a:noFill/>
        </p:spPr>
        <p:txBody>
          <a:bodyPr wrap="square" rtlCol="0">
            <a:spAutoFit/>
          </a:bodyPr>
          <a:lstStyle/>
          <a:p>
            <a:r>
              <a:rPr lang="de-DE" dirty="0" smtClean="0"/>
              <a:t>1</a:t>
            </a:r>
            <a:endParaRPr lang="de-DE" dirty="0"/>
          </a:p>
        </p:txBody>
      </p:sp>
      <p:sp>
        <p:nvSpPr>
          <p:cNvPr id="17" name="Textfeld 16"/>
          <p:cNvSpPr txBox="1"/>
          <p:nvPr/>
        </p:nvSpPr>
        <p:spPr>
          <a:xfrm>
            <a:off x="7236296" y="3573016"/>
            <a:ext cx="648072" cy="369332"/>
          </a:xfrm>
          <a:prstGeom prst="rect">
            <a:avLst/>
          </a:prstGeom>
          <a:noFill/>
        </p:spPr>
        <p:txBody>
          <a:bodyPr wrap="square" rtlCol="0">
            <a:spAutoFit/>
          </a:bodyPr>
          <a:lstStyle/>
          <a:p>
            <a:r>
              <a:rPr lang="de-DE" dirty="0"/>
              <a:t>y</a:t>
            </a:r>
          </a:p>
        </p:txBody>
      </p:sp>
      <p:sp>
        <p:nvSpPr>
          <p:cNvPr id="18" name="Textfeld 17"/>
          <p:cNvSpPr txBox="1"/>
          <p:nvPr/>
        </p:nvSpPr>
        <p:spPr>
          <a:xfrm>
            <a:off x="5393155" y="3997421"/>
            <a:ext cx="962473" cy="307777"/>
          </a:xfrm>
          <a:prstGeom prst="rect">
            <a:avLst/>
          </a:prstGeom>
          <a:noFill/>
        </p:spPr>
        <p:txBody>
          <a:bodyPr wrap="square" rtlCol="0">
            <a:spAutoFit/>
          </a:bodyPr>
          <a:lstStyle/>
          <a:p>
            <a:r>
              <a:rPr lang="de-DE" sz="1400" dirty="0" smtClean="0"/>
              <a:t>48</a:t>
            </a:r>
            <a:endParaRPr lang="de-DE" sz="1400" dirty="0"/>
          </a:p>
        </p:txBody>
      </p:sp>
      <p:sp>
        <p:nvSpPr>
          <p:cNvPr id="19" name="Textfeld 18"/>
          <p:cNvSpPr txBox="1"/>
          <p:nvPr/>
        </p:nvSpPr>
        <p:spPr>
          <a:xfrm>
            <a:off x="7063672" y="4010247"/>
            <a:ext cx="792088" cy="276999"/>
          </a:xfrm>
          <a:prstGeom prst="rect">
            <a:avLst/>
          </a:prstGeom>
          <a:noFill/>
        </p:spPr>
        <p:txBody>
          <a:bodyPr wrap="square" rtlCol="0">
            <a:spAutoFit/>
          </a:bodyPr>
          <a:lstStyle/>
          <a:p>
            <a:r>
              <a:rPr lang="de-DE" sz="1200" dirty="0" smtClean="0"/>
              <a:t>768 €</a:t>
            </a:r>
            <a:endParaRPr lang="de-DE" sz="1200" dirty="0"/>
          </a:p>
        </p:txBody>
      </p:sp>
      <p:sp>
        <p:nvSpPr>
          <p:cNvPr id="20" name="Textfeld 19"/>
          <p:cNvSpPr txBox="1"/>
          <p:nvPr/>
        </p:nvSpPr>
        <p:spPr>
          <a:xfrm>
            <a:off x="4644008" y="4437346"/>
            <a:ext cx="2592288" cy="307777"/>
          </a:xfrm>
          <a:prstGeom prst="rect">
            <a:avLst/>
          </a:prstGeom>
          <a:noFill/>
        </p:spPr>
        <p:txBody>
          <a:bodyPr wrap="square" rtlCol="0">
            <a:spAutoFit/>
          </a:bodyPr>
          <a:lstStyle/>
          <a:p>
            <a:r>
              <a:rPr lang="de-DE" sz="1400" dirty="0" smtClean="0"/>
              <a:t>Y = 768 € : 48; y = 16€</a:t>
            </a:r>
            <a:endParaRPr lang="de-DE" sz="1400" dirty="0"/>
          </a:p>
        </p:txBody>
      </p:sp>
      <p:sp>
        <p:nvSpPr>
          <p:cNvPr id="21" name="Rechteck 20"/>
          <p:cNvSpPr/>
          <p:nvPr/>
        </p:nvSpPr>
        <p:spPr>
          <a:xfrm>
            <a:off x="4331537" y="5417363"/>
            <a:ext cx="1094924" cy="50405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p:cNvSpPr txBox="1"/>
          <p:nvPr/>
        </p:nvSpPr>
        <p:spPr>
          <a:xfrm>
            <a:off x="4572000" y="5517232"/>
            <a:ext cx="576064" cy="369332"/>
          </a:xfrm>
          <a:prstGeom prst="rect">
            <a:avLst/>
          </a:prstGeom>
          <a:noFill/>
        </p:spPr>
        <p:txBody>
          <a:bodyPr wrap="square" rtlCol="0">
            <a:spAutoFit/>
          </a:bodyPr>
          <a:lstStyle/>
          <a:p>
            <a:r>
              <a:rPr lang="de-DE" dirty="0" smtClean="0"/>
              <a:t> z</a:t>
            </a:r>
            <a:endParaRPr lang="de-DE" dirty="0"/>
          </a:p>
        </p:txBody>
      </p:sp>
      <p:sp>
        <p:nvSpPr>
          <p:cNvPr id="23" name="Textfeld 22"/>
          <p:cNvSpPr txBox="1"/>
          <p:nvPr/>
        </p:nvSpPr>
        <p:spPr>
          <a:xfrm>
            <a:off x="5940152" y="5085183"/>
            <a:ext cx="2727937" cy="307777"/>
          </a:xfrm>
          <a:prstGeom prst="rect">
            <a:avLst/>
          </a:prstGeom>
          <a:noFill/>
        </p:spPr>
        <p:txBody>
          <a:bodyPr wrap="square" rtlCol="0">
            <a:spAutoFit/>
          </a:bodyPr>
          <a:lstStyle/>
          <a:p>
            <a:r>
              <a:rPr lang="de-DE" sz="1400" dirty="0" smtClean="0"/>
              <a:t> z = 19,20 € - 16,00 € : z = 3,20 €</a:t>
            </a:r>
            <a:endParaRPr lang="de-DE" sz="1400" dirty="0"/>
          </a:p>
        </p:txBody>
      </p:sp>
      <p:sp>
        <p:nvSpPr>
          <p:cNvPr id="25" name="Textfeld 24"/>
          <p:cNvSpPr txBox="1"/>
          <p:nvPr/>
        </p:nvSpPr>
        <p:spPr>
          <a:xfrm>
            <a:off x="6775640" y="3214955"/>
            <a:ext cx="1368152" cy="307777"/>
          </a:xfrm>
          <a:prstGeom prst="rect">
            <a:avLst/>
          </a:prstGeom>
          <a:noFill/>
        </p:spPr>
        <p:txBody>
          <a:bodyPr wrap="square" rtlCol="0">
            <a:spAutoFit/>
          </a:bodyPr>
          <a:lstStyle/>
          <a:p>
            <a:r>
              <a:rPr lang="de-DE" sz="1400" dirty="0" smtClean="0"/>
              <a:t> Kosten</a:t>
            </a:r>
            <a:endParaRPr lang="de-DE" sz="1400" dirty="0"/>
          </a:p>
        </p:txBody>
      </p:sp>
      <p:sp>
        <p:nvSpPr>
          <p:cNvPr id="3" name="Ellipse 2"/>
          <p:cNvSpPr/>
          <p:nvPr/>
        </p:nvSpPr>
        <p:spPr>
          <a:xfrm>
            <a:off x="4572000" y="4869160"/>
            <a:ext cx="504056" cy="28803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 Verbindung 6"/>
          <p:cNvCxnSpPr>
            <a:endCxn id="3" idx="1"/>
          </p:cNvCxnSpPr>
          <p:nvPr/>
        </p:nvCxnSpPr>
        <p:spPr>
          <a:xfrm>
            <a:off x="3851920" y="3861048"/>
            <a:ext cx="793897" cy="1050293"/>
          </a:xfrm>
          <a:prstGeom prst="line">
            <a:avLst/>
          </a:prstGeom>
        </p:spPr>
        <p:style>
          <a:lnRef idx="1">
            <a:schemeClr val="dk1"/>
          </a:lnRef>
          <a:fillRef idx="0">
            <a:schemeClr val="dk1"/>
          </a:fillRef>
          <a:effectRef idx="0">
            <a:schemeClr val="dk1"/>
          </a:effectRef>
          <a:fontRef idx="minor">
            <a:schemeClr val="tx1"/>
          </a:fontRef>
        </p:style>
      </p:cxnSp>
      <p:cxnSp>
        <p:nvCxnSpPr>
          <p:cNvPr id="30" name="Gerade Verbindung 29"/>
          <p:cNvCxnSpPr>
            <a:endCxn id="3" idx="7"/>
          </p:cNvCxnSpPr>
          <p:nvPr/>
        </p:nvCxnSpPr>
        <p:spPr>
          <a:xfrm flipH="1">
            <a:off x="5002239" y="3757682"/>
            <a:ext cx="1946025" cy="1153659"/>
          </a:xfrm>
          <a:prstGeom prst="line">
            <a:avLst/>
          </a:prstGeom>
        </p:spPr>
        <p:style>
          <a:lnRef idx="1">
            <a:schemeClr val="dk1"/>
          </a:lnRef>
          <a:fillRef idx="0">
            <a:schemeClr val="dk1"/>
          </a:fillRef>
          <a:effectRef idx="0">
            <a:schemeClr val="dk1"/>
          </a:effectRef>
          <a:fontRef idx="minor">
            <a:schemeClr val="tx1"/>
          </a:fontRef>
        </p:style>
      </p:cxnSp>
      <p:cxnSp>
        <p:nvCxnSpPr>
          <p:cNvPr id="32" name="Gerade Verbindung mit Pfeil 31"/>
          <p:cNvCxnSpPr>
            <a:stCxn id="3" idx="4"/>
            <a:endCxn id="21" idx="0"/>
          </p:cNvCxnSpPr>
          <p:nvPr/>
        </p:nvCxnSpPr>
        <p:spPr>
          <a:xfrm>
            <a:off x="4824028" y="5157192"/>
            <a:ext cx="54971" cy="26017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33" name="Textfeld 32"/>
          <p:cNvSpPr txBox="1"/>
          <p:nvPr/>
        </p:nvSpPr>
        <p:spPr>
          <a:xfrm>
            <a:off x="4668568" y="4869160"/>
            <a:ext cx="333671" cy="369332"/>
          </a:xfrm>
          <a:prstGeom prst="rect">
            <a:avLst/>
          </a:prstGeom>
          <a:noFill/>
        </p:spPr>
        <p:txBody>
          <a:bodyPr wrap="square" rtlCol="0">
            <a:spAutoFit/>
          </a:bodyPr>
          <a:lstStyle/>
          <a:p>
            <a:r>
              <a:rPr lang="de-DE" dirty="0" smtClean="0"/>
              <a:t>-</a:t>
            </a:r>
            <a:endParaRPr lang="de-DE" dirty="0"/>
          </a:p>
        </p:txBody>
      </p:sp>
      <p:sp>
        <p:nvSpPr>
          <p:cNvPr id="34" name="Textfeld 33"/>
          <p:cNvSpPr txBox="1"/>
          <p:nvPr/>
        </p:nvSpPr>
        <p:spPr>
          <a:xfrm>
            <a:off x="611560" y="5805264"/>
            <a:ext cx="3585596" cy="523220"/>
          </a:xfrm>
          <a:prstGeom prst="rect">
            <a:avLst/>
          </a:prstGeom>
          <a:noFill/>
        </p:spPr>
        <p:txBody>
          <a:bodyPr wrap="square" rtlCol="0">
            <a:spAutoFit/>
          </a:bodyPr>
          <a:lstStyle/>
          <a:p>
            <a:r>
              <a:rPr lang="de-DE" sz="1400" dirty="0" smtClean="0"/>
              <a:t>Antwort: Jeder Mitfahrer muss nun 3,20 € mehr zahlen.</a:t>
            </a:r>
            <a:endParaRPr lang="de-DE" sz="1400" dirty="0"/>
          </a:p>
        </p:txBody>
      </p:sp>
      <p:sp>
        <p:nvSpPr>
          <p:cNvPr id="35" name="Textfeld 34"/>
          <p:cNvSpPr txBox="1"/>
          <p:nvPr/>
        </p:nvSpPr>
        <p:spPr>
          <a:xfrm>
            <a:off x="5580112" y="5701898"/>
            <a:ext cx="2880320" cy="1169551"/>
          </a:xfrm>
          <a:prstGeom prst="rect">
            <a:avLst/>
          </a:prstGeom>
          <a:noFill/>
        </p:spPr>
        <p:txBody>
          <a:bodyPr wrap="square" rtlCol="0">
            <a:spAutoFit/>
          </a:bodyPr>
          <a:lstStyle/>
          <a:p>
            <a:r>
              <a:rPr lang="de-DE" sz="1000" dirty="0" smtClean="0"/>
              <a:t>Wer vorausschauend geplant hat, hat die Tabelle  für die 40 Teilnehmer links gesetzt, weil jeder  sicher mehr zahlen müssen als ein  Mitfahrer bei 48 Teilnehmern und weil eine Minusaufgabe zu erwarten ist.  Es ist aber kein Problem, wenn es anders angeordnet ist. Dann mit Nebenrechnung oder eventuell mit eigenem, Rechenbaum rechnen.</a:t>
            </a:r>
            <a:endParaRPr lang="de-DE" sz="1000" dirty="0"/>
          </a:p>
        </p:txBody>
      </p:sp>
    </p:spTree>
    <p:extLst>
      <p:ext uri="{BB962C8B-B14F-4D97-AF65-F5344CB8AC3E}">
        <p14:creationId xmlns:p14="http://schemas.microsoft.com/office/powerpoint/2010/main" val="119288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ppt_x"/>
                                          </p:val>
                                        </p:tav>
                                        <p:tav tm="100000">
                                          <p:val>
                                            <p:strVal val="#ppt_x"/>
                                          </p:val>
                                        </p:tav>
                                      </p:tavLst>
                                    </p:anim>
                                    <p:anim calcmode="lin" valueType="num">
                                      <p:cBhvr additive="base">
                                        <p:cTn id="10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7"/>
                                        </p:tgtEl>
                                        <p:attrNameLst>
                                          <p:attrName>style.visibility</p:attrName>
                                        </p:attrNameLst>
                                      </p:cBhvr>
                                      <p:to>
                                        <p:strVal val="visible"/>
                                      </p:to>
                                    </p:set>
                                    <p:anim calcmode="lin" valueType="num">
                                      <p:cBhvr additive="base">
                                        <p:cTn id="109" dur="500" fill="hold"/>
                                        <p:tgtEl>
                                          <p:spTgt spid="7"/>
                                        </p:tgtEl>
                                        <p:attrNameLst>
                                          <p:attrName>ppt_x</p:attrName>
                                        </p:attrNameLst>
                                      </p:cBhvr>
                                      <p:tavLst>
                                        <p:tav tm="0">
                                          <p:val>
                                            <p:strVal val="#ppt_x"/>
                                          </p:val>
                                        </p:tav>
                                        <p:tav tm="100000">
                                          <p:val>
                                            <p:strVal val="#ppt_x"/>
                                          </p:val>
                                        </p:tav>
                                      </p:tavLst>
                                    </p:anim>
                                    <p:anim calcmode="lin" valueType="num">
                                      <p:cBhvr additive="base">
                                        <p:cTn id="11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ppt_x"/>
                                          </p:val>
                                        </p:tav>
                                        <p:tav tm="100000">
                                          <p:val>
                                            <p:strVal val="#ppt_x"/>
                                          </p:val>
                                        </p:tav>
                                      </p:tavLst>
                                    </p:anim>
                                    <p:anim calcmode="lin" valueType="num">
                                      <p:cBhvr additive="base">
                                        <p:cTn id="1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
                                        </p:tgtEl>
                                        <p:attrNameLst>
                                          <p:attrName>style.visibility</p:attrName>
                                        </p:attrNameLst>
                                      </p:cBhvr>
                                      <p:to>
                                        <p:strVal val="visible"/>
                                      </p:to>
                                    </p:set>
                                    <p:anim calcmode="lin" valueType="num">
                                      <p:cBhvr additive="base">
                                        <p:cTn id="121" dur="500" fill="hold"/>
                                        <p:tgtEl>
                                          <p:spTgt spid="3"/>
                                        </p:tgtEl>
                                        <p:attrNameLst>
                                          <p:attrName>ppt_x</p:attrName>
                                        </p:attrNameLst>
                                      </p:cBhvr>
                                      <p:tavLst>
                                        <p:tav tm="0">
                                          <p:val>
                                            <p:strVal val="#ppt_x"/>
                                          </p:val>
                                        </p:tav>
                                        <p:tav tm="100000">
                                          <p:val>
                                            <p:strVal val="#ppt_x"/>
                                          </p:val>
                                        </p:tav>
                                      </p:tavLst>
                                    </p:anim>
                                    <p:anim calcmode="lin" valueType="num">
                                      <p:cBhvr additive="base">
                                        <p:cTn id="1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3"/>
                                        </p:tgtEl>
                                        <p:attrNameLst>
                                          <p:attrName>style.visibility</p:attrName>
                                        </p:attrNameLst>
                                      </p:cBhvr>
                                      <p:to>
                                        <p:strVal val="visible"/>
                                      </p:to>
                                    </p:set>
                                    <p:anim calcmode="lin" valueType="num">
                                      <p:cBhvr additive="base">
                                        <p:cTn id="127" dur="500" fill="hold"/>
                                        <p:tgtEl>
                                          <p:spTgt spid="33"/>
                                        </p:tgtEl>
                                        <p:attrNameLst>
                                          <p:attrName>ppt_x</p:attrName>
                                        </p:attrNameLst>
                                      </p:cBhvr>
                                      <p:tavLst>
                                        <p:tav tm="0">
                                          <p:val>
                                            <p:strVal val="#ppt_x"/>
                                          </p:val>
                                        </p:tav>
                                        <p:tav tm="100000">
                                          <p:val>
                                            <p:strVal val="#ppt_x"/>
                                          </p:val>
                                        </p:tav>
                                      </p:tavLst>
                                    </p:anim>
                                    <p:anim calcmode="lin" valueType="num">
                                      <p:cBhvr additive="base">
                                        <p:cTn id="1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32"/>
                                        </p:tgtEl>
                                        <p:attrNameLst>
                                          <p:attrName>style.visibility</p:attrName>
                                        </p:attrNameLst>
                                      </p:cBhvr>
                                      <p:to>
                                        <p:strVal val="visible"/>
                                      </p:to>
                                    </p:set>
                                    <p:anim calcmode="lin" valueType="num">
                                      <p:cBhvr additive="base">
                                        <p:cTn id="133" dur="500" fill="hold"/>
                                        <p:tgtEl>
                                          <p:spTgt spid="32"/>
                                        </p:tgtEl>
                                        <p:attrNameLst>
                                          <p:attrName>ppt_x</p:attrName>
                                        </p:attrNameLst>
                                      </p:cBhvr>
                                      <p:tavLst>
                                        <p:tav tm="0">
                                          <p:val>
                                            <p:strVal val="#ppt_x"/>
                                          </p:val>
                                        </p:tav>
                                        <p:tav tm="100000">
                                          <p:val>
                                            <p:strVal val="#ppt_x"/>
                                          </p:val>
                                        </p:tav>
                                      </p:tavLst>
                                    </p:anim>
                                    <p:anim calcmode="lin" valueType="num">
                                      <p:cBhvr additive="base">
                                        <p:cTn id="13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1"/>
                                        </p:tgtEl>
                                        <p:attrNameLst>
                                          <p:attrName>style.visibility</p:attrName>
                                        </p:attrNameLst>
                                      </p:cBhvr>
                                      <p:to>
                                        <p:strVal val="visible"/>
                                      </p:to>
                                    </p:set>
                                    <p:anim calcmode="lin" valueType="num">
                                      <p:cBhvr additive="base">
                                        <p:cTn id="139" dur="500" fill="hold"/>
                                        <p:tgtEl>
                                          <p:spTgt spid="21"/>
                                        </p:tgtEl>
                                        <p:attrNameLst>
                                          <p:attrName>ppt_x</p:attrName>
                                        </p:attrNameLst>
                                      </p:cBhvr>
                                      <p:tavLst>
                                        <p:tav tm="0">
                                          <p:val>
                                            <p:strVal val="#ppt_x"/>
                                          </p:val>
                                        </p:tav>
                                        <p:tav tm="100000">
                                          <p:val>
                                            <p:strVal val="#ppt_x"/>
                                          </p:val>
                                        </p:tav>
                                      </p:tavLst>
                                    </p:anim>
                                    <p:anim calcmode="lin" valueType="num">
                                      <p:cBhvr additive="base">
                                        <p:cTn id="1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2"/>
                                        </p:tgtEl>
                                        <p:attrNameLst>
                                          <p:attrName>style.visibility</p:attrName>
                                        </p:attrNameLst>
                                      </p:cBhvr>
                                      <p:to>
                                        <p:strVal val="visible"/>
                                      </p:to>
                                    </p:set>
                                    <p:anim calcmode="lin" valueType="num">
                                      <p:cBhvr additive="base">
                                        <p:cTn id="145" dur="500" fill="hold"/>
                                        <p:tgtEl>
                                          <p:spTgt spid="22"/>
                                        </p:tgtEl>
                                        <p:attrNameLst>
                                          <p:attrName>ppt_x</p:attrName>
                                        </p:attrNameLst>
                                      </p:cBhvr>
                                      <p:tavLst>
                                        <p:tav tm="0">
                                          <p:val>
                                            <p:strVal val="#ppt_x"/>
                                          </p:val>
                                        </p:tav>
                                        <p:tav tm="100000">
                                          <p:val>
                                            <p:strVal val="#ppt_x"/>
                                          </p:val>
                                        </p:tav>
                                      </p:tavLst>
                                    </p:anim>
                                    <p:anim calcmode="lin" valueType="num">
                                      <p:cBhvr additive="base">
                                        <p:cTn id="14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3"/>
                                        </p:tgtEl>
                                        <p:attrNameLst>
                                          <p:attrName>style.visibility</p:attrName>
                                        </p:attrNameLst>
                                      </p:cBhvr>
                                      <p:to>
                                        <p:strVal val="visible"/>
                                      </p:to>
                                    </p:set>
                                    <p:anim calcmode="lin" valueType="num">
                                      <p:cBhvr additive="base">
                                        <p:cTn id="151" dur="500" fill="hold"/>
                                        <p:tgtEl>
                                          <p:spTgt spid="23"/>
                                        </p:tgtEl>
                                        <p:attrNameLst>
                                          <p:attrName>ppt_x</p:attrName>
                                        </p:attrNameLst>
                                      </p:cBhvr>
                                      <p:tavLst>
                                        <p:tav tm="0">
                                          <p:val>
                                            <p:strVal val="#ppt_x"/>
                                          </p:val>
                                        </p:tav>
                                        <p:tav tm="100000">
                                          <p:val>
                                            <p:strVal val="#ppt_x"/>
                                          </p:val>
                                        </p:tav>
                                      </p:tavLst>
                                    </p:anim>
                                    <p:anim calcmode="lin" valueType="num">
                                      <p:cBhvr additive="base">
                                        <p:cTn id="15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500" fill="hold"/>
                                        <p:tgtEl>
                                          <p:spTgt spid="34"/>
                                        </p:tgtEl>
                                        <p:attrNameLst>
                                          <p:attrName>ppt_x</p:attrName>
                                        </p:attrNameLst>
                                      </p:cBhvr>
                                      <p:tavLst>
                                        <p:tav tm="0">
                                          <p:val>
                                            <p:strVal val="#ppt_x"/>
                                          </p:val>
                                        </p:tav>
                                        <p:tav tm="100000">
                                          <p:val>
                                            <p:strVal val="#ppt_x"/>
                                          </p:val>
                                        </p:tav>
                                      </p:tavLst>
                                    </p:anim>
                                    <p:anim calcmode="lin" valueType="num">
                                      <p:cBhvr additive="base">
                                        <p:cTn id="15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35"/>
                                        </p:tgtEl>
                                        <p:attrNameLst>
                                          <p:attrName>style.visibility</p:attrName>
                                        </p:attrNameLst>
                                      </p:cBhvr>
                                      <p:to>
                                        <p:strVal val="visible"/>
                                      </p:to>
                                    </p:set>
                                    <p:anim calcmode="lin" valueType="num">
                                      <p:cBhvr additive="base">
                                        <p:cTn id="163" dur="500" fill="hold"/>
                                        <p:tgtEl>
                                          <p:spTgt spid="35"/>
                                        </p:tgtEl>
                                        <p:attrNameLst>
                                          <p:attrName>ppt_x</p:attrName>
                                        </p:attrNameLst>
                                      </p:cBhvr>
                                      <p:tavLst>
                                        <p:tav tm="0">
                                          <p:val>
                                            <p:strVal val="#ppt_x"/>
                                          </p:val>
                                        </p:tav>
                                        <p:tav tm="100000">
                                          <p:val>
                                            <p:strVal val="#ppt_x"/>
                                          </p:val>
                                        </p:tav>
                                      </p:tavLst>
                                    </p:anim>
                                    <p:anim calcmode="lin" valueType="num">
                                      <p:cBhvr additive="base">
                                        <p:cTn id="16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P spid="10" grpId="0"/>
      <p:bldP spid="11" grpId="0"/>
      <p:bldP spid="12" grpId="0"/>
      <p:bldP spid="13" grpId="0"/>
      <p:bldP spid="15" grpId="0"/>
      <p:bldP spid="16" grpId="0"/>
      <p:bldP spid="17" grpId="0"/>
      <p:bldP spid="18" grpId="0"/>
      <p:bldP spid="19" grpId="0"/>
      <p:bldP spid="20" grpId="0"/>
      <p:bldP spid="21" grpId="0" animBg="1"/>
      <p:bldP spid="22" grpId="0"/>
      <p:bldP spid="23" grpId="0"/>
      <p:bldP spid="25" grpId="0"/>
      <p:bldP spid="3" grpId="0" animBg="1"/>
      <p:bldP spid="33" grpId="0"/>
      <p:bldP spid="34" grpId="0"/>
      <p:bldP spid="35"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146</Words>
  <Application>Microsoft Office PowerPoint</Application>
  <PresentationFormat>Bildschirmpräsentation (4:3)</PresentationFormat>
  <Paragraphs>20</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Larissa</vt:lpstr>
      <vt:lpstr>Der Obst- und Gartenbauverein „Veilchen“ hat als Jahresziel eine Gartenschau  ausgewählt. Für den Bus fallen feste  Kosten von 768 € an. Dieser Betrag wird auf die Teilnehmer der Fahrt umgelegt. 48 haben sich gemeldet. Es hat sich beim Verein eingebürgert, dass ausfallende Einnahmen wegen Erkrankung auf die verbleibenden Teilnehmer „umgelegt“ werden. Dieses Jahr können wegen einer Grippewelle 8 Personen nicht mitfahren. Welcher Mehrbetrag fällt nun mehr auf die Mitfahrer an?  </vt:lpstr>
    </vt:vector>
  </TitlesOfParts>
  <Company>Schule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9</cp:revision>
  <dcterms:created xsi:type="dcterms:W3CDTF">2016-01-01T15:46:58Z</dcterms:created>
  <dcterms:modified xsi:type="dcterms:W3CDTF">2016-01-28T14:15:44Z</dcterms:modified>
</cp:coreProperties>
</file>