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7" autoAdjust="0"/>
    <p:restoredTop sz="94630" autoAdjust="0"/>
  </p:normalViewPr>
  <p:slideViewPr>
    <p:cSldViewPr snapToGrid="0">
      <p:cViewPr varScale="1">
        <p:scale>
          <a:sx n="107" d="100"/>
          <a:sy n="107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0EB0D-BCFD-45AB-9DE7-398FB7A70C0F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F95703-4246-4EC0-BE76-1A4516BF16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58251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F95703-4246-4EC0-BE76-1A4516BF16D2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24743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5302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1951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5932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42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1424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3863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8147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1715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6030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8194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3606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3241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371600" y="759822"/>
            <a:ext cx="9350829" cy="1079864"/>
          </a:xfrm>
        </p:spPr>
        <p:txBody>
          <a:bodyPr>
            <a:noAutofit/>
          </a:bodyPr>
          <a:lstStyle/>
          <a:p>
            <a:r>
              <a:rPr lang="de-DE" sz="1800" dirty="0" smtClean="0"/>
              <a:t/>
            </a:r>
            <a:br>
              <a:rPr lang="de-DE" sz="1800" dirty="0" smtClean="0"/>
            </a:br>
            <a:r>
              <a:rPr lang="de-DE" sz="1800" dirty="0" smtClean="0"/>
              <a:t/>
            </a:r>
            <a:br>
              <a:rPr lang="de-DE" sz="1800" dirty="0" smtClean="0"/>
            </a:br>
            <a:r>
              <a:rPr lang="de-DE" sz="1800" dirty="0" smtClean="0"/>
              <a:t/>
            </a:r>
            <a:br>
              <a:rPr lang="de-DE" sz="1800" dirty="0" smtClean="0"/>
            </a:br>
            <a:r>
              <a:rPr lang="de-DE" sz="1400" b="1" dirty="0"/>
              <a:t>	</a:t>
            </a:r>
            <a:r>
              <a:rPr lang="de-DE" sz="1400" dirty="0"/>
              <a:t>													</a:t>
            </a:r>
            <a:r>
              <a:rPr lang="de-DE" sz="1800" dirty="0"/>
              <a:t>	</a:t>
            </a:r>
            <a:br>
              <a:rPr lang="de-DE" sz="1800" dirty="0"/>
            </a:br>
            <a:r>
              <a:rPr lang="de-DE" sz="1600" dirty="0" smtClean="0"/>
              <a:t>Ein Klassenzimmer hat einen Rauminhalt von 192 cbm.</a:t>
            </a:r>
            <a:br>
              <a:rPr lang="de-DE" sz="1600" dirty="0" smtClean="0"/>
            </a:br>
            <a:r>
              <a:rPr lang="de-DE" sz="1600" dirty="0" smtClean="0"/>
              <a:t>In der Klasse sind 23 Kinder und der Lehrer.</a:t>
            </a:r>
            <a:br>
              <a:rPr lang="de-DE" sz="1600" dirty="0" smtClean="0"/>
            </a:br>
            <a:r>
              <a:rPr lang="de-DE" sz="1600" dirty="0" smtClean="0"/>
              <a:t>Wie viel cbm/Person  müssen wegen des Mobiliars weggerechnet werden,</a:t>
            </a:r>
            <a:br>
              <a:rPr lang="de-DE" sz="1600" dirty="0" smtClean="0"/>
            </a:br>
            <a:r>
              <a:rPr lang="de-DE" sz="1600" dirty="0" smtClean="0"/>
              <a:t>wenn tatsächlich  nur 7 cbm/Person gerechnet werden können?</a:t>
            </a:r>
            <a:endParaRPr lang="de-DE" sz="18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25092" y="4560578"/>
            <a:ext cx="4148603" cy="365208"/>
          </a:xfrm>
        </p:spPr>
        <p:txBody>
          <a:bodyPr>
            <a:normAutofit/>
          </a:bodyPr>
          <a:lstStyle/>
          <a:p>
            <a:pPr algn="l"/>
            <a:r>
              <a:rPr lang="de-DE" sz="1800" dirty="0" smtClean="0"/>
              <a:t>Gl1 :x = 192 cbm : 24; x = 8 cbm;</a:t>
            </a:r>
            <a:endParaRPr lang="de-DE" sz="1800" dirty="0"/>
          </a:p>
        </p:txBody>
      </p:sp>
      <p:sp>
        <p:nvSpPr>
          <p:cNvPr id="4" name="Textfeld 3"/>
          <p:cNvSpPr txBox="1"/>
          <p:nvPr/>
        </p:nvSpPr>
        <p:spPr>
          <a:xfrm>
            <a:off x="1371600" y="2013857"/>
            <a:ext cx="9416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Kommentar: Für eine Person werden 7 cbm gerechnet: Tabelle.</a:t>
            </a:r>
          </a:p>
          <a:p>
            <a:r>
              <a:rPr lang="de-DE" dirty="0" smtClean="0"/>
              <a:t>Ein Teil des Rauminhalts entfällt  auf die Differenz: Rechenbaum.</a:t>
            </a:r>
          </a:p>
        </p:txBody>
      </p:sp>
      <p:sp>
        <p:nvSpPr>
          <p:cNvPr id="5" name="Ellipse 4"/>
          <p:cNvSpPr/>
          <p:nvPr/>
        </p:nvSpPr>
        <p:spPr>
          <a:xfrm>
            <a:off x="5410200" y="4648200"/>
            <a:ext cx="990600" cy="555171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9" name="Gerader Verbinder 8"/>
          <p:cNvCxnSpPr/>
          <p:nvPr/>
        </p:nvCxnSpPr>
        <p:spPr>
          <a:xfrm flipV="1">
            <a:off x="6473189" y="4066901"/>
            <a:ext cx="1974021" cy="75329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mit Pfeil 10"/>
          <p:cNvCxnSpPr/>
          <p:nvPr/>
        </p:nvCxnSpPr>
        <p:spPr>
          <a:xfrm>
            <a:off x="5932714" y="5203371"/>
            <a:ext cx="59871" cy="87085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3852585"/>
              </p:ext>
            </p:extLst>
          </p:nvPr>
        </p:nvGraphicFramePr>
        <p:xfrm>
          <a:off x="1658326" y="3794760"/>
          <a:ext cx="3141980" cy="755469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570990"/>
                <a:gridCol w="1570990"/>
              </a:tblGrid>
              <a:tr h="389709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5963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Textfeld 9"/>
          <p:cNvSpPr txBox="1"/>
          <p:nvPr/>
        </p:nvSpPr>
        <p:spPr>
          <a:xfrm>
            <a:off x="2303486" y="3819798"/>
            <a:ext cx="92583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3497580" y="3818709"/>
            <a:ext cx="7543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3497580" y="4184469"/>
            <a:ext cx="106299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192 cbm</a:t>
            </a:r>
            <a:endParaRPr lang="de-DE" dirty="0"/>
          </a:p>
        </p:txBody>
      </p:sp>
      <p:sp>
        <p:nvSpPr>
          <p:cNvPr id="14" name="Textfeld 13"/>
          <p:cNvSpPr txBox="1"/>
          <p:nvPr/>
        </p:nvSpPr>
        <p:spPr>
          <a:xfrm>
            <a:off x="2246676" y="4184469"/>
            <a:ext cx="8686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24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1748790" y="4925786"/>
            <a:ext cx="18516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Achte darauf, dass der Strich zum  x geht!</a:t>
            </a:r>
            <a:endParaRPr lang="de-DE" dirty="0"/>
          </a:p>
        </p:txBody>
      </p:sp>
      <p:sp>
        <p:nvSpPr>
          <p:cNvPr id="19" name="Rechteck 18"/>
          <p:cNvSpPr/>
          <p:nvPr/>
        </p:nvSpPr>
        <p:spPr>
          <a:xfrm>
            <a:off x="7873339" y="3685384"/>
            <a:ext cx="1292520" cy="4218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0" name="Textfeld 19"/>
          <p:cNvSpPr txBox="1"/>
          <p:nvPr/>
        </p:nvSpPr>
        <p:spPr>
          <a:xfrm>
            <a:off x="8333400" y="3737873"/>
            <a:ext cx="982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y</a:t>
            </a:r>
          </a:p>
        </p:txBody>
      </p:sp>
      <p:sp>
        <p:nvSpPr>
          <p:cNvPr id="24" name="Rechteck 23"/>
          <p:cNvSpPr/>
          <p:nvPr/>
        </p:nvSpPr>
        <p:spPr>
          <a:xfrm>
            <a:off x="5015883" y="6074229"/>
            <a:ext cx="2013567" cy="49802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Textfeld 24"/>
          <p:cNvSpPr txBox="1"/>
          <p:nvPr/>
        </p:nvSpPr>
        <p:spPr>
          <a:xfrm>
            <a:off x="5410200" y="6135843"/>
            <a:ext cx="13830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7   cbm</a:t>
            </a:r>
            <a:endParaRPr lang="de-DE" dirty="0"/>
          </a:p>
        </p:txBody>
      </p:sp>
      <p:sp>
        <p:nvSpPr>
          <p:cNvPr id="27" name="Textfeld 26"/>
          <p:cNvSpPr txBox="1"/>
          <p:nvPr/>
        </p:nvSpPr>
        <p:spPr>
          <a:xfrm>
            <a:off x="5726429" y="4755424"/>
            <a:ext cx="525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--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7372350" y="5054374"/>
            <a:ext cx="3703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 2 : 8 cbm – y = 7 cbm; y = 1cbm;:</a:t>
            </a:r>
            <a:endParaRPr lang="de-DE" dirty="0"/>
          </a:p>
        </p:txBody>
      </p:sp>
      <p:sp>
        <p:nvSpPr>
          <p:cNvPr id="30" name="Textfeld 29"/>
          <p:cNvSpPr txBox="1"/>
          <p:nvPr/>
        </p:nvSpPr>
        <p:spPr>
          <a:xfrm>
            <a:off x="7372350" y="5418355"/>
            <a:ext cx="2811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Gesamtansatz: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7348624" y="5751063"/>
            <a:ext cx="39355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x = 192 cbm </a:t>
            </a:r>
            <a:r>
              <a:rPr lang="de-DE" dirty="0"/>
              <a:t> </a:t>
            </a:r>
            <a:r>
              <a:rPr lang="de-DE" dirty="0" smtClean="0"/>
              <a:t>: 24 – y = 7 cbm; 8 cbm – x = 7 cbm; x = 1 cbm;</a:t>
            </a:r>
            <a:endParaRPr lang="de-DE" dirty="0"/>
          </a:p>
        </p:txBody>
      </p:sp>
      <p:sp>
        <p:nvSpPr>
          <p:cNvPr id="32" name="Textfeld 31"/>
          <p:cNvSpPr txBox="1"/>
          <p:nvPr/>
        </p:nvSpPr>
        <p:spPr>
          <a:xfrm>
            <a:off x="7178040" y="6377940"/>
            <a:ext cx="4560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A: Es muss </a:t>
            </a:r>
            <a:r>
              <a:rPr lang="de-DE" smtClean="0"/>
              <a:t>ein cbm  </a:t>
            </a:r>
            <a:r>
              <a:rPr lang="de-DE" dirty="0" smtClean="0"/>
              <a:t>abgezogen werden.</a:t>
            </a:r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>
            <a:off x="7803472" y="2423604"/>
            <a:ext cx="29842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>
                <a:solidFill>
                  <a:srgbClr val="7030A0"/>
                </a:solidFill>
              </a:rPr>
              <a:t>Vielleicht fällt Dir eine bessere Aufgabe zu diesen Platzhaltern ein!?!</a:t>
            </a:r>
            <a:endParaRPr lang="de-DE" sz="1600" dirty="0">
              <a:solidFill>
                <a:srgbClr val="7030A0"/>
              </a:solidFill>
            </a:endParaRPr>
          </a:p>
        </p:txBody>
      </p:sp>
      <p:cxnSp>
        <p:nvCxnSpPr>
          <p:cNvPr id="7" name="Gerader Verbinder 6"/>
          <p:cNvCxnSpPr>
            <a:endCxn id="5" idx="2"/>
          </p:cNvCxnSpPr>
          <p:nvPr/>
        </p:nvCxnSpPr>
        <p:spPr>
          <a:xfrm>
            <a:off x="4029075" y="4066901"/>
            <a:ext cx="1381125" cy="85888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502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 animBg="1"/>
      <p:bldP spid="10" grpId="0"/>
      <p:bldP spid="12" grpId="0"/>
      <p:bldP spid="13" grpId="0"/>
      <p:bldP spid="14" grpId="0"/>
      <p:bldP spid="18" grpId="0"/>
      <p:bldP spid="19" grpId="0" animBg="1"/>
      <p:bldP spid="20" grpId="0"/>
      <p:bldP spid="24" grpId="0" animBg="1"/>
      <p:bldP spid="25" grpId="0"/>
      <p:bldP spid="27" grpId="0"/>
      <p:bldP spid="29" grpId="0"/>
      <p:bldP spid="30" grpId="0"/>
      <p:bldP spid="31" grpId="0"/>
      <p:bldP spid="3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</Words>
  <Application>Microsoft Office PowerPoint</Application>
  <PresentationFormat>Benutzerdefiniert</PresentationFormat>
  <Paragraphs>18</Paragraphs>
  <Slides>1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                   Ein Klassenzimmer hat einen Rauminhalt von 192 cbm. In der Klasse sind 23 Kinder und der Lehrer. Wie viel cbm/Person  müssen wegen des Mobiliars weggerechnet werden, wenn tatsächlich  nur 7 cbm/Person gerechnet werden können?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 </cp:lastModifiedBy>
  <cp:revision>20</cp:revision>
  <dcterms:created xsi:type="dcterms:W3CDTF">2015-08-30T05:53:09Z</dcterms:created>
  <dcterms:modified xsi:type="dcterms:W3CDTF">2016-01-30T09:01:20Z</dcterms:modified>
</cp:coreProperties>
</file>