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8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C14A4E-5F37-4D57-8FCF-F76BBF922827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524C22-98A2-4E74-9EF6-82A760AF5F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7720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24C22-98A2-4E74-9EF6-82A760AF5FAB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9140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6CF3-0764-4FF0-AFE3-FBE90F11C2D0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9774-4307-46D1-AB82-7E14F7F257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2273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6CF3-0764-4FF0-AFE3-FBE90F11C2D0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9774-4307-46D1-AB82-7E14F7F257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8556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6CF3-0764-4FF0-AFE3-FBE90F11C2D0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9774-4307-46D1-AB82-7E14F7F257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5138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6CF3-0764-4FF0-AFE3-FBE90F11C2D0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9774-4307-46D1-AB82-7E14F7F257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895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6CF3-0764-4FF0-AFE3-FBE90F11C2D0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9774-4307-46D1-AB82-7E14F7F257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7346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6CF3-0764-4FF0-AFE3-FBE90F11C2D0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9774-4307-46D1-AB82-7E14F7F257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8167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6CF3-0764-4FF0-AFE3-FBE90F11C2D0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9774-4307-46D1-AB82-7E14F7F257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90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6CF3-0764-4FF0-AFE3-FBE90F11C2D0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9774-4307-46D1-AB82-7E14F7F257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6187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6CF3-0764-4FF0-AFE3-FBE90F11C2D0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9774-4307-46D1-AB82-7E14F7F257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4059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6CF3-0764-4FF0-AFE3-FBE90F11C2D0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9774-4307-46D1-AB82-7E14F7F257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3357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6CF3-0764-4FF0-AFE3-FBE90F11C2D0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B9774-4307-46D1-AB82-7E14F7F257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6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D6CF3-0764-4FF0-AFE3-FBE90F11C2D0}" type="datetimeFigureOut">
              <a:rPr lang="de-DE" smtClean="0"/>
              <a:t>26.02.16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B9774-4307-46D1-AB82-7E14F7F257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1387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470025"/>
          </a:xfrm>
        </p:spPr>
        <p:txBody>
          <a:bodyPr>
            <a:normAutofit/>
          </a:bodyPr>
          <a:lstStyle/>
          <a:p>
            <a:r>
              <a:rPr lang="de-DE" sz="1400" dirty="0" smtClean="0"/>
              <a:t>In einem Basislager für eine Expedition wird Proviant für die nächsten vier Wochen </a:t>
            </a:r>
            <a:r>
              <a:rPr lang="de-DE" sz="1400" dirty="0" smtClean="0"/>
              <a:t>(28 </a:t>
            </a:r>
            <a:r>
              <a:rPr lang="de-DE" sz="1400" dirty="0" smtClean="0"/>
              <a:t>Tage) gelagert.</a:t>
            </a:r>
            <a:br>
              <a:rPr lang="de-DE" sz="1400" dirty="0" smtClean="0"/>
            </a:br>
            <a:r>
              <a:rPr lang="de-DE" sz="1400" dirty="0" smtClean="0"/>
              <a:t>Die Personenzahl, für die dieser Proviant gedacht ist, schwankt, da Hilfskräfte dazu- oder wegkommen.</a:t>
            </a:r>
            <a:br>
              <a:rPr lang="de-DE" sz="1400" dirty="0" smtClean="0"/>
            </a:br>
            <a:r>
              <a:rPr lang="de-DE" sz="1400" dirty="0" smtClean="0"/>
              <a:t>Anfangs sind es 18 Personen.</a:t>
            </a:r>
            <a:br>
              <a:rPr lang="de-DE" sz="1400" dirty="0" smtClean="0"/>
            </a:br>
            <a:r>
              <a:rPr lang="de-DE" sz="1400" dirty="0" smtClean="0"/>
              <a:t>Nach 6 Tagen kommen 2 weitere Hilfskräfte dazu.</a:t>
            </a:r>
            <a:br>
              <a:rPr lang="de-DE" sz="1400" dirty="0" smtClean="0"/>
            </a:br>
            <a:r>
              <a:rPr lang="de-DE" sz="1400" dirty="0" smtClean="0"/>
              <a:t>Krankheitsbedingt müssen nach weiteren 3 Tagen 10  Personen das Lager verlassen.</a:t>
            </a:r>
            <a:br>
              <a:rPr lang="de-DE" sz="1400" dirty="0" smtClean="0"/>
            </a:br>
            <a:r>
              <a:rPr lang="de-DE" sz="1400" dirty="0" smtClean="0"/>
              <a:t>Um wie viele Tage länger oder kürzer als geplant kann das Stammpersonal im Lager bleiben?</a:t>
            </a:r>
            <a:endParaRPr lang="de-DE" sz="1400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543140"/>
              </p:ext>
            </p:extLst>
          </p:nvPr>
        </p:nvGraphicFramePr>
        <p:xfrm>
          <a:off x="611560" y="2132856"/>
          <a:ext cx="835292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9430"/>
                <a:gridCol w="1129430"/>
                <a:gridCol w="6094068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611560" y="1825079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Personen</a:t>
            </a:r>
            <a:endParaRPr lang="de-DE" sz="1400" dirty="0"/>
          </a:p>
        </p:txBody>
      </p:sp>
      <p:sp>
        <p:nvSpPr>
          <p:cNvPr id="7" name="Textfeld 6"/>
          <p:cNvSpPr txBox="1"/>
          <p:nvPr/>
        </p:nvSpPr>
        <p:spPr>
          <a:xfrm>
            <a:off x="1619672" y="1825079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Tage </a:t>
            </a:r>
            <a:endParaRPr lang="de-DE" sz="1400" dirty="0"/>
          </a:p>
        </p:txBody>
      </p:sp>
      <p:sp>
        <p:nvSpPr>
          <p:cNvPr id="8" name="Textfeld 7"/>
          <p:cNvSpPr txBox="1"/>
          <p:nvPr/>
        </p:nvSpPr>
        <p:spPr>
          <a:xfrm>
            <a:off x="2861068" y="1825079"/>
            <a:ext cx="2808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Rationen pro Mann und Tag 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827584" y="289781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23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1907704" y="2920257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16 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2843808" y="2920257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    1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27584" y="2528483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23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2015716" y="253570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2915816" y="2492896"/>
            <a:ext cx="5184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Stell dir vor, alle müssten zu Beginn des 1. Tag das  Lager verlassen und sie müssten </a:t>
            </a:r>
            <a:r>
              <a:rPr lang="de-DE" sz="1000" dirty="0" smtClean="0"/>
              <a:t>die Tagesrationen </a:t>
            </a:r>
            <a:r>
              <a:rPr lang="de-DE" sz="1000" dirty="0" smtClean="0"/>
              <a:t>aufessen oder mitnehmen. Wie viele wären das pro für jeden der 18 Personen?</a:t>
            </a:r>
            <a:endParaRPr lang="de-DE" sz="1000" dirty="0"/>
          </a:p>
        </p:txBody>
      </p:sp>
      <p:sp>
        <p:nvSpPr>
          <p:cNvPr id="16" name="Textfeld 15"/>
          <p:cNvSpPr txBox="1"/>
          <p:nvPr/>
        </p:nvSpPr>
        <p:spPr>
          <a:xfrm>
            <a:off x="7956376" y="2528483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1</a:t>
            </a:r>
            <a:r>
              <a:rPr lang="de-DE" sz="1400" dirty="0"/>
              <a:t>6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925228" y="2152601"/>
            <a:ext cx="504056" cy="37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2015716" y="2170581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915816" y="2092786"/>
            <a:ext cx="5184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Stell dir vor, einer müsste alles aufessen oder mitnehmen! Wie viele  Ein-Mann-Tagesrationen wären das ? </a:t>
            </a:r>
            <a:endParaRPr lang="de-DE" sz="1000" dirty="0"/>
          </a:p>
        </p:txBody>
      </p:sp>
      <p:graphicFrame>
        <p:nvGraphicFramePr>
          <p:cNvPr id="22" name="Tabel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256405"/>
              </p:ext>
            </p:extLst>
          </p:nvPr>
        </p:nvGraphicFramePr>
        <p:xfrm>
          <a:off x="611560" y="3755008"/>
          <a:ext cx="842493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1152128"/>
                <a:gridCol w="6120680"/>
              </a:tblGrid>
              <a:tr h="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1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" name="Textfeld 22"/>
          <p:cNvSpPr txBox="1"/>
          <p:nvPr/>
        </p:nvSpPr>
        <p:spPr>
          <a:xfrm>
            <a:off x="1763688" y="3410789"/>
            <a:ext cx="6383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i="1" dirty="0" smtClean="0"/>
              <a:t>Nach  8  Tagen……. 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853220" y="372632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23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2003379" y="3740305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8</a:t>
            </a:r>
          </a:p>
        </p:txBody>
      </p:sp>
      <p:sp>
        <p:nvSpPr>
          <p:cNvPr id="27" name="Rechteck 26"/>
          <p:cNvSpPr/>
          <p:nvPr/>
        </p:nvSpPr>
        <p:spPr>
          <a:xfrm>
            <a:off x="7507068" y="4729341"/>
            <a:ext cx="792088" cy="2880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9" name="Gerade Verbindung 28"/>
          <p:cNvCxnSpPr/>
          <p:nvPr/>
        </p:nvCxnSpPr>
        <p:spPr>
          <a:xfrm>
            <a:off x="4716016" y="2528483"/>
            <a:ext cx="2592288" cy="1764613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Gerade Verbindung 30"/>
          <p:cNvCxnSpPr/>
          <p:nvPr/>
        </p:nvCxnSpPr>
        <p:spPr>
          <a:xfrm flipH="1">
            <a:off x="7615080" y="3924971"/>
            <a:ext cx="665332" cy="4401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Ellipse 34"/>
          <p:cNvSpPr/>
          <p:nvPr/>
        </p:nvSpPr>
        <p:spPr>
          <a:xfrm>
            <a:off x="7164288" y="4293096"/>
            <a:ext cx="648072" cy="28803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7" name="Gerade Verbindung mit Pfeil 36"/>
          <p:cNvCxnSpPr>
            <a:stCxn id="35" idx="5"/>
          </p:cNvCxnSpPr>
          <p:nvPr/>
        </p:nvCxnSpPr>
        <p:spPr>
          <a:xfrm>
            <a:off x="7717452" y="4538947"/>
            <a:ext cx="94908" cy="190394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feld 37"/>
          <p:cNvSpPr txBox="1"/>
          <p:nvPr/>
        </p:nvSpPr>
        <p:spPr>
          <a:xfrm>
            <a:off x="7692765" y="4667786"/>
            <a:ext cx="84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176</a:t>
            </a:r>
            <a:endParaRPr lang="de-DE" dirty="0"/>
          </a:p>
        </p:txBody>
      </p:sp>
      <p:graphicFrame>
        <p:nvGraphicFramePr>
          <p:cNvPr id="39" name="Tabel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803511"/>
              </p:ext>
            </p:extLst>
          </p:nvPr>
        </p:nvGraphicFramePr>
        <p:xfrm>
          <a:off x="611559" y="5090035"/>
          <a:ext cx="842493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7"/>
                <a:gridCol w="1152128"/>
                <a:gridCol w="6048671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05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0" name="Textfeld 39"/>
          <p:cNvSpPr txBox="1"/>
          <p:nvPr/>
        </p:nvSpPr>
        <p:spPr>
          <a:xfrm>
            <a:off x="861101" y="5098673"/>
            <a:ext cx="817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28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2038396" y="5098925"/>
            <a:ext cx="468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</a:t>
            </a:r>
          </a:p>
        </p:txBody>
      </p:sp>
      <p:sp>
        <p:nvSpPr>
          <p:cNvPr id="43" name="Textfeld 42"/>
          <p:cNvSpPr txBox="1"/>
          <p:nvPr/>
        </p:nvSpPr>
        <p:spPr>
          <a:xfrm>
            <a:off x="8460432" y="5098673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</a:t>
            </a:r>
            <a:r>
              <a:rPr lang="de-DE" dirty="0" smtClean="0"/>
              <a:t>6</a:t>
            </a:r>
            <a:endParaRPr lang="de-DE" dirty="0"/>
          </a:p>
        </p:txBody>
      </p:sp>
      <p:sp>
        <p:nvSpPr>
          <p:cNvPr id="44" name="Rechteck 43"/>
          <p:cNvSpPr/>
          <p:nvPr/>
        </p:nvSpPr>
        <p:spPr>
          <a:xfrm>
            <a:off x="8355405" y="5750279"/>
            <a:ext cx="521804" cy="3412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46" name="Tabel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544013"/>
              </p:ext>
            </p:extLst>
          </p:nvPr>
        </p:nvGraphicFramePr>
        <p:xfrm>
          <a:off x="597754" y="6119611"/>
          <a:ext cx="836673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950"/>
                <a:gridCol w="1152128"/>
                <a:gridCol w="5904655"/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7" name="Textfeld 46"/>
          <p:cNvSpPr txBox="1"/>
          <p:nvPr/>
        </p:nvSpPr>
        <p:spPr>
          <a:xfrm>
            <a:off x="961195" y="613886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</a:t>
            </a:r>
            <a:endParaRPr lang="de-DE" dirty="0"/>
          </a:p>
        </p:txBody>
      </p:sp>
      <p:sp>
        <p:nvSpPr>
          <p:cNvPr id="48" name="Rechteck 47"/>
          <p:cNvSpPr/>
          <p:nvPr/>
        </p:nvSpPr>
        <p:spPr>
          <a:xfrm>
            <a:off x="8333691" y="6116239"/>
            <a:ext cx="521804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Textfeld 49"/>
          <p:cNvSpPr txBox="1"/>
          <p:nvPr/>
        </p:nvSpPr>
        <p:spPr>
          <a:xfrm>
            <a:off x="2123728" y="6138864"/>
            <a:ext cx="599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52" name="Textfeld 51"/>
          <p:cNvSpPr txBox="1"/>
          <p:nvPr/>
        </p:nvSpPr>
        <p:spPr>
          <a:xfrm>
            <a:off x="1043608" y="4729341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Nach  weiteren  </a:t>
            </a:r>
            <a:r>
              <a:rPr lang="de-DE" sz="1400" dirty="0"/>
              <a:t>2</a:t>
            </a:r>
            <a:r>
              <a:rPr lang="de-DE" sz="1400" dirty="0" smtClean="0"/>
              <a:t>  Tagen……..</a:t>
            </a:r>
            <a:endParaRPr lang="de-DE" sz="1400" dirty="0"/>
          </a:p>
        </p:txBody>
      </p:sp>
      <p:sp>
        <p:nvSpPr>
          <p:cNvPr id="4" name="Textfeld 3"/>
          <p:cNvSpPr txBox="1"/>
          <p:nvPr/>
        </p:nvSpPr>
        <p:spPr>
          <a:xfrm>
            <a:off x="526228" y="415837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…kommen   5         weitere Personen dazu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8274019" y="3789040"/>
            <a:ext cx="761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192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424629" y="5580118"/>
            <a:ext cx="4114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… kommen      16        Personen weg  </a:t>
            </a:r>
            <a:endParaRPr lang="de-DE" sz="1400" dirty="0"/>
          </a:p>
        </p:txBody>
      </p:sp>
      <p:sp>
        <p:nvSpPr>
          <p:cNvPr id="26" name="Textfeld 25"/>
          <p:cNvSpPr txBox="1"/>
          <p:nvPr/>
        </p:nvSpPr>
        <p:spPr>
          <a:xfrm>
            <a:off x="8280666" y="5750279"/>
            <a:ext cx="575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120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8351912" y="613886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120</a:t>
            </a:r>
            <a:endParaRPr lang="de-DE" dirty="0"/>
          </a:p>
        </p:txBody>
      </p:sp>
      <p:sp>
        <p:nvSpPr>
          <p:cNvPr id="33" name="Textfeld 32"/>
          <p:cNvSpPr txBox="1"/>
          <p:nvPr/>
        </p:nvSpPr>
        <p:spPr>
          <a:xfrm>
            <a:off x="611560" y="6485095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12 * x  = 120; x = 10;  6 + 3 + 10 = 19 </a:t>
            </a:r>
            <a:r>
              <a:rPr lang="de-DE" sz="1200" dirty="0" smtClean="0"/>
              <a:t>; Antwort</a:t>
            </a:r>
            <a:r>
              <a:rPr lang="de-DE" sz="1200" dirty="0" smtClean="0"/>
              <a:t>: Um 28 – 19 = </a:t>
            </a:r>
            <a:r>
              <a:rPr lang="de-DE" sz="1200" dirty="0" smtClean="0"/>
              <a:t>9. </a:t>
            </a:r>
            <a:r>
              <a:rPr lang="de-DE" sz="1200" dirty="0" smtClean="0"/>
              <a:t>also um 9 Tage kürzer als </a:t>
            </a:r>
            <a:r>
              <a:rPr lang="de-DE" sz="1200" dirty="0" smtClean="0"/>
              <a:t>geplant </a:t>
            </a:r>
            <a:r>
              <a:rPr lang="de-DE" dirty="0" smtClean="0"/>
              <a:t>…</a:t>
            </a:r>
            <a:r>
              <a:rPr lang="de-DE" dirty="0" smtClean="0"/>
              <a:t>….</a:t>
            </a:r>
            <a:endParaRPr lang="de-DE" dirty="0"/>
          </a:p>
        </p:txBody>
      </p:sp>
      <p:cxnSp>
        <p:nvCxnSpPr>
          <p:cNvPr id="36" name="Gerade Verbindung 35"/>
          <p:cNvCxnSpPr>
            <a:stCxn id="24" idx="2"/>
          </p:cNvCxnSpPr>
          <p:nvPr/>
        </p:nvCxnSpPr>
        <p:spPr>
          <a:xfrm>
            <a:off x="1177256" y="4095656"/>
            <a:ext cx="71971" cy="48547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Gerade Verbindung 52"/>
          <p:cNvCxnSpPr/>
          <p:nvPr/>
        </p:nvCxnSpPr>
        <p:spPr>
          <a:xfrm flipH="1">
            <a:off x="1269963" y="4365104"/>
            <a:ext cx="205693" cy="2690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Gerade Verbindung mit Pfeil 54"/>
          <p:cNvCxnSpPr>
            <a:endCxn id="40" idx="0"/>
          </p:cNvCxnSpPr>
          <p:nvPr/>
        </p:nvCxnSpPr>
        <p:spPr>
          <a:xfrm>
            <a:off x="1269963" y="4634144"/>
            <a:ext cx="0" cy="46452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Gerade Verbindung 59"/>
          <p:cNvCxnSpPr/>
          <p:nvPr/>
        </p:nvCxnSpPr>
        <p:spPr>
          <a:xfrm>
            <a:off x="1213241" y="5283339"/>
            <a:ext cx="159568" cy="737949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Gerade Verbindung 62"/>
          <p:cNvCxnSpPr/>
          <p:nvPr/>
        </p:nvCxnSpPr>
        <p:spPr>
          <a:xfrm flipH="1">
            <a:off x="1372810" y="5781056"/>
            <a:ext cx="128482" cy="24023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Gerade Verbindung mit Pfeil 64"/>
          <p:cNvCxnSpPr/>
          <p:nvPr/>
        </p:nvCxnSpPr>
        <p:spPr>
          <a:xfrm>
            <a:off x="1372809" y="6021288"/>
            <a:ext cx="0" cy="27497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feld 2"/>
          <p:cNvSpPr txBox="1"/>
          <p:nvPr/>
        </p:nvSpPr>
        <p:spPr>
          <a:xfrm>
            <a:off x="7380070" y="4286788"/>
            <a:ext cx="384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1043608" y="4499624"/>
            <a:ext cx="24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5" name="Textfeld 44"/>
          <p:cNvSpPr txBox="1"/>
          <p:nvPr/>
        </p:nvSpPr>
        <p:spPr>
          <a:xfrm>
            <a:off x="1168316" y="5836622"/>
            <a:ext cx="195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</a:t>
            </a:r>
            <a:endParaRPr lang="de-DE" dirty="0"/>
          </a:p>
        </p:txBody>
      </p:sp>
      <p:cxnSp>
        <p:nvCxnSpPr>
          <p:cNvPr id="34" name="Gerade Verbindung 33"/>
          <p:cNvCxnSpPr/>
          <p:nvPr/>
        </p:nvCxnSpPr>
        <p:spPr>
          <a:xfrm>
            <a:off x="7615080" y="5040877"/>
            <a:ext cx="359501" cy="1160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Ellipse 48"/>
          <p:cNvSpPr/>
          <p:nvPr/>
        </p:nvSpPr>
        <p:spPr>
          <a:xfrm>
            <a:off x="7922468" y="5098673"/>
            <a:ext cx="355847" cy="237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- 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6" name="Gerade Verbindung 55"/>
          <p:cNvCxnSpPr>
            <a:endCxn id="49" idx="6"/>
          </p:cNvCxnSpPr>
          <p:nvPr/>
        </p:nvCxnSpPr>
        <p:spPr>
          <a:xfrm flipH="1" flipV="1">
            <a:off x="8278315" y="5217473"/>
            <a:ext cx="316278" cy="264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Gerade Verbindung mit Pfeil 65"/>
          <p:cNvCxnSpPr>
            <a:stCxn id="49" idx="4"/>
            <a:endCxn id="26" idx="0"/>
          </p:cNvCxnSpPr>
          <p:nvPr/>
        </p:nvCxnSpPr>
        <p:spPr>
          <a:xfrm>
            <a:off x="8100392" y="5336273"/>
            <a:ext cx="468053" cy="4140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Textfeld 66"/>
          <p:cNvSpPr txBox="1"/>
          <p:nvPr/>
        </p:nvSpPr>
        <p:spPr>
          <a:xfrm>
            <a:off x="8030573" y="5077597"/>
            <a:ext cx="284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</a:t>
            </a:r>
            <a:endParaRPr lang="de-DE" dirty="0"/>
          </a:p>
        </p:txBody>
      </p:sp>
      <p:sp>
        <p:nvSpPr>
          <p:cNvPr id="68" name="Textfeld 67"/>
          <p:cNvSpPr txBox="1"/>
          <p:nvPr/>
        </p:nvSpPr>
        <p:spPr>
          <a:xfrm>
            <a:off x="7418248" y="2182408"/>
            <a:ext cx="1555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        23 * 16 </a:t>
            </a:r>
            <a:r>
              <a:rPr lang="de-DE" sz="1400" dirty="0" smtClean="0"/>
              <a:t>= 368</a:t>
            </a:r>
            <a:endParaRPr lang="de-DE" sz="1400" dirty="0"/>
          </a:p>
        </p:txBody>
      </p:sp>
      <p:cxnSp>
        <p:nvCxnSpPr>
          <p:cNvPr id="70" name="Gerade Verbindung mit Pfeil 69"/>
          <p:cNvCxnSpPr>
            <a:stCxn id="9" idx="2"/>
            <a:endCxn id="24" idx="0"/>
          </p:cNvCxnSpPr>
          <p:nvPr/>
        </p:nvCxnSpPr>
        <p:spPr>
          <a:xfrm>
            <a:off x="1151620" y="3267147"/>
            <a:ext cx="25636" cy="4591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Textfeld 70"/>
          <p:cNvSpPr txBox="1"/>
          <p:nvPr/>
        </p:nvSpPr>
        <p:spPr>
          <a:xfrm>
            <a:off x="2987824" y="3789040"/>
            <a:ext cx="49152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In diesen 8 Tagen werden 23 * 8 Rationen verbraucht: 23 * 8 = 192</a:t>
            </a:r>
            <a:endParaRPr lang="de-DE" sz="1000" dirty="0"/>
          </a:p>
        </p:txBody>
      </p:sp>
      <p:sp>
        <p:nvSpPr>
          <p:cNvPr id="72" name="Textfeld 71"/>
          <p:cNvSpPr txBox="1"/>
          <p:nvPr/>
        </p:nvSpPr>
        <p:spPr>
          <a:xfrm>
            <a:off x="3059832" y="5098925"/>
            <a:ext cx="39604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In diesen 2 Tagen  werden 28 * 2 Rationen verbraucht</a:t>
            </a:r>
            <a:endParaRPr lang="de-DE" sz="1050" dirty="0"/>
          </a:p>
        </p:txBody>
      </p:sp>
    </p:spTree>
    <p:extLst>
      <p:ext uri="{BB962C8B-B14F-4D97-AF65-F5344CB8AC3E}">
        <p14:creationId xmlns:p14="http://schemas.microsoft.com/office/powerpoint/2010/main" val="1365996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3" grpId="0"/>
      <p:bldP spid="24" grpId="0"/>
      <p:bldP spid="25" grpId="0"/>
      <p:bldP spid="27" grpId="0" animBg="1"/>
      <p:bldP spid="35" grpId="0" animBg="1"/>
      <p:bldP spid="38" grpId="0"/>
      <p:bldP spid="40" grpId="0"/>
      <p:bldP spid="42" grpId="0"/>
      <p:bldP spid="43" grpId="0"/>
      <p:bldP spid="44" grpId="0" animBg="1"/>
      <p:bldP spid="47" grpId="0"/>
      <p:bldP spid="48" grpId="0" animBg="1"/>
      <p:bldP spid="50" grpId="0"/>
      <p:bldP spid="52" grpId="0"/>
      <p:bldP spid="4" grpId="0"/>
      <p:bldP spid="10" grpId="0"/>
      <p:bldP spid="19" grpId="0"/>
      <p:bldP spid="26" grpId="0"/>
      <p:bldP spid="28" grpId="0"/>
      <p:bldP spid="33" grpId="0"/>
      <p:bldP spid="3" grpId="0"/>
      <p:bldP spid="41" grpId="0"/>
      <p:bldP spid="45" grpId="0"/>
      <p:bldP spid="49" grpId="0" animBg="1"/>
      <p:bldP spid="68" grpId="0"/>
      <p:bldP spid="71" grpId="0"/>
      <p:bldP spid="72" grpId="0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Microsoft Macintosh PowerPoint</Application>
  <PresentationFormat>Bildschirmpräsentation (4:3)</PresentationFormat>
  <Paragraphs>39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In einem Basislager für eine Expedition wird Proviant für die nächsten vier Wochen (28 Tage) gelagert. Die Personenzahl, für die dieser Proviant gedacht ist, schwankt, da Hilfskräfte dazu- oder wegkommen. Anfangs sind es 18 Personen. Nach 6 Tagen kommen 2 weitere Hilfskräfte dazu. Krankheitsbedingt müssen nach weiteren 3 Tagen 10  Personen das Lager verlassen. Um wie viele Tage länger oder kürzer als geplant kann das Stammpersonal im Lager bleiben?</vt:lpstr>
    </vt:vector>
  </TitlesOfParts>
  <Company>Schule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23</cp:revision>
  <dcterms:created xsi:type="dcterms:W3CDTF">2015-12-20T15:14:11Z</dcterms:created>
  <dcterms:modified xsi:type="dcterms:W3CDTF">2016-02-26T17:14:44Z</dcterms:modified>
</cp:coreProperties>
</file>