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9144000" cy="6858000" type="screen4x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1" d="100"/>
          <a:sy n="81" d="100"/>
        </p:scale>
        <p:origin x="-1840" y="-11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interSettings" Target="printerSettings/printerSettings1.bin"/><Relationship Id="rId4" Type="http://schemas.openxmlformats.org/officeDocument/2006/relationships/presProps" Target="presProps.xml"/><Relationship Id="rId5" Type="http://schemas.openxmlformats.org/officeDocument/2006/relationships/viewProps" Target="viewProps.xml"/><Relationship Id="rId6" Type="http://schemas.openxmlformats.org/officeDocument/2006/relationships/theme" Target="theme/theme1.xml"/><Relationship Id="rId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p>
            <a:fld id="{EBE8E325-5E08-4336-97F9-7E9262CE8900}" type="datetimeFigureOut">
              <a:rPr lang="de-DE" smtClean="0"/>
              <a:t>26.02.16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BD842149-1CD1-4150-B46D-AD34A4D7530D}" type="slidenum">
              <a:rPr lang="de-DE" smtClean="0"/>
              <a:t>‹Nr.›</a:t>
            </a:fld>
            <a:endParaRPr lang="de-DE"/>
          </a:p>
        </p:txBody>
      </p:sp>
    </p:spTree>
    <p:extLst>
      <p:ext uri="{BB962C8B-B14F-4D97-AF65-F5344CB8AC3E}">
        <p14:creationId xmlns:p14="http://schemas.microsoft.com/office/powerpoint/2010/main" val="2341321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EBE8E325-5E08-4336-97F9-7E9262CE8900}" type="datetimeFigureOut">
              <a:rPr lang="de-DE" smtClean="0"/>
              <a:t>26.02.16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BD842149-1CD1-4150-B46D-AD34A4D7530D}" type="slidenum">
              <a:rPr lang="de-DE" smtClean="0"/>
              <a:t>‹Nr.›</a:t>
            </a:fld>
            <a:endParaRPr lang="de-DE"/>
          </a:p>
        </p:txBody>
      </p:sp>
    </p:spTree>
    <p:extLst>
      <p:ext uri="{BB962C8B-B14F-4D97-AF65-F5344CB8AC3E}">
        <p14:creationId xmlns:p14="http://schemas.microsoft.com/office/powerpoint/2010/main" val="34965175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EBE8E325-5E08-4336-97F9-7E9262CE8900}" type="datetimeFigureOut">
              <a:rPr lang="de-DE" smtClean="0"/>
              <a:t>26.02.16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BD842149-1CD1-4150-B46D-AD34A4D7530D}" type="slidenum">
              <a:rPr lang="de-DE" smtClean="0"/>
              <a:t>‹Nr.›</a:t>
            </a:fld>
            <a:endParaRPr lang="de-DE"/>
          </a:p>
        </p:txBody>
      </p:sp>
    </p:spTree>
    <p:extLst>
      <p:ext uri="{BB962C8B-B14F-4D97-AF65-F5344CB8AC3E}">
        <p14:creationId xmlns:p14="http://schemas.microsoft.com/office/powerpoint/2010/main" val="20483474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EBE8E325-5E08-4336-97F9-7E9262CE8900}" type="datetimeFigureOut">
              <a:rPr lang="de-DE" smtClean="0"/>
              <a:t>26.02.16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BD842149-1CD1-4150-B46D-AD34A4D7530D}" type="slidenum">
              <a:rPr lang="de-DE" smtClean="0"/>
              <a:t>‹Nr.›</a:t>
            </a:fld>
            <a:endParaRPr lang="de-DE"/>
          </a:p>
        </p:txBody>
      </p:sp>
    </p:spTree>
    <p:extLst>
      <p:ext uri="{BB962C8B-B14F-4D97-AF65-F5344CB8AC3E}">
        <p14:creationId xmlns:p14="http://schemas.microsoft.com/office/powerpoint/2010/main" val="19834466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Textmasterformat bearbeiten</a:t>
            </a:r>
          </a:p>
        </p:txBody>
      </p:sp>
      <p:sp>
        <p:nvSpPr>
          <p:cNvPr id="4" name="Datumsplatzhalter 3"/>
          <p:cNvSpPr>
            <a:spLocks noGrp="1"/>
          </p:cNvSpPr>
          <p:nvPr>
            <p:ph type="dt" sz="half" idx="10"/>
          </p:nvPr>
        </p:nvSpPr>
        <p:spPr/>
        <p:txBody>
          <a:bodyPr/>
          <a:lstStyle/>
          <a:p>
            <a:fld id="{EBE8E325-5E08-4336-97F9-7E9262CE8900}" type="datetimeFigureOut">
              <a:rPr lang="de-DE" smtClean="0"/>
              <a:t>26.02.16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BD842149-1CD1-4150-B46D-AD34A4D7530D}" type="slidenum">
              <a:rPr lang="de-DE" smtClean="0"/>
              <a:t>‹Nr.›</a:t>
            </a:fld>
            <a:endParaRPr lang="de-DE"/>
          </a:p>
        </p:txBody>
      </p:sp>
    </p:spTree>
    <p:extLst>
      <p:ext uri="{BB962C8B-B14F-4D97-AF65-F5344CB8AC3E}">
        <p14:creationId xmlns:p14="http://schemas.microsoft.com/office/powerpoint/2010/main" val="24281239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p>
            <a:fld id="{EBE8E325-5E08-4336-97F9-7E9262CE8900}" type="datetimeFigureOut">
              <a:rPr lang="de-DE" smtClean="0"/>
              <a:t>26.02.16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BD842149-1CD1-4150-B46D-AD34A4D7530D}" type="slidenum">
              <a:rPr lang="de-DE" smtClean="0"/>
              <a:t>‹Nr.›</a:t>
            </a:fld>
            <a:endParaRPr lang="de-DE"/>
          </a:p>
        </p:txBody>
      </p:sp>
    </p:spTree>
    <p:extLst>
      <p:ext uri="{BB962C8B-B14F-4D97-AF65-F5344CB8AC3E}">
        <p14:creationId xmlns:p14="http://schemas.microsoft.com/office/powerpoint/2010/main" val="9692669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p>
            <a:fld id="{EBE8E325-5E08-4336-97F9-7E9262CE8900}" type="datetimeFigureOut">
              <a:rPr lang="de-DE" smtClean="0"/>
              <a:t>26.02.16</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BD842149-1CD1-4150-B46D-AD34A4D7530D}" type="slidenum">
              <a:rPr lang="de-DE" smtClean="0"/>
              <a:t>‹Nr.›</a:t>
            </a:fld>
            <a:endParaRPr lang="de-DE"/>
          </a:p>
        </p:txBody>
      </p:sp>
    </p:spTree>
    <p:extLst>
      <p:ext uri="{BB962C8B-B14F-4D97-AF65-F5344CB8AC3E}">
        <p14:creationId xmlns:p14="http://schemas.microsoft.com/office/powerpoint/2010/main" val="37531916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fld id="{EBE8E325-5E08-4336-97F9-7E9262CE8900}" type="datetimeFigureOut">
              <a:rPr lang="de-DE" smtClean="0"/>
              <a:t>26.02.16</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BD842149-1CD1-4150-B46D-AD34A4D7530D}" type="slidenum">
              <a:rPr lang="de-DE" smtClean="0"/>
              <a:t>‹Nr.›</a:t>
            </a:fld>
            <a:endParaRPr lang="de-DE"/>
          </a:p>
        </p:txBody>
      </p:sp>
    </p:spTree>
    <p:extLst>
      <p:ext uri="{BB962C8B-B14F-4D97-AF65-F5344CB8AC3E}">
        <p14:creationId xmlns:p14="http://schemas.microsoft.com/office/powerpoint/2010/main" val="35504760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EBE8E325-5E08-4336-97F9-7E9262CE8900}" type="datetimeFigureOut">
              <a:rPr lang="de-DE" smtClean="0"/>
              <a:t>26.02.16</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BD842149-1CD1-4150-B46D-AD34A4D7530D}" type="slidenum">
              <a:rPr lang="de-DE" smtClean="0"/>
              <a:t>‹Nr.›</a:t>
            </a:fld>
            <a:endParaRPr lang="de-DE"/>
          </a:p>
        </p:txBody>
      </p:sp>
    </p:spTree>
    <p:extLst>
      <p:ext uri="{BB962C8B-B14F-4D97-AF65-F5344CB8AC3E}">
        <p14:creationId xmlns:p14="http://schemas.microsoft.com/office/powerpoint/2010/main" val="27804625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Datumsplatzhalter 4"/>
          <p:cNvSpPr>
            <a:spLocks noGrp="1"/>
          </p:cNvSpPr>
          <p:nvPr>
            <p:ph type="dt" sz="half" idx="10"/>
          </p:nvPr>
        </p:nvSpPr>
        <p:spPr/>
        <p:txBody>
          <a:bodyPr/>
          <a:lstStyle/>
          <a:p>
            <a:fld id="{EBE8E325-5E08-4336-97F9-7E9262CE8900}" type="datetimeFigureOut">
              <a:rPr lang="de-DE" smtClean="0"/>
              <a:t>26.02.16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BD842149-1CD1-4150-B46D-AD34A4D7530D}" type="slidenum">
              <a:rPr lang="de-DE" smtClean="0"/>
              <a:t>‹Nr.›</a:t>
            </a:fld>
            <a:endParaRPr lang="de-DE"/>
          </a:p>
        </p:txBody>
      </p:sp>
    </p:spTree>
    <p:extLst>
      <p:ext uri="{BB962C8B-B14F-4D97-AF65-F5344CB8AC3E}">
        <p14:creationId xmlns:p14="http://schemas.microsoft.com/office/powerpoint/2010/main" val="25833010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Datumsplatzhalter 4"/>
          <p:cNvSpPr>
            <a:spLocks noGrp="1"/>
          </p:cNvSpPr>
          <p:nvPr>
            <p:ph type="dt" sz="half" idx="10"/>
          </p:nvPr>
        </p:nvSpPr>
        <p:spPr/>
        <p:txBody>
          <a:bodyPr/>
          <a:lstStyle/>
          <a:p>
            <a:fld id="{EBE8E325-5E08-4336-97F9-7E9262CE8900}" type="datetimeFigureOut">
              <a:rPr lang="de-DE" smtClean="0"/>
              <a:t>26.02.16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BD842149-1CD1-4150-B46D-AD34A4D7530D}" type="slidenum">
              <a:rPr lang="de-DE" smtClean="0"/>
              <a:t>‹Nr.›</a:t>
            </a:fld>
            <a:endParaRPr lang="de-DE"/>
          </a:p>
        </p:txBody>
      </p:sp>
    </p:spTree>
    <p:extLst>
      <p:ext uri="{BB962C8B-B14F-4D97-AF65-F5344CB8AC3E}">
        <p14:creationId xmlns:p14="http://schemas.microsoft.com/office/powerpoint/2010/main" val="101763891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e-DE" smtClean="0"/>
              <a:t>Titelmasterformat durch Klicken bearbeiten</a:t>
            </a:r>
            <a:endParaRPr lang="de-DE"/>
          </a:p>
        </p:txBody>
      </p:sp>
      <p:sp>
        <p:nvSpPr>
          <p:cNvPr id="3" name="Textplatzhalt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BE8E325-5E08-4336-97F9-7E9262CE8900}" type="datetimeFigureOut">
              <a:rPr lang="de-DE" smtClean="0"/>
              <a:t>26.02.16</a:t>
            </a:fld>
            <a:endParaRPr lang="de-DE"/>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842149-1CD1-4150-B46D-AD34A4D7530D}" type="slidenum">
              <a:rPr lang="de-DE" smtClean="0"/>
              <a:t>‹Nr.›</a:t>
            </a:fld>
            <a:endParaRPr lang="de-DE"/>
          </a:p>
        </p:txBody>
      </p:sp>
    </p:spTree>
    <p:extLst>
      <p:ext uri="{BB962C8B-B14F-4D97-AF65-F5344CB8AC3E}">
        <p14:creationId xmlns:p14="http://schemas.microsoft.com/office/powerpoint/2010/main" val="24540321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3568" y="260648"/>
            <a:ext cx="7772400" cy="1470025"/>
          </a:xfrm>
        </p:spPr>
        <p:txBody>
          <a:bodyPr>
            <a:normAutofit/>
          </a:bodyPr>
          <a:lstStyle/>
          <a:p>
            <a:r>
              <a:rPr lang="de-DE" sz="1600" dirty="0" smtClean="0"/>
              <a:t>In einem Zulieferbetrieb für Treppengeländer werden Stanzmaschinen eingesetzt. Anfangs sind 5 Maschinen in Betrieb und schaffen bei achtstündigem täglichem Einsatz  40 000 Teile. Um mehr Zeit für die Wartung der Maschinen zu haben, werden zwei weitere angeschafft. Man erwartet dann eine Leistung von täglich </a:t>
            </a:r>
            <a:r>
              <a:rPr lang="de-DE" sz="1600" dirty="0" smtClean="0"/>
              <a:t>42 </a:t>
            </a:r>
            <a:r>
              <a:rPr lang="de-DE" sz="1600" dirty="0" smtClean="0"/>
              <a:t>000 Teilen.</a:t>
            </a:r>
            <a:br>
              <a:rPr lang="de-DE" sz="1600" dirty="0" smtClean="0"/>
            </a:br>
            <a:r>
              <a:rPr lang="de-DE" sz="1600" dirty="0" smtClean="0"/>
              <a:t>Wie lange müssen sie unter diesen Voraussetzungen täglich in Betrieb sein?</a:t>
            </a:r>
            <a:endParaRPr lang="de-DE" sz="1600" dirty="0"/>
          </a:p>
        </p:txBody>
      </p:sp>
      <p:graphicFrame>
        <p:nvGraphicFramePr>
          <p:cNvPr id="4" name="Tabelle 3"/>
          <p:cNvGraphicFramePr>
            <a:graphicFrameLocks noGrp="1"/>
          </p:cNvGraphicFramePr>
          <p:nvPr>
            <p:extLst>
              <p:ext uri="{D42A27DB-BD31-4B8C-83A1-F6EECF244321}">
                <p14:modId xmlns:p14="http://schemas.microsoft.com/office/powerpoint/2010/main" val="610592419"/>
              </p:ext>
            </p:extLst>
          </p:nvPr>
        </p:nvGraphicFramePr>
        <p:xfrm>
          <a:off x="683568" y="2276872"/>
          <a:ext cx="2736303" cy="1112520"/>
        </p:xfrm>
        <a:graphic>
          <a:graphicData uri="http://schemas.openxmlformats.org/drawingml/2006/table">
            <a:tbl>
              <a:tblPr firstRow="1" bandRow="1">
                <a:tableStyleId>{5C22544A-7EE6-4342-B048-85BDC9FD1C3A}</a:tableStyleId>
              </a:tblPr>
              <a:tblGrid>
                <a:gridCol w="912101"/>
                <a:gridCol w="912101"/>
                <a:gridCol w="912101"/>
              </a:tblGrid>
              <a:tr h="370840">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70840">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70840">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r>
            </a:tbl>
          </a:graphicData>
        </a:graphic>
      </p:graphicFrame>
      <p:graphicFrame>
        <p:nvGraphicFramePr>
          <p:cNvPr id="6" name="Tabelle 5"/>
          <p:cNvGraphicFramePr>
            <a:graphicFrameLocks noGrp="1"/>
          </p:cNvGraphicFramePr>
          <p:nvPr>
            <p:extLst>
              <p:ext uri="{D42A27DB-BD31-4B8C-83A1-F6EECF244321}">
                <p14:modId xmlns:p14="http://schemas.microsoft.com/office/powerpoint/2010/main" val="1722276153"/>
              </p:ext>
            </p:extLst>
          </p:nvPr>
        </p:nvGraphicFramePr>
        <p:xfrm>
          <a:off x="4644008" y="2276872"/>
          <a:ext cx="2736303" cy="1112520"/>
        </p:xfrm>
        <a:graphic>
          <a:graphicData uri="http://schemas.openxmlformats.org/drawingml/2006/table">
            <a:tbl>
              <a:tblPr firstRow="1" bandRow="1">
                <a:tableStyleId>{5C22544A-7EE6-4342-B048-85BDC9FD1C3A}</a:tableStyleId>
              </a:tblPr>
              <a:tblGrid>
                <a:gridCol w="912101"/>
                <a:gridCol w="912101"/>
                <a:gridCol w="912101"/>
              </a:tblGrid>
              <a:tr h="370840">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r>
              <a:tr h="370840">
                <a:tc>
                  <a:txBody>
                    <a:bodyPr/>
                    <a:lstStyle/>
                    <a:p>
                      <a:endParaRPr lang="de-D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de-D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70840">
                <a:tc>
                  <a:txBody>
                    <a:bodyPr/>
                    <a:lstStyle/>
                    <a:p>
                      <a:endParaRPr lang="de-D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de-D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7" name="Textfeld 6"/>
          <p:cNvSpPr txBox="1"/>
          <p:nvPr/>
        </p:nvSpPr>
        <p:spPr>
          <a:xfrm>
            <a:off x="611560" y="1916832"/>
            <a:ext cx="1080120" cy="276999"/>
          </a:xfrm>
          <a:prstGeom prst="rect">
            <a:avLst/>
          </a:prstGeom>
          <a:noFill/>
        </p:spPr>
        <p:txBody>
          <a:bodyPr wrap="square" rtlCol="0">
            <a:spAutoFit/>
          </a:bodyPr>
          <a:lstStyle/>
          <a:p>
            <a:r>
              <a:rPr lang="de-DE" sz="1200" dirty="0" smtClean="0"/>
              <a:t>Maschinen</a:t>
            </a:r>
            <a:endParaRPr lang="de-DE" sz="1200" dirty="0"/>
          </a:p>
        </p:txBody>
      </p:sp>
      <p:sp>
        <p:nvSpPr>
          <p:cNvPr id="8" name="Textfeld 7"/>
          <p:cNvSpPr txBox="1"/>
          <p:nvPr/>
        </p:nvSpPr>
        <p:spPr>
          <a:xfrm>
            <a:off x="1645310" y="1916832"/>
            <a:ext cx="1152128" cy="276999"/>
          </a:xfrm>
          <a:prstGeom prst="rect">
            <a:avLst/>
          </a:prstGeom>
          <a:noFill/>
        </p:spPr>
        <p:txBody>
          <a:bodyPr wrap="square" rtlCol="0">
            <a:spAutoFit/>
          </a:bodyPr>
          <a:lstStyle/>
          <a:p>
            <a:r>
              <a:rPr lang="de-DE" sz="1200" dirty="0" smtClean="0"/>
              <a:t>Betriebszeit</a:t>
            </a:r>
            <a:endParaRPr lang="de-DE" sz="1200" dirty="0"/>
          </a:p>
        </p:txBody>
      </p:sp>
      <p:sp>
        <p:nvSpPr>
          <p:cNvPr id="9" name="Textfeld 8"/>
          <p:cNvSpPr txBox="1"/>
          <p:nvPr/>
        </p:nvSpPr>
        <p:spPr>
          <a:xfrm>
            <a:off x="2699792" y="1916832"/>
            <a:ext cx="936104" cy="276999"/>
          </a:xfrm>
          <a:prstGeom prst="rect">
            <a:avLst/>
          </a:prstGeom>
          <a:noFill/>
        </p:spPr>
        <p:txBody>
          <a:bodyPr wrap="square" rtlCol="0">
            <a:spAutoFit/>
          </a:bodyPr>
          <a:lstStyle/>
          <a:p>
            <a:r>
              <a:rPr lang="de-DE" sz="1200" dirty="0" smtClean="0"/>
              <a:t>Werkstücke</a:t>
            </a:r>
            <a:endParaRPr lang="de-DE" sz="1200" dirty="0"/>
          </a:p>
        </p:txBody>
      </p:sp>
      <p:sp>
        <p:nvSpPr>
          <p:cNvPr id="10" name="Textfeld 9"/>
          <p:cNvSpPr txBox="1"/>
          <p:nvPr/>
        </p:nvSpPr>
        <p:spPr>
          <a:xfrm>
            <a:off x="4644008" y="1912544"/>
            <a:ext cx="1080120" cy="276999"/>
          </a:xfrm>
          <a:prstGeom prst="rect">
            <a:avLst/>
          </a:prstGeom>
          <a:noFill/>
        </p:spPr>
        <p:txBody>
          <a:bodyPr wrap="square" rtlCol="0">
            <a:spAutoFit/>
          </a:bodyPr>
          <a:lstStyle/>
          <a:p>
            <a:r>
              <a:rPr lang="de-DE" sz="1200" dirty="0" smtClean="0"/>
              <a:t>Maschinen</a:t>
            </a:r>
            <a:endParaRPr lang="de-DE" sz="1200" dirty="0"/>
          </a:p>
        </p:txBody>
      </p:sp>
      <p:sp>
        <p:nvSpPr>
          <p:cNvPr id="11" name="Textfeld 10"/>
          <p:cNvSpPr txBox="1"/>
          <p:nvPr/>
        </p:nvSpPr>
        <p:spPr>
          <a:xfrm>
            <a:off x="5580112" y="1931033"/>
            <a:ext cx="1152128" cy="276999"/>
          </a:xfrm>
          <a:prstGeom prst="rect">
            <a:avLst/>
          </a:prstGeom>
          <a:noFill/>
        </p:spPr>
        <p:txBody>
          <a:bodyPr wrap="square" rtlCol="0">
            <a:spAutoFit/>
          </a:bodyPr>
          <a:lstStyle/>
          <a:p>
            <a:r>
              <a:rPr lang="de-DE" sz="1200" dirty="0" smtClean="0"/>
              <a:t>Betriebszeit</a:t>
            </a:r>
            <a:endParaRPr lang="de-DE" sz="1200" dirty="0"/>
          </a:p>
        </p:txBody>
      </p:sp>
      <p:sp>
        <p:nvSpPr>
          <p:cNvPr id="12" name="Textfeld 11"/>
          <p:cNvSpPr txBox="1"/>
          <p:nvPr/>
        </p:nvSpPr>
        <p:spPr>
          <a:xfrm>
            <a:off x="6516216" y="1917133"/>
            <a:ext cx="936104" cy="276999"/>
          </a:xfrm>
          <a:prstGeom prst="rect">
            <a:avLst/>
          </a:prstGeom>
          <a:noFill/>
        </p:spPr>
        <p:txBody>
          <a:bodyPr wrap="square" rtlCol="0">
            <a:spAutoFit/>
          </a:bodyPr>
          <a:lstStyle/>
          <a:p>
            <a:r>
              <a:rPr lang="de-DE" sz="1200" dirty="0" smtClean="0"/>
              <a:t>Werkstücke</a:t>
            </a:r>
            <a:endParaRPr lang="de-DE" sz="1200" dirty="0"/>
          </a:p>
        </p:txBody>
      </p:sp>
      <p:sp>
        <p:nvSpPr>
          <p:cNvPr id="13" name="Textfeld 12"/>
          <p:cNvSpPr txBox="1"/>
          <p:nvPr/>
        </p:nvSpPr>
        <p:spPr>
          <a:xfrm>
            <a:off x="1043608" y="3066246"/>
            <a:ext cx="432048" cy="369332"/>
          </a:xfrm>
          <a:prstGeom prst="rect">
            <a:avLst/>
          </a:prstGeom>
          <a:noFill/>
        </p:spPr>
        <p:txBody>
          <a:bodyPr wrap="square" rtlCol="0">
            <a:spAutoFit/>
          </a:bodyPr>
          <a:lstStyle/>
          <a:p>
            <a:r>
              <a:rPr lang="de-DE" dirty="0" smtClean="0"/>
              <a:t>5</a:t>
            </a:r>
            <a:endParaRPr lang="de-DE" dirty="0"/>
          </a:p>
        </p:txBody>
      </p:sp>
      <p:sp>
        <p:nvSpPr>
          <p:cNvPr id="14" name="Textfeld 13"/>
          <p:cNvSpPr txBox="1"/>
          <p:nvPr/>
        </p:nvSpPr>
        <p:spPr>
          <a:xfrm>
            <a:off x="1858881" y="3066246"/>
            <a:ext cx="385678" cy="369332"/>
          </a:xfrm>
          <a:prstGeom prst="rect">
            <a:avLst/>
          </a:prstGeom>
          <a:noFill/>
        </p:spPr>
        <p:txBody>
          <a:bodyPr wrap="square" rtlCol="0">
            <a:spAutoFit/>
          </a:bodyPr>
          <a:lstStyle/>
          <a:p>
            <a:r>
              <a:rPr lang="de-DE" dirty="0" smtClean="0"/>
              <a:t>8</a:t>
            </a:r>
            <a:endParaRPr lang="de-DE" dirty="0"/>
          </a:p>
        </p:txBody>
      </p:sp>
      <p:sp>
        <p:nvSpPr>
          <p:cNvPr id="15" name="Textfeld 14"/>
          <p:cNvSpPr txBox="1"/>
          <p:nvPr/>
        </p:nvSpPr>
        <p:spPr>
          <a:xfrm>
            <a:off x="2627784" y="3066246"/>
            <a:ext cx="1152128" cy="369332"/>
          </a:xfrm>
          <a:prstGeom prst="rect">
            <a:avLst/>
          </a:prstGeom>
          <a:noFill/>
        </p:spPr>
        <p:txBody>
          <a:bodyPr wrap="square" rtlCol="0">
            <a:spAutoFit/>
          </a:bodyPr>
          <a:lstStyle/>
          <a:p>
            <a:r>
              <a:rPr lang="de-DE" dirty="0" smtClean="0"/>
              <a:t>40 000</a:t>
            </a:r>
            <a:endParaRPr lang="de-DE" dirty="0"/>
          </a:p>
        </p:txBody>
      </p:sp>
      <p:sp>
        <p:nvSpPr>
          <p:cNvPr id="16" name="Textfeld 15"/>
          <p:cNvSpPr txBox="1"/>
          <p:nvPr/>
        </p:nvSpPr>
        <p:spPr>
          <a:xfrm>
            <a:off x="1043608" y="2682526"/>
            <a:ext cx="432048" cy="369332"/>
          </a:xfrm>
          <a:prstGeom prst="rect">
            <a:avLst/>
          </a:prstGeom>
          <a:noFill/>
        </p:spPr>
        <p:txBody>
          <a:bodyPr wrap="square" rtlCol="0">
            <a:spAutoFit/>
          </a:bodyPr>
          <a:lstStyle/>
          <a:p>
            <a:r>
              <a:rPr lang="de-DE" dirty="0" smtClean="0"/>
              <a:t>5</a:t>
            </a:r>
            <a:endParaRPr lang="de-DE" dirty="0"/>
          </a:p>
        </p:txBody>
      </p:sp>
      <p:sp>
        <p:nvSpPr>
          <p:cNvPr id="17" name="Textfeld 16"/>
          <p:cNvSpPr txBox="1"/>
          <p:nvPr/>
        </p:nvSpPr>
        <p:spPr>
          <a:xfrm>
            <a:off x="1835696" y="2696914"/>
            <a:ext cx="432048" cy="369332"/>
          </a:xfrm>
          <a:prstGeom prst="rect">
            <a:avLst/>
          </a:prstGeom>
          <a:noFill/>
        </p:spPr>
        <p:txBody>
          <a:bodyPr wrap="square" rtlCol="0">
            <a:spAutoFit/>
          </a:bodyPr>
          <a:lstStyle/>
          <a:p>
            <a:r>
              <a:rPr lang="de-DE" dirty="0"/>
              <a:t>1</a:t>
            </a:r>
          </a:p>
        </p:txBody>
      </p:sp>
      <p:sp>
        <p:nvSpPr>
          <p:cNvPr id="18" name="Textfeld 17"/>
          <p:cNvSpPr txBox="1"/>
          <p:nvPr/>
        </p:nvSpPr>
        <p:spPr>
          <a:xfrm>
            <a:off x="1043608" y="2263632"/>
            <a:ext cx="432048" cy="369332"/>
          </a:xfrm>
          <a:prstGeom prst="rect">
            <a:avLst/>
          </a:prstGeom>
          <a:noFill/>
        </p:spPr>
        <p:txBody>
          <a:bodyPr wrap="square" rtlCol="0">
            <a:spAutoFit/>
          </a:bodyPr>
          <a:lstStyle/>
          <a:p>
            <a:r>
              <a:rPr lang="de-DE" dirty="0"/>
              <a:t>1</a:t>
            </a:r>
          </a:p>
        </p:txBody>
      </p:sp>
      <p:sp>
        <p:nvSpPr>
          <p:cNvPr id="19" name="Textfeld 18"/>
          <p:cNvSpPr txBox="1"/>
          <p:nvPr/>
        </p:nvSpPr>
        <p:spPr>
          <a:xfrm>
            <a:off x="1835696" y="2299143"/>
            <a:ext cx="432048" cy="369332"/>
          </a:xfrm>
          <a:prstGeom prst="rect">
            <a:avLst/>
          </a:prstGeom>
          <a:noFill/>
        </p:spPr>
        <p:txBody>
          <a:bodyPr wrap="square" rtlCol="0">
            <a:spAutoFit/>
          </a:bodyPr>
          <a:lstStyle/>
          <a:p>
            <a:r>
              <a:rPr lang="de-DE" dirty="0"/>
              <a:t>1</a:t>
            </a:r>
          </a:p>
        </p:txBody>
      </p:sp>
      <p:sp>
        <p:nvSpPr>
          <p:cNvPr id="20" name="Textfeld 19"/>
          <p:cNvSpPr txBox="1"/>
          <p:nvPr/>
        </p:nvSpPr>
        <p:spPr>
          <a:xfrm>
            <a:off x="2737261" y="2696914"/>
            <a:ext cx="984450" cy="369332"/>
          </a:xfrm>
          <a:prstGeom prst="rect">
            <a:avLst/>
          </a:prstGeom>
          <a:noFill/>
        </p:spPr>
        <p:txBody>
          <a:bodyPr wrap="square" rtlCol="0">
            <a:spAutoFit/>
          </a:bodyPr>
          <a:lstStyle/>
          <a:p>
            <a:r>
              <a:rPr lang="de-DE" dirty="0"/>
              <a:t>5</a:t>
            </a:r>
            <a:r>
              <a:rPr lang="de-DE" dirty="0" smtClean="0"/>
              <a:t> 000</a:t>
            </a:r>
            <a:endParaRPr lang="de-DE" dirty="0"/>
          </a:p>
        </p:txBody>
      </p:sp>
      <p:sp>
        <p:nvSpPr>
          <p:cNvPr id="21" name="Textfeld 20"/>
          <p:cNvSpPr txBox="1"/>
          <p:nvPr/>
        </p:nvSpPr>
        <p:spPr>
          <a:xfrm>
            <a:off x="2705691" y="2281214"/>
            <a:ext cx="754619" cy="369332"/>
          </a:xfrm>
          <a:prstGeom prst="rect">
            <a:avLst/>
          </a:prstGeom>
          <a:noFill/>
        </p:spPr>
        <p:txBody>
          <a:bodyPr wrap="square" rtlCol="0">
            <a:spAutoFit/>
          </a:bodyPr>
          <a:lstStyle/>
          <a:p>
            <a:r>
              <a:rPr lang="de-DE" dirty="0" smtClean="0"/>
              <a:t>1000</a:t>
            </a:r>
            <a:endParaRPr lang="de-DE" dirty="0"/>
          </a:p>
        </p:txBody>
      </p:sp>
      <p:sp>
        <p:nvSpPr>
          <p:cNvPr id="22" name="Textfeld 21"/>
          <p:cNvSpPr txBox="1"/>
          <p:nvPr/>
        </p:nvSpPr>
        <p:spPr>
          <a:xfrm>
            <a:off x="6621247" y="3026294"/>
            <a:ext cx="1155107" cy="369332"/>
          </a:xfrm>
          <a:prstGeom prst="rect">
            <a:avLst/>
          </a:prstGeom>
          <a:noFill/>
        </p:spPr>
        <p:txBody>
          <a:bodyPr wrap="square" rtlCol="0">
            <a:spAutoFit/>
          </a:bodyPr>
          <a:lstStyle/>
          <a:p>
            <a:r>
              <a:rPr lang="de-DE" dirty="0" smtClean="0"/>
              <a:t>42 000</a:t>
            </a:r>
            <a:endParaRPr lang="de-DE" dirty="0"/>
          </a:p>
        </p:txBody>
      </p:sp>
      <p:sp>
        <p:nvSpPr>
          <p:cNvPr id="23" name="Textfeld 22"/>
          <p:cNvSpPr txBox="1"/>
          <p:nvPr/>
        </p:nvSpPr>
        <p:spPr>
          <a:xfrm>
            <a:off x="6729260" y="2660248"/>
            <a:ext cx="939083" cy="369332"/>
          </a:xfrm>
          <a:prstGeom prst="rect">
            <a:avLst/>
          </a:prstGeom>
          <a:noFill/>
        </p:spPr>
        <p:txBody>
          <a:bodyPr wrap="square" rtlCol="0">
            <a:spAutoFit/>
          </a:bodyPr>
          <a:lstStyle/>
          <a:p>
            <a:r>
              <a:rPr lang="de-DE" dirty="0" smtClean="0"/>
              <a:t>7 000</a:t>
            </a:r>
            <a:endParaRPr lang="de-DE" dirty="0"/>
          </a:p>
        </p:txBody>
      </p:sp>
      <p:sp>
        <p:nvSpPr>
          <p:cNvPr id="24" name="Textfeld 23"/>
          <p:cNvSpPr txBox="1"/>
          <p:nvPr/>
        </p:nvSpPr>
        <p:spPr>
          <a:xfrm>
            <a:off x="6732240" y="2277896"/>
            <a:ext cx="1152128" cy="369332"/>
          </a:xfrm>
          <a:prstGeom prst="rect">
            <a:avLst/>
          </a:prstGeom>
          <a:noFill/>
        </p:spPr>
        <p:txBody>
          <a:bodyPr wrap="square" rtlCol="0">
            <a:spAutoFit/>
          </a:bodyPr>
          <a:lstStyle/>
          <a:p>
            <a:r>
              <a:rPr lang="de-DE" dirty="0" smtClean="0"/>
              <a:t>1 000</a:t>
            </a:r>
            <a:endParaRPr lang="de-DE" dirty="0"/>
          </a:p>
        </p:txBody>
      </p:sp>
      <p:sp>
        <p:nvSpPr>
          <p:cNvPr id="25" name="Textfeld 24"/>
          <p:cNvSpPr txBox="1"/>
          <p:nvPr/>
        </p:nvSpPr>
        <p:spPr>
          <a:xfrm>
            <a:off x="5754195" y="3007888"/>
            <a:ext cx="432048" cy="369332"/>
          </a:xfrm>
          <a:prstGeom prst="rect">
            <a:avLst/>
          </a:prstGeom>
          <a:noFill/>
        </p:spPr>
        <p:txBody>
          <a:bodyPr wrap="square" rtlCol="0">
            <a:spAutoFit/>
          </a:bodyPr>
          <a:lstStyle/>
          <a:p>
            <a:r>
              <a:rPr lang="de-DE" dirty="0"/>
              <a:t> </a:t>
            </a:r>
            <a:r>
              <a:rPr lang="de-DE" dirty="0" smtClean="0"/>
              <a:t> x</a:t>
            </a:r>
            <a:endParaRPr lang="de-DE" dirty="0"/>
          </a:p>
        </p:txBody>
      </p:sp>
      <p:sp>
        <p:nvSpPr>
          <p:cNvPr id="26" name="Textfeld 25"/>
          <p:cNvSpPr txBox="1"/>
          <p:nvPr/>
        </p:nvSpPr>
        <p:spPr>
          <a:xfrm>
            <a:off x="5754195" y="2668475"/>
            <a:ext cx="432048" cy="369332"/>
          </a:xfrm>
          <a:prstGeom prst="rect">
            <a:avLst/>
          </a:prstGeom>
          <a:noFill/>
        </p:spPr>
        <p:txBody>
          <a:bodyPr wrap="square" rtlCol="0">
            <a:spAutoFit/>
          </a:bodyPr>
          <a:lstStyle/>
          <a:p>
            <a:r>
              <a:rPr lang="de-DE" dirty="0"/>
              <a:t>1</a:t>
            </a:r>
          </a:p>
        </p:txBody>
      </p:sp>
      <p:sp>
        <p:nvSpPr>
          <p:cNvPr id="27" name="Textfeld 26"/>
          <p:cNvSpPr txBox="1"/>
          <p:nvPr/>
        </p:nvSpPr>
        <p:spPr>
          <a:xfrm>
            <a:off x="4860032" y="3029580"/>
            <a:ext cx="432048" cy="369332"/>
          </a:xfrm>
          <a:prstGeom prst="rect">
            <a:avLst/>
          </a:prstGeom>
          <a:noFill/>
        </p:spPr>
        <p:txBody>
          <a:bodyPr wrap="square" rtlCol="0">
            <a:spAutoFit/>
          </a:bodyPr>
          <a:lstStyle/>
          <a:p>
            <a:r>
              <a:rPr lang="de-DE" dirty="0"/>
              <a:t>7</a:t>
            </a:r>
          </a:p>
        </p:txBody>
      </p:sp>
      <p:sp>
        <p:nvSpPr>
          <p:cNvPr id="28" name="Textfeld 27"/>
          <p:cNvSpPr txBox="1"/>
          <p:nvPr/>
        </p:nvSpPr>
        <p:spPr>
          <a:xfrm>
            <a:off x="5754195" y="2299143"/>
            <a:ext cx="432048" cy="369332"/>
          </a:xfrm>
          <a:prstGeom prst="rect">
            <a:avLst/>
          </a:prstGeom>
          <a:noFill/>
        </p:spPr>
        <p:txBody>
          <a:bodyPr wrap="square" rtlCol="0">
            <a:spAutoFit/>
          </a:bodyPr>
          <a:lstStyle/>
          <a:p>
            <a:r>
              <a:rPr lang="de-DE" dirty="0"/>
              <a:t>1</a:t>
            </a:r>
          </a:p>
        </p:txBody>
      </p:sp>
      <p:sp>
        <p:nvSpPr>
          <p:cNvPr id="29" name="Textfeld 28"/>
          <p:cNvSpPr txBox="1"/>
          <p:nvPr/>
        </p:nvSpPr>
        <p:spPr>
          <a:xfrm>
            <a:off x="4860032" y="2632964"/>
            <a:ext cx="432048" cy="369332"/>
          </a:xfrm>
          <a:prstGeom prst="rect">
            <a:avLst/>
          </a:prstGeom>
          <a:noFill/>
        </p:spPr>
        <p:txBody>
          <a:bodyPr wrap="square" rtlCol="0">
            <a:spAutoFit/>
          </a:bodyPr>
          <a:lstStyle/>
          <a:p>
            <a:r>
              <a:rPr lang="de-DE" dirty="0"/>
              <a:t>7</a:t>
            </a:r>
          </a:p>
        </p:txBody>
      </p:sp>
      <p:sp>
        <p:nvSpPr>
          <p:cNvPr id="30" name="Textfeld 29"/>
          <p:cNvSpPr txBox="1"/>
          <p:nvPr/>
        </p:nvSpPr>
        <p:spPr>
          <a:xfrm>
            <a:off x="4860032" y="2281214"/>
            <a:ext cx="432048" cy="369332"/>
          </a:xfrm>
          <a:prstGeom prst="rect">
            <a:avLst/>
          </a:prstGeom>
          <a:noFill/>
        </p:spPr>
        <p:txBody>
          <a:bodyPr wrap="square" rtlCol="0">
            <a:spAutoFit/>
          </a:bodyPr>
          <a:lstStyle/>
          <a:p>
            <a:r>
              <a:rPr lang="de-DE" dirty="0"/>
              <a:t>1</a:t>
            </a:r>
          </a:p>
        </p:txBody>
      </p:sp>
      <p:sp>
        <p:nvSpPr>
          <p:cNvPr id="32" name="Textfeld 31"/>
          <p:cNvSpPr txBox="1"/>
          <p:nvPr/>
        </p:nvSpPr>
        <p:spPr>
          <a:xfrm>
            <a:off x="683568" y="3645024"/>
            <a:ext cx="3456384" cy="461665"/>
          </a:xfrm>
          <a:prstGeom prst="rect">
            <a:avLst/>
          </a:prstGeom>
          <a:noFill/>
        </p:spPr>
        <p:txBody>
          <a:bodyPr wrap="square" rtlCol="0">
            <a:spAutoFit/>
          </a:bodyPr>
          <a:lstStyle/>
          <a:p>
            <a:r>
              <a:rPr lang="de-DE" sz="1200" dirty="0" smtClean="0"/>
              <a:t>Wir beginnen mit den blaut schattierten Feldern.</a:t>
            </a:r>
          </a:p>
          <a:p>
            <a:endParaRPr lang="de-DE" sz="1200" dirty="0"/>
          </a:p>
        </p:txBody>
      </p:sp>
      <p:sp>
        <p:nvSpPr>
          <p:cNvPr id="34" name="Textfeld 33"/>
          <p:cNvSpPr txBox="1"/>
          <p:nvPr/>
        </p:nvSpPr>
        <p:spPr>
          <a:xfrm>
            <a:off x="4427984" y="3645024"/>
            <a:ext cx="4392488" cy="461665"/>
          </a:xfrm>
          <a:prstGeom prst="rect">
            <a:avLst/>
          </a:prstGeom>
          <a:noFill/>
        </p:spPr>
        <p:txBody>
          <a:bodyPr wrap="square" rtlCol="0">
            <a:spAutoFit/>
          </a:bodyPr>
          <a:lstStyle/>
          <a:p>
            <a:r>
              <a:rPr lang="de-DE" sz="1200" dirty="0" smtClean="0"/>
              <a:t>Wir übertragen die  oberste Zeile von links auf die oberste Zeile rechts.</a:t>
            </a:r>
            <a:endParaRPr lang="de-DE" sz="1200" dirty="0"/>
          </a:p>
        </p:txBody>
      </p:sp>
      <p:sp>
        <p:nvSpPr>
          <p:cNvPr id="35" name="Textfeld 34"/>
          <p:cNvSpPr txBox="1"/>
          <p:nvPr/>
        </p:nvSpPr>
        <p:spPr>
          <a:xfrm>
            <a:off x="3974732" y="5153129"/>
            <a:ext cx="3024336" cy="646331"/>
          </a:xfrm>
          <a:prstGeom prst="rect">
            <a:avLst/>
          </a:prstGeom>
          <a:noFill/>
        </p:spPr>
        <p:txBody>
          <a:bodyPr wrap="square" rtlCol="0">
            <a:spAutoFit/>
          </a:bodyPr>
          <a:lstStyle/>
          <a:p>
            <a:r>
              <a:rPr lang="de-DE" dirty="0" smtClean="0"/>
              <a:t> x = 42 000 : 7 000;</a:t>
            </a:r>
          </a:p>
          <a:p>
            <a:r>
              <a:rPr lang="de-DE" dirty="0"/>
              <a:t> </a:t>
            </a:r>
            <a:r>
              <a:rPr lang="de-DE" dirty="0" smtClean="0"/>
              <a:t>x = 6;</a:t>
            </a:r>
            <a:endParaRPr lang="de-DE" dirty="0"/>
          </a:p>
        </p:txBody>
      </p:sp>
      <p:sp>
        <p:nvSpPr>
          <p:cNvPr id="36" name="Textfeld 35"/>
          <p:cNvSpPr txBox="1"/>
          <p:nvPr/>
        </p:nvSpPr>
        <p:spPr>
          <a:xfrm>
            <a:off x="6084168" y="4999240"/>
            <a:ext cx="2664296" cy="954107"/>
          </a:xfrm>
          <a:prstGeom prst="rect">
            <a:avLst/>
          </a:prstGeom>
          <a:noFill/>
        </p:spPr>
        <p:txBody>
          <a:bodyPr wrap="square" rtlCol="0">
            <a:spAutoFit/>
          </a:bodyPr>
          <a:lstStyle/>
          <a:p>
            <a:r>
              <a:rPr lang="de-DE" sz="1400" dirty="0" smtClean="0"/>
              <a:t>Antwort;</a:t>
            </a:r>
          </a:p>
          <a:p>
            <a:r>
              <a:rPr lang="de-DE" sz="1400" dirty="0" smtClean="0"/>
              <a:t>Unter diesen Voraussetzungen müssen sie täglich 6 Stunden in Betrieb sein.</a:t>
            </a:r>
            <a:endParaRPr lang="de-DE" sz="1400" dirty="0"/>
          </a:p>
        </p:txBody>
      </p:sp>
      <p:sp>
        <p:nvSpPr>
          <p:cNvPr id="37" name="Textfeld 36"/>
          <p:cNvSpPr txBox="1"/>
          <p:nvPr/>
        </p:nvSpPr>
        <p:spPr>
          <a:xfrm>
            <a:off x="395536" y="5676350"/>
            <a:ext cx="8352928" cy="923330"/>
          </a:xfrm>
          <a:prstGeom prst="rect">
            <a:avLst/>
          </a:prstGeom>
          <a:noFill/>
        </p:spPr>
        <p:txBody>
          <a:bodyPr wrap="square" rtlCol="0">
            <a:spAutoFit/>
          </a:bodyPr>
          <a:lstStyle/>
          <a:p>
            <a:r>
              <a:rPr lang="de-DE" dirty="0" smtClean="0"/>
              <a:t>Anmerkung:</a:t>
            </a:r>
          </a:p>
          <a:p>
            <a:r>
              <a:rPr lang="de-DE" dirty="0" smtClean="0"/>
              <a:t>Lass dir von Lehrer noch erklären, welche andere Lösungswege es noch gibt, z. B. Lösung mit Bruchoperatoren.</a:t>
            </a:r>
            <a:endParaRPr lang="de-DE" dirty="0"/>
          </a:p>
        </p:txBody>
      </p:sp>
      <p:sp>
        <p:nvSpPr>
          <p:cNvPr id="3" name="Textfeld 2"/>
          <p:cNvSpPr txBox="1"/>
          <p:nvPr/>
        </p:nvSpPr>
        <p:spPr>
          <a:xfrm>
            <a:off x="677642" y="4106689"/>
            <a:ext cx="2808312" cy="646331"/>
          </a:xfrm>
          <a:prstGeom prst="rect">
            <a:avLst/>
          </a:prstGeom>
          <a:noFill/>
        </p:spPr>
        <p:txBody>
          <a:bodyPr wrap="square" rtlCol="0">
            <a:spAutoFit/>
          </a:bodyPr>
          <a:lstStyle/>
          <a:p>
            <a:r>
              <a:rPr lang="de-DE" sz="1200" dirty="0"/>
              <a:t>Wird die Betriebszeit von 8 Stunden auf 1 </a:t>
            </a:r>
            <a:r>
              <a:rPr lang="de-DE" sz="1200" dirty="0" smtClean="0"/>
              <a:t>Stunde reduziert</a:t>
            </a:r>
            <a:r>
              <a:rPr lang="de-DE" sz="1200" dirty="0"/>
              <a:t>, verkleinert sich die Zahl der </a:t>
            </a:r>
            <a:r>
              <a:rPr lang="de-DE" sz="1200" dirty="0" smtClean="0"/>
              <a:t>Werkstücke auf </a:t>
            </a:r>
            <a:r>
              <a:rPr lang="de-DE" sz="1200" dirty="0"/>
              <a:t>5 000,</a:t>
            </a:r>
          </a:p>
        </p:txBody>
      </p:sp>
      <p:sp>
        <p:nvSpPr>
          <p:cNvPr id="5" name="Textfeld 4"/>
          <p:cNvSpPr txBox="1"/>
          <p:nvPr/>
        </p:nvSpPr>
        <p:spPr>
          <a:xfrm>
            <a:off x="683568" y="4688800"/>
            <a:ext cx="3456384" cy="461665"/>
          </a:xfrm>
          <a:prstGeom prst="rect">
            <a:avLst/>
          </a:prstGeom>
          <a:noFill/>
        </p:spPr>
        <p:txBody>
          <a:bodyPr wrap="square" rtlCol="0">
            <a:spAutoFit/>
          </a:bodyPr>
          <a:lstStyle/>
          <a:p>
            <a:r>
              <a:rPr lang="de-DE" sz="1200" dirty="0"/>
              <a:t>Wird  die Zahl der Maschinen von 5 auf 1 reduziert,</a:t>
            </a:r>
          </a:p>
          <a:p>
            <a:r>
              <a:rPr lang="de-DE" sz="1200" dirty="0"/>
              <a:t>verkleinert sich die Zahl der Werkstücke auf 1 000.</a:t>
            </a:r>
          </a:p>
        </p:txBody>
      </p:sp>
      <p:sp>
        <p:nvSpPr>
          <p:cNvPr id="31" name="Textfeld 30"/>
          <p:cNvSpPr txBox="1"/>
          <p:nvPr/>
        </p:nvSpPr>
        <p:spPr>
          <a:xfrm>
            <a:off x="4427984" y="4060522"/>
            <a:ext cx="3996444" cy="646331"/>
          </a:xfrm>
          <a:prstGeom prst="rect">
            <a:avLst/>
          </a:prstGeom>
          <a:noFill/>
        </p:spPr>
        <p:txBody>
          <a:bodyPr wrap="square" rtlCol="0">
            <a:spAutoFit/>
          </a:bodyPr>
          <a:lstStyle/>
          <a:p>
            <a:r>
              <a:rPr lang="de-DE" sz="1200" dirty="0"/>
              <a:t>Wir „schlussfolgern“ wieder:</a:t>
            </a:r>
          </a:p>
          <a:p>
            <a:r>
              <a:rPr lang="de-DE" sz="1200" dirty="0"/>
              <a:t>Wird die Zahl der Maschinen  von 1 auf 7 erhöht, steigt die Zahl der Werkstücke auf 7 </a:t>
            </a:r>
            <a:r>
              <a:rPr lang="de-DE" sz="1200" dirty="0" smtClean="0"/>
              <a:t>000.</a:t>
            </a:r>
            <a:endParaRPr lang="de-DE" sz="1200" dirty="0"/>
          </a:p>
        </p:txBody>
      </p:sp>
      <p:sp>
        <p:nvSpPr>
          <p:cNvPr id="33" name="Textfeld 32"/>
          <p:cNvSpPr txBox="1"/>
          <p:nvPr/>
        </p:nvSpPr>
        <p:spPr>
          <a:xfrm>
            <a:off x="4427984" y="4684699"/>
            <a:ext cx="3672408" cy="461665"/>
          </a:xfrm>
          <a:prstGeom prst="rect">
            <a:avLst/>
          </a:prstGeom>
          <a:noFill/>
        </p:spPr>
        <p:txBody>
          <a:bodyPr wrap="square" rtlCol="0">
            <a:spAutoFit/>
          </a:bodyPr>
          <a:lstStyle/>
          <a:p>
            <a:r>
              <a:rPr lang="de-DE" sz="1200" dirty="0" smtClean="0"/>
              <a:t>Sollen </a:t>
            </a:r>
            <a:r>
              <a:rPr lang="de-DE" sz="1200" dirty="0"/>
              <a:t>42 000 Werkstücke angefertigt werden, erhöht </a:t>
            </a:r>
            <a:r>
              <a:rPr lang="de-DE" sz="1200" dirty="0" smtClean="0"/>
              <a:t>   sich </a:t>
            </a:r>
            <a:r>
              <a:rPr lang="de-DE" sz="1200" dirty="0"/>
              <a:t>die Zahl der Einsatzstunden auf x. </a:t>
            </a:r>
          </a:p>
        </p:txBody>
      </p:sp>
      <p:cxnSp>
        <p:nvCxnSpPr>
          <p:cNvPr id="39" name="Gerade Verbindung mit Pfeil 38"/>
          <p:cNvCxnSpPr/>
          <p:nvPr/>
        </p:nvCxnSpPr>
        <p:spPr>
          <a:xfrm flipV="1">
            <a:off x="3563888" y="2448298"/>
            <a:ext cx="1008112" cy="17582"/>
          </a:xfrm>
          <a:prstGeom prst="straightConnector1">
            <a:avLst/>
          </a:prstGeom>
          <a:ln w="28575">
            <a:tailEnd type="arrow"/>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123146125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2"/>
                                        </p:tgtEl>
                                        <p:attrNameLst>
                                          <p:attrName>style.visibility</p:attrName>
                                        </p:attrNameLst>
                                      </p:cBhvr>
                                      <p:to>
                                        <p:strVal val="visible"/>
                                      </p:to>
                                    </p:set>
                                    <p:anim calcmode="lin" valueType="num">
                                      <p:cBhvr additive="base">
                                        <p:cTn id="37" dur="500" fill="hold"/>
                                        <p:tgtEl>
                                          <p:spTgt spid="32"/>
                                        </p:tgtEl>
                                        <p:attrNameLst>
                                          <p:attrName>ppt_x</p:attrName>
                                        </p:attrNameLst>
                                      </p:cBhvr>
                                      <p:tavLst>
                                        <p:tav tm="0">
                                          <p:val>
                                            <p:strVal val="#ppt_x"/>
                                          </p:val>
                                        </p:tav>
                                        <p:tav tm="100000">
                                          <p:val>
                                            <p:strVal val="#ppt_x"/>
                                          </p:val>
                                        </p:tav>
                                      </p:tavLst>
                                    </p:anim>
                                    <p:anim calcmode="lin" valueType="num">
                                      <p:cBhvr additive="base">
                                        <p:cTn id="3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ppt_x"/>
                                          </p:val>
                                        </p:tav>
                                        <p:tav tm="100000">
                                          <p:val>
                                            <p:strVal val="#ppt_x"/>
                                          </p:val>
                                        </p:tav>
                                      </p:tavLst>
                                    </p:anim>
                                    <p:anim calcmode="lin" valueType="num">
                                      <p:cBhvr additive="base">
                                        <p:cTn id="4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ppt_x"/>
                                          </p:val>
                                        </p:tav>
                                        <p:tav tm="100000">
                                          <p:val>
                                            <p:strVal val="#ppt_x"/>
                                          </p:val>
                                        </p:tav>
                                      </p:tavLst>
                                    </p:anim>
                                    <p:anim calcmode="lin" valueType="num">
                                      <p:cBhvr additive="base">
                                        <p:cTn id="5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fill="hold"/>
                                        <p:tgtEl>
                                          <p:spTgt spid="15"/>
                                        </p:tgtEl>
                                        <p:attrNameLst>
                                          <p:attrName>ppt_x</p:attrName>
                                        </p:attrNameLst>
                                      </p:cBhvr>
                                      <p:tavLst>
                                        <p:tav tm="0">
                                          <p:val>
                                            <p:strVal val="#ppt_x"/>
                                          </p:val>
                                        </p:tav>
                                        <p:tav tm="100000">
                                          <p:val>
                                            <p:strVal val="#ppt_x"/>
                                          </p:val>
                                        </p:tav>
                                      </p:tavLst>
                                    </p:anim>
                                    <p:anim calcmode="lin" valueType="num">
                                      <p:cBhvr additive="base">
                                        <p:cTn id="5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gtEl>
                                        <p:attrNameLst>
                                          <p:attrName>style.visibility</p:attrName>
                                        </p:attrNameLst>
                                      </p:cBhvr>
                                      <p:to>
                                        <p:strVal val="visible"/>
                                      </p:to>
                                    </p:set>
                                    <p:anim calcmode="lin" valueType="num">
                                      <p:cBhvr additive="base">
                                        <p:cTn id="61" dur="500" fill="hold"/>
                                        <p:tgtEl>
                                          <p:spTgt spid="3"/>
                                        </p:tgtEl>
                                        <p:attrNameLst>
                                          <p:attrName>ppt_x</p:attrName>
                                        </p:attrNameLst>
                                      </p:cBhvr>
                                      <p:tavLst>
                                        <p:tav tm="0">
                                          <p:val>
                                            <p:strVal val="#ppt_x"/>
                                          </p:val>
                                        </p:tav>
                                        <p:tav tm="100000">
                                          <p:val>
                                            <p:strVal val="#ppt_x"/>
                                          </p:val>
                                        </p:tav>
                                      </p:tavLst>
                                    </p:anim>
                                    <p:anim calcmode="lin" valueType="num">
                                      <p:cBhvr additive="base">
                                        <p:cTn id="6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additive="base">
                                        <p:cTn id="67" dur="500" fill="hold"/>
                                        <p:tgtEl>
                                          <p:spTgt spid="16"/>
                                        </p:tgtEl>
                                        <p:attrNameLst>
                                          <p:attrName>ppt_x</p:attrName>
                                        </p:attrNameLst>
                                      </p:cBhvr>
                                      <p:tavLst>
                                        <p:tav tm="0">
                                          <p:val>
                                            <p:strVal val="#ppt_x"/>
                                          </p:val>
                                        </p:tav>
                                        <p:tav tm="100000">
                                          <p:val>
                                            <p:strVal val="#ppt_x"/>
                                          </p:val>
                                        </p:tav>
                                      </p:tavLst>
                                    </p:anim>
                                    <p:anim calcmode="lin" valueType="num">
                                      <p:cBhvr additive="base">
                                        <p:cTn id="6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7"/>
                                        </p:tgtEl>
                                        <p:attrNameLst>
                                          <p:attrName>style.visibility</p:attrName>
                                        </p:attrNameLst>
                                      </p:cBhvr>
                                      <p:to>
                                        <p:strVal val="visible"/>
                                      </p:to>
                                    </p:set>
                                    <p:anim calcmode="lin" valueType="num">
                                      <p:cBhvr additive="base">
                                        <p:cTn id="73" dur="500" fill="hold"/>
                                        <p:tgtEl>
                                          <p:spTgt spid="17"/>
                                        </p:tgtEl>
                                        <p:attrNameLst>
                                          <p:attrName>ppt_x</p:attrName>
                                        </p:attrNameLst>
                                      </p:cBhvr>
                                      <p:tavLst>
                                        <p:tav tm="0">
                                          <p:val>
                                            <p:strVal val="#ppt_x"/>
                                          </p:val>
                                        </p:tav>
                                        <p:tav tm="100000">
                                          <p:val>
                                            <p:strVal val="#ppt_x"/>
                                          </p:val>
                                        </p:tav>
                                      </p:tavLst>
                                    </p:anim>
                                    <p:anim calcmode="lin" valueType="num">
                                      <p:cBhvr additive="base">
                                        <p:cTn id="7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20"/>
                                        </p:tgtEl>
                                        <p:attrNameLst>
                                          <p:attrName>style.visibility</p:attrName>
                                        </p:attrNameLst>
                                      </p:cBhvr>
                                      <p:to>
                                        <p:strVal val="visible"/>
                                      </p:to>
                                    </p:set>
                                    <p:anim calcmode="lin" valueType="num">
                                      <p:cBhvr additive="base">
                                        <p:cTn id="79" dur="500" fill="hold"/>
                                        <p:tgtEl>
                                          <p:spTgt spid="20"/>
                                        </p:tgtEl>
                                        <p:attrNameLst>
                                          <p:attrName>ppt_x</p:attrName>
                                        </p:attrNameLst>
                                      </p:cBhvr>
                                      <p:tavLst>
                                        <p:tav tm="0">
                                          <p:val>
                                            <p:strVal val="#ppt_x"/>
                                          </p:val>
                                        </p:tav>
                                        <p:tav tm="100000">
                                          <p:val>
                                            <p:strVal val="#ppt_x"/>
                                          </p:val>
                                        </p:tav>
                                      </p:tavLst>
                                    </p:anim>
                                    <p:anim calcmode="lin" valueType="num">
                                      <p:cBhvr additive="base">
                                        <p:cTn id="8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5"/>
                                        </p:tgtEl>
                                        <p:attrNameLst>
                                          <p:attrName>style.visibility</p:attrName>
                                        </p:attrNameLst>
                                      </p:cBhvr>
                                      <p:to>
                                        <p:strVal val="visible"/>
                                      </p:to>
                                    </p:set>
                                    <p:anim calcmode="lin" valueType="num">
                                      <p:cBhvr additive="base">
                                        <p:cTn id="85" dur="500" fill="hold"/>
                                        <p:tgtEl>
                                          <p:spTgt spid="5"/>
                                        </p:tgtEl>
                                        <p:attrNameLst>
                                          <p:attrName>ppt_x</p:attrName>
                                        </p:attrNameLst>
                                      </p:cBhvr>
                                      <p:tavLst>
                                        <p:tav tm="0">
                                          <p:val>
                                            <p:strVal val="#ppt_x"/>
                                          </p:val>
                                        </p:tav>
                                        <p:tav tm="100000">
                                          <p:val>
                                            <p:strVal val="#ppt_x"/>
                                          </p:val>
                                        </p:tav>
                                      </p:tavLst>
                                    </p:anim>
                                    <p:anim calcmode="lin" valueType="num">
                                      <p:cBhvr additive="base">
                                        <p:cTn id="8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18"/>
                                        </p:tgtEl>
                                        <p:attrNameLst>
                                          <p:attrName>style.visibility</p:attrName>
                                        </p:attrNameLst>
                                      </p:cBhvr>
                                      <p:to>
                                        <p:strVal val="visible"/>
                                      </p:to>
                                    </p:set>
                                    <p:anim calcmode="lin" valueType="num">
                                      <p:cBhvr additive="base">
                                        <p:cTn id="91" dur="500" fill="hold"/>
                                        <p:tgtEl>
                                          <p:spTgt spid="18"/>
                                        </p:tgtEl>
                                        <p:attrNameLst>
                                          <p:attrName>ppt_x</p:attrName>
                                        </p:attrNameLst>
                                      </p:cBhvr>
                                      <p:tavLst>
                                        <p:tav tm="0">
                                          <p:val>
                                            <p:strVal val="#ppt_x"/>
                                          </p:val>
                                        </p:tav>
                                        <p:tav tm="100000">
                                          <p:val>
                                            <p:strVal val="#ppt_x"/>
                                          </p:val>
                                        </p:tav>
                                      </p:tavLst>
                                    </p:anim>
                                    <p:anim calcmode="lin" valueType="num">
                                      <p:cBhvr additive="base">
                                        <p:cTn id="9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19"/>
                                        </p:tgtEl>
                                        <p:attrNameLst>
                                          <p:attrName>style.visibility</p:attrName>
                                        </p:attrNameLst>
                                      </p:cBhvr>
                                      <p:to>
                                        <p:strVal val="visible"/>
                                      </p:to>
                                    </p:set>
                                    <p:anim calcmode="lin" valueType="num">
                                      <p:cBhvr additive="base">
                                        <p:cTn id="97" dur="500" fill="hold"/>
                                        <p:tgtEl>
                                          <p:spTgt spid="19"/>
                                        </p:tgtEl>
                                        <p:attrNameLst>
                                          <p:attrName>ppt_x</p:attrName>
                                        </p:attrNameLst>
                                      </p:cBhvr>
                                      <p:tavLst>
                                        <p:tav tm="0">
                                          <p:val>
                                            <p:strVal val="#ppt_x"/>
                                          </p:val>
                                        </p:tav>
                                        <p:tav tm="100000">
                                          <p:val>
                                            <p:strVal val="#ppt_x"/>
                                          </p:val>
                                        </p:tav>
                                      </p:tavLst>
                                    </p:anim>
                                    <p:anim calcmode="lin" valueType="num">
                                      <p:cBhvr additive="base">
                                        <p:cTn id="9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21"/>
                                        </p:tgtEl>
                                        <p:attrNameLst>
                                          <p:attrName>style.visibility</p:attrName>
                                        </p:attrNameLst>
                                      </p:cBhvr>
                                      <p:to>
                                        <p:strVal val="visible"/>
                                      </p:to>
                                    </p:set>
                                    <p:anim calcmode="lin" valueType="num">
                                      <p:cBhvr additive="base">
                                        <p:cTn id="103" dur="500" fill="hold"/>
                                        <p:tgtEl>
                                          <p:spTgt spid="21"/>
                                        </p:tgtEl>
                                        <p:attrNameLst>
                                          <p:attrName>ppt_x</p:attrName>
                                        </p:attrNameLst>
                                      </p:cBhvr>
                                      <p:tavLst>
                                        <p:tav tm="0">
                                          <p:val>
                                            <p:strVal val="#ppt_x"/>
                                          </p:val>
                                        </p:tav>
                                        <p:tav tm="100000">
                                          <p:val>
                                            <p:strVal val="#ppt_x"/>
                                          </p:val>
                                        </p:tav>
                                      </p:tavLst>
                                    </p:anim>
                                    <p:anim calcmode="lin" valueType="num">
                                      <p:cBhvr additive="base">
                                        <p:cTn id="10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nodeType="clickEffect">
                                  <p:stCondLst>
                                    <p:cond delay="0"/>
                                  </p:stCondLst>
                                  <p:childTnLst>
                                    <p:set>
                                      <p:cBhvr>
                                        <p:cTn id="108" dur="1" fill="hold">
                                          <p:stCondLst>
                                            <p:cond delay="0"/>
                                          </p:stCondLst>
                                        </p:cTn>
                                        <p:tgtEl>
                                          <p:spTgt spid="6"/>
                                        </p:tgtEl>
                                        <p:attrNameLst>
                                          <p:attrName>style.visibility</p:attrName>
                                        </p:attrNameLst>
                                      </p:cBhvr>
                                      <p:to>
                                        <p:strVal val="visible"/>
                                      </p:to>
                                    </p:set>
                                    <p:anim calcmode="lin" valueType="num">
                                      <p:cBhvr additive="base">
                                        <p:cTn id="109" dur="500" fill="hold"/>
                                        <p:tgtEl>
                                          <p:spTgt spid="6"/>
                                        </p:tgtEl>
                                        <p:attrNameLst>
                                          <p:attrName>ppt_x</p:attrName>
                                        </p:attrNameLst>
                                      </p:cBhvr>
                                      <p:tavLst>
                                        <p:tav tm="0">
                                          <p:val>
                                            <p:strVal val="#ppt_x"/>
                                          </p:val>
                                        </p:tav>
                                        <p:tav tm="100000">
                                          <p:val>
                                            <p:strVal val="#ppt_x"/>
                                          </p:val>
                                        </p:tav>
                                      </p:tavLst>
                                    </p:anim>
                                    <p:anim calcmode="lin" valueType="num">
                                      <p:cBhvr additive="base">
                                        <p:cTn id="11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grpId="0" nodeType="clickEffect">
                                  <p:stCondLst>
                                    <p:cond delay="0"/>
                                  </p:stCondLst>
                                  <p:childTnLst>
                                    <p:set>
                                      <p:cBhvr>
                                        <p:cTn id="114" dur="1" fill="hold">
                                          <p:stCondLst>
                                            <p:cond delay="0"/>
                                          </p:stCondLst>
                                        </p:cTn>
                                        <p:tgtEl>
                                          <p:spTgt spid="10"/>
                                        </p:tgtEl>
                                        <p:attrNameLst>
                                          <p:attrName>style.visibility</p:attrName>
                                        </p:attrNameLst>
                                      </p:cBhvr>
                                      <p:to>
                                        <p:strVal val="visible"/>
                                      </p:to>
                                    </p:set>
                                    <p:anim calcmode="lin" valueType="num">
                                      <p:cBhvr additive="base">
                                        <p:cTn id="115" dur="500" fill="hold"/>
                                        <p:tgtEl>
                                          <p:spTgt spid="10"/>
                                        </p:tgtEl>
                                        <p:attrNameLst>
                                          <p:attrName>ppt_x</p:attrName>
                                        </p:attrNameLst>
                                      </p:cBhvr>
                                      <p:tavLst>
                                        <p:tav tm="0">
                                          <p:val>
                                            <p:strVal val="#ppt_x"/>
                                          </p:val>
                                        </p:tav>
                                        <p:tav tm="100000">
                                          <p:val>
                                            <p:strVal val="#ppt_x"/>
                                          </p:val>
                                        </p:tav>
                                      </p:tavLst>
                                    </p:anim>
                                    <p:anim calcmode="lin" valueType="num">
                                      <p:cBhvr additive="base">
                                        <p:cTn id="11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4" fill="hold" grpId="0" nodeType="clickEffect">
                                  <p:stCondLst>
                                    <p:cond delay="0"/>
                                  </p:stCondLst>
                                  <p:childTnLst>
                                    <p:set>
                                      <p:cBhvr>
                                        <p:cTn id="120" dur="1" fill="hold">
                                          <p:stCondLst>
                                            <p:cond delay="0"/>
                                          </p:stCondLst>
                                        </p:cTn>
                                        <p:tgtEl>
                                          <p:spTgt spid="11"/>
                                        </p:tgtEl>
                                        <p:attrNameLst>
                                          <p:attrName>style.visibility</p:attrName>
                                        </p:attrNameLst>
                                      </p:cBhvr>
                                      <p:to>
                                        <p:strVal val="visible"/>
                                      </p:to>
                                    </p:set>
                                    <p:anim calcmode="lin" valueType="num">
                                      <p:cBhvr additive="base">
                                        <p:cTn id="121" dur="500" fill="hold"/>
                                        <p:tgtEl>
                                          <p:spTgt spid="11"/>
                                        </p:tgtEl>
                                        <p:attrNameLst>
                                          <p:attrName>ppt_x</p:attrName>
                                        </p:attrNameLst>
                                      </p:cBhvr>
                                      <p:tavLst>
                                        <p:tav tm="0">
                                          <p:val>
                                            <p:strVal val="#ppt_x"/>
                                          </p:val>
                                        </p:tav>
                                        <p:tav tm="100000">
                                          <p:val>
                                            <p:strVal val="#ppt_x"/>
                                          </p:val>
                                        </p:tav>
                                      </p:tavLst>
                                    </p:anim>
                                    <p:anim calcmode="lin" valueType="num">
                                      <p:cBhvr additive="base">
                                        <p:cTn id="12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grpId="0" nodeType="clickEffect">
                                  <p:stCondLst>
                                    <p:cond delay="0"/>
                                  </p:stCondLst>
                                  <p:childTnLst>
                                    <p:set>
                                      <p:cBhvr>
                                        <p:cTn id="126" dur="1" fill="hold">
                                          <p:stCondLst>
                                            <p:cond delay="0"/>
                                          </p:stCondLst>
                                        </p:cTn>
                                        <p:tgtEl>
                                          <p:spTgt spid="12"/>
                                        </p:tgtEl>
                                        <p:attrNameLst>
                                          <p:attrName>style.visibility</p:attrName>
                                        </p:attrNameLst>
                                      </p:cBhvr>
                                      <p:to>
                                        <p:strVal val="visible"/>
                                      </p:to>
                                    </p:set>
                                    <p:anim calcmode="lin" valueType="num">
                                      <p:cBhvr additive="base">
                                        <p:cTn id="127" dur="500" fill="hold"/>
                                        <p:tgtEl>
                                          <p:spTgt spid="12"/>
                                        </p:tgtEl>
                                        <p:attrNameLst>
                                          <p:attrName>ppt_x</p:attrName>
                                        </p:attrNameLst>
                                      </p:cBhvr>
                                      <p:tavLst>
                                        <p:tav tm="0">
                                          <p:val>
                                            <p:strVal val="#ppt_x"/>
                                          </p:val>
                                        </p:tav>
                                        <p:tav tm="100000">
                                          <p:val>
                                            <p:strVal val="#ppt_x"/>
                                          </p:val>
                                        </p:tav>
                                      </p:tavLst>
                                    </p:anim>
                                    <p:anim calcmode="lin" valueType="num">
                                      <p:cBhvr additive="base">
                                        <p:cTn id="12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4" fill="hold" grpId="0" nodeType="clickEffect">
                                  <p:stCondLst>
                                    <p:cond delay="0"/>
                                  </p:stCondLst>
                                  <p:childTnLst>
                                    <p:set>
                                      <p:cBhvr>
                                        <p:cTn id="132" dur="1" fill="hold">
                                          <p:stCondLst>
                                            <p:cond delay="0"/>
                                          </p:stCondLst>
                                        </p:cTn>
                                        <p:tgtEl>
                                          <p:spTgt spid="34"/>
                                        </p:tgtEl>
                                        <p:attrNameLst>
                                          <p:attrName>style.visibility</p:attrName>
                                        </p:attrNameLst>
                                      </p:cBhvr>
                                      <p:to>
                                        <p:strVal val="visible"/>
                                      </p:to>
                                    </p:set>
                                    <p:anim calcmode="lin" valueType="num">
                                      <p:cBhvr additive="base">
                                        <p:cTn id="133" dur="500" fill="hold"/>
                                        <p:tgtEl>
                                          <p:spTgt spid="34"/>
                                        </p:tgtEl>
                                        <p:attrNameLst>
                                          <p:attrName>ppt_x</p:attrName>
                                        </p:attrNameLst>
                                      </p:cBhvr>
                                      <p:tavLst>
                                        <p:tav tm="0">
                                          <p:val>
                                            <p:strVal val="#ppt_x"/>
                                          </p:val>
                                        </p:tav>
                                        <p:tav tm="100000">
                                          <p:val>
                                            <p:strVal val="#ppt_x"/>
                                          </p:val>
                                        </p:tav>
                                      </p:tavLst>
                                    </p:anim>
                                    <p:anim calcmode="lin" valueType="num">
                                      <p:cBhvr additive="base">
                                        <p:cTn id="134"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ntr" presetSubtype="4" fill="hold" nodeType="clickEffect">
                                  <p:stCondLst>
                                    <p:cond delay="0"/>
                                  </p:stCondLst>
                                  <p:childTnLst>
                                    <p:set>
                                      <p:cBhvr>
                                        <p:cTn id="138" dur="1" fill="hold">
                                          <p:stCondLst>
                                            <p:cond delay="0"/>
                                          </p:stCondLst>
                                        </p:cTn>
                                        <p:tgtEl>
                                          <p:spTgt spid="39"/>
                                        </p:tgtEl>
                                        <p:attrNameLst>
                                          <p:attrName>style.visibility</p:attrName>
                                        </p:attrNameLst>
                                      </p:cBhvr>
                                      <p:to>
                                        <p:strVal val="visible"/>
                                      </p:to>
                                    </p:set>
                                    <p:anim calcmode="lin" valueType="num">
                                      <p:cBhvr additive="base">
                                        <p:cTn id="139" dur="500" fill="hold"/>
                                        <p:tgtEl>
                                          <p:spTgt spid="39"/>
                                        </p:tgtEl>
                                        <p:attrNameLst>
                                          <p:attrName>ppt_x</p:attrName>
                                        </p:attrNameLst>
                                      </p:cBhvr>
                                      <p:tavLst>
                                        <p:tav tm="0">
                                          <p:val>
                                            <p:strVal val="#ppt_x"/>
                                          </p:val>
                                        </p:tav>
                                        <p:tav tm="100000">
                                          <p:val>
                                            <p:strVal val="#ppt_x"/>
                                          </p:val>
                                        </p:tav>
                                      </p:tavLst>
                                    </p:anim>
                                    <p:anim calcmode="lin" valueType="num">
                                      <p:cBhvr additive="base">
                                        <p:cTn id="140"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4" fill="hold" grpId="0" nodeType="clickEffect">
                                  <p:stCondLst>
                                    <p:cond delay="0"/>
                                  </p:stCondLst>
                                  <p:childTnLst>
                                    <p:set>
                                      <p:cBhvr>
                                        <p:cTn id="144" dur="1" fill="hold">
                                          <p:stCondLst>
                                            <p:cond delay="0"/>
                                          </p:stCondLst>
                                        </p:cTn>
                                        <p:tgtEl>
                                          <p:spTgt spid="30"/>
                                        </p:tgtEl>
                                        <p:attrNameLst>
                                          <p:attrName>style.visibility</p:attrName>
                                        </p:attrNameLst>
                                      </p:cBhvr>
                                      <p:to>
                                        <p:strVal val="visible"/>
                                      </p:to>
                                    </p:set>
                                    <p:anim calcmode="lin" valueType="num">
                                      <p:cBhvr additive="base">
                                        <p:cTn id="145" dur="500" fill="hold"/>
                                        <p:tgtEl>
                                          <p:spTgt spid="30"/>
                                        </p:tgtEl>
                                        <p:attrNameLst>
                                          <p:attrName>ppt_x</p:attrName>
                                        </p:attrNameLst>
                                      </p:cBhvr>
                                      <p:tavLst>
                                        <p:tav tm="0">
                                          <p:val>
                                            <p:strVal val="#ppt_x"/>
                                          </p:val>
                                        </p:tav>
                                        <p:tav tm="100000">
                                          <p:val>
                                            <p:strVal val="#ppt_x"/>
                                          </p:val>
                                        </p:tav>
                                      </p:tavLst>
                                    </p:anim>
                                    <p:anim calcmode="lin" valueType="num">
                                      <p:cBhvr additive="base">
                                        <p:cTn id="146"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2" presetClass="entr" presetSubtype="4" fill="hold" grpId="0" nodeType="clickEffect">
                                  <p:stCondLst>
                                    <p:cond delay="0"/>
                                  </p:stCondLst>
                                  <p:childTnLst>
                                    <p:set>
                                      <p:cBhvr>
                                        <p:cTn id="150" dur="1" fill="hold">
                                          <p:stCondLst>
                                            <p:cond delay="0"/>
                                          </p:stCondLst>
                                        </p:cTn>
                                        <p:tgtEl>
                                          <p:spTgt spid="28"/>
                                        </p:tgtEl>
                                        <p:attrNameLst>
                                          <p:attrName>style.visibility</p:attrName>
                                        </p:attrNameLst>
                                      </p:cBhvr>
                                      <p:to>
                                        <p:strVal val="visible"/>
                                      </p:to>
                                    </p:set>
                                    <p:anim calcmode="lin" valueType="num">
                                      <p:cBhvr additive="base">
                                        <p:cTn id="151" dur="500" fill="hold"/>
                                        <p:tgtEl>
                                          <p:spTgt spid="28"/>
                                        </p:tgtEl>
                                        <p:attrNameLst>
                                          <p:attrName>ppt_x</p:attrName>
                                        </p:attrNameLst>
                                      </p:cBhvr>
                                      <p:tavLst>
                                        <p:tav tm="0">
                                          <p:val>
                                            <p:strVal val="#ppt_x"/>
                                          </p:val>
                                        </p:tav>
                                        <p:tav tm="100000">
                                          <p:val>
                                            <p:strVal val="#ppt_x"/>
                                          </p:val>
                                        </p:tav>
                                      </p:tavLst>
                                    </p:anim>
                                    <p:anim calcmode="lin" valueType="num">
                                      <p:cBhvr additive="base">
                                        <p:cTn id="152"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2" presetClass="entr" presetSubtype="4" fill="hold" grpId="0" nodeType="clickEffect">
                                  <p:stCondLst>
                                    <p:cond delay="0"/>
                                  </p:stCondLst>
                                  <p:childTnLst>
                                    <p:set>
                                      <p:cBhvr>
                                        <p:cTn id="156" dur="1" fill="hold">
                                          <p:stCondLst>
                                            <p:cond delay="0"/>
                                          </p:stCondLst>
                                        </p:cTn>
                                        <p:tgtEl>
                                          <p:spTgt spid="24"/>
                                        </p:tgtEl>
                                        <p:attrNameLst>
                                          <p:attrName>style.visibility</p:attrName>
                                        </p:attrNameLst>
                                      </p:cBhvr>
                                      <p:to>
                                        <p:strVal val="visible"/>
                                      </p:to>
                                    </p:set>
                                    <p:anim calcmode="lin" valueType="num">
                                      <p:cBhvr additive="base">
                                        <p:cTn id="157" dur="500" fill="hold"/>
                                        <p:tgtEl>
                                          <p:spTgt spid="24"/>
                                        </p:tgtEl>
                                        <p:attrNameLst>
                                          <p:attrName>ppt_x</p:attrName>
                                        </p:attrNameLst>
                                      </p:cBhvr>
                                      <p:tavLst>
                                        <p:tav tm="0">
                                          <p:val>
                                            <p:strVal val="#ppt_x"/>
                                          </p:val>
                                        </p:tav>
                                        <p:tav tm="100000">
                                          <p:val>
                                            <p:strVal val="#ppt_x"/>
                                          </p:val>
                                        </p:tav>
                                      </p:tavLst>
                                    </p:anim>
                                    <p:anim calcmode="lin" valueType="num">
                                      <p:cBhvr additive="base">
                                        <p:cTn id="15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59" fill="hold">
                      <p:stCondLst>
                        <p:cond delay="indefinite"/>
                      </p:stCondLst>
                      <p:childTnLst>
                        <p:par>
                          <p:cTn id="160" fill="hold">
                            <p:stCondLst>
                              <p:cond delay="0"/>
                            </p:stCondLst>
                            <p:childTnLst>
                              <p:par>
                                <p:cTn id="161" presetID="2" presetClass="entr" presetSubtype="4" fill="hold" grpId="0" nodeType="clickEffect">
                                  <p:stCondLst>
                                    <p:cond delay="0"/>
                                  </p:stCondLst>
                                  <p:childTnLst>
                                    <p:set>
                                      <p:cBhvr>
                                        <p:cTn id="162" dur="1" fill="hold">
                                          <p:stCondLst>
                                            <p:cond delay="0"/>
                                          </p:stCondLst>
                                        </p:cTn>
                                        <p:tgtEl>
                                          <p:spTgt spid="31"/>
                                        </p:tgtEl>
                                        <p:attrNameLst>
                                          <p:attrName>style.visibility</p:attrName>
                                        </p:attrNameLst>
                                      </p:cBhvr>
                                      <p:to>
                                        <p:strVal val="visible"/>
                                      </p:to>
                                    </p:set>
                                    <p:anim calcmode="lin" valueType="num">
                                      <p:cBhvr additive="base">
                                        <p:cTn id="163" dur="500" fill="hold"/>
                                        <p:tgtEl>
                                          <p:spTgt spid="31"/>
                                        </p:tgtEl>
                                        <p:attrNameLst>
                                          <p:attrName>ppt_x</p:attrName>
                                        </p:attrNameLst>
                                      </p:cBhvr>
                                      <p:tavLst>
                                        <p:tav tm="0">
                                          <p:val>
                                            <p:strVal val="#ppt_x"/>
                                          </p:val>
                                        </p:tav>
                                        <p:tav tm="100000">
                                          <p:val>
                                            <p:strVal val="#ppt_x"/>
                                          </p:val>
                                        </p:tav>
                                      </p:tavLst>
                                    </p:anim>
                                    <p:anim calcmode="lin" valueType="num">
                                      <p:cBhvr additive="base">
                                        <p:cTn id="164"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165" fill="hold">
                      <p:stCondLst>
                        <p:cond delay="indefinite"/>
                      </p:stCondLst>
                      <p:childTnLst>
                        <p:par>
                          <p:cTn id="166" fill="hold">
                            <p:stCondLst>
                              <p:cond delay="0"/>
                            </p:stCondLst>
                            <p:childTnLst>
                              <p:par>
                                <p:cTn id="167" presetID="2" presetClass="entr" presetSubtype="4" fill="hold" grpId="0" nodeType="clickEffect">
                                  <p:stCondLst>
                                    <p:cond delay="0"/>
                                  </p:stCondLst>
                                  <p:childTnLst>
                                    <p:set>
                                      <p:cBhvr>
                                        <p:cTn id="168" dur="1" fill="hold">
                                          <p:stCondLst>
                                            <p:cond delay="0"/>
                                          </p:stCondLst>
                                        </p:cTn>
                                        <p:tgtEl>
                                          <p:spTgt spid="29"/>
                                        </p:tgtEl>
                                        <p:attrNameLst>
                                          <p:attrName>style.visibility</p:attrName>
                                        </p:attrNameLst>
                                      </p:cBhvr>
                                      <p:to>
                                        <p:strVal val="visible"/>
                                      </p:to>
                                    </p:set>
                                    <p:anim calcmode="lin" valueType="num">
                                      <p:cBhvr additive="base">
                                        <p:cTn id="169" dur="500" fill="hold"/>
                                        <p:tgtEl>
                                          <p:spTgt spid="29"/>
                                        </p:tgtEl>
                                        <p:attrNameLst>
                                          <p:attrName>ppt_x</p:attrName>
                                        </p:attrNameLst>
                                      </p:cBhvr>
                                      <p:tavLst>
                                        <p:tav tm="0">
                                          <p:val>
                                            <p:strVal val="#ppt_x"/>
                                          </p:val>
                                        </p:tav>
                                        <p:tav tm="100000">
                                          <p:val>
                                            <p:strVal val="#ppt_x"/>
                                          </p:val>
                                        </p:tav>
                                      </p:tavLst>
                                    </p:anim>
                                    <p:anim calcmode="lin" valueType="num">
                                      <p:cBhvr additive="base">
                                        <p:cTn id="170"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171" fill="hold">
                      <p:stCondLst>
                        <p:cond delay="indefinite"/>
                      </p:stCondLst>
                      <p:childTnLst>
                        <p:par>
                          <p:cTn id="172" fill="hold">
                            <p:stCondLst>
                              <p:cond delay="0"/>
                            </p:stCondLst>
                            <p:childTnLst>
                              <p:par>
                                <p:cTn id="173" presetID="2" presetClass="entr" presetSubtype="4" fill="hold" grpId="0" nodeType="clickEffect">
                                  <p:stCondLst>
                                    <p:cond delay="0"/>
                                  </p:stCondLst>
                                  <p:childTnLst>
                                    <p:set>
                                      <p:cBhvr>
                                        <p:cTn id="174" dur="1" fill="hold">
                                          <p:stCondLst>
                                            <p:cond delay="0"/>
                                          </p:stCondLst>
                                        </p:cTn>
                                        <p:tgtEl>
                                          <p:spTgt spid="26"/>
                                        </p:tgtEl>
                                        <p:attrNameLst>
                                          <p:attrName>style.visibility</p:attrName>
                                        </p:attrNameLst>
                                      </p:cBhvr>
                                      <p:to>
                                        <p:strVal val="visible"/>
                                      </p:to>
                                    </p:set>
                                    <p:anim calcmode="lin" valueType="num">
                                      <p:cBhvr additive="base">
                                        <p:cTn id="175" dur="500" fill="hold"/>
                                        <p:tgtEl>
                                          <p:spTgt spid="26"/>
                                        </p:tgtEl>
                                        <p:attrNameLst>
                                          <p:attrName>ppt_x</p:attrName>
                                        </p:attrNameLst>
                                      </p:cBhvr>
                                      <p:tavLst>
                                        <p:tav tm="0">
                                          <p:val>
                                            <p:strVal val="#ppt_x"/>
                                          </p:val>
                                        </p:tav>
                                        <p:tav tm="100000">
                                          <p:val>
                                            <p:strVal val="#ppt_x"/>
                                          </p:val>
                                        </p:tav>
                                      </p:tavLst>
                                    </p:anim>
                                    <p:anim calcmode="lin" valueType="num">
                                      <p:cBhvr additive="base">
                                        <p:cTn id="176"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77" fill="hold">
                      <p:stCondLst>
                        <p:cond delay="indefinite"/>
                      </p:stCondLst>
                      <p:childTnLst>
                        <p:par>
                          <p:cTn id="178" fill="hold">
                            <p:stCondLst>
                              <p:cond delay="0"/>
                            </p:stCondLst>
                            <p:childTnLst>
                              <p:par>
                                <p:cTn id="179" presetID="2" presetClass="entr" presetSubtype="4" fill="hold" grpId="0" nodeType="clickEffect">
                                  <p:stCondLst>
                                    <p:cond delay="0"/>
                                  </p:stCondLst>
                                  <p:childTnLst>
                                    <p:set>
                                      <p:cBhvr>
                                        <p:cTn id="180" dur="1" fill="hold">
                                          <p:stCondLst>
                                            <p:cond delay="0"/>
                                          </p:stCondLst>
                                        </p:cTn>
                                        <p:tgtEl>
                                          <p:spTgt spid="23"/>
                                        </p:tgtEl>
                                        <p:attrNameLst>
                                          <p:attrName>style.visibility</p:attrName>
                                        </p:attrNameLst>
                                      </p:cBhvr>
                                      <p:to>
                                        <p:strVal val="visible"/>
                                      </p:to>
                                    </p:set>
                                    <p:anim calcmode="lin" valueType="num">
                                      <p:cBhvr additive="base">
                                        <p:cTn id="181" dur="500" fill="hold"/>
                                        <p:tgtEl>
                                          <p:spTgt spid="23"/>
                                        </p:tgtEl>
                                        <p:attrNameLst>
                                          <p:attrName>ppt_x</p:attrName>
                                        </p:attrNameLst>
                                      </p:cBhvr>
                                      <p:tavLst>
                                        <p:tav tm="0">
                                          <p:val>
                                            <p:strVal val="#ppt_x"/>
                                          </p:val>
                                        </p:tav>
                                        <p:tav tm="100000">
                                          <p:val>
                                            <p:strVal val="#ppt_x"/>
                                          </p:val>
                                        </p:tav>
                                      </p:tavLst>
                                    </p:anim>
                                    <p:anim calcmode="lin" valueType="num">
                                      <p:cBhvr additive="base">
                                        <p:cTn id="18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83" fill="hold">
                      <p:stCondLst>
                        <p:cond delay="indefinite"/>
                      </p:stCondLst>
                      <p:childTnLst>
                        <p:par>
                          <p:cTn id="184" fill="hold">
                            <p:stCondLst>
                              <p:cond delay="0"/>
                            </p:stCondLst>
                            <p:childTnLst>
                              <p:par>
                                <p:cTn id="185" presetID="2" presetClass="entr" presetSubtype="4" fill="hold" grpId="0" nodeType="clickEffect">
                                  <p:stCondLst>
                                    <p:cond delay="0"/>
                                  </p:stCondLst>
                                  <p:childTnLst>
                                    <p:set>
                                      <p:cBhvr>
                                        <p:cTn id="186" dur="1" fill="hold">
                                          <p:stCondLst>
                                            <p:cond delay="0"/>
                                          </p:stCondLst>
                                        </p:cTn>
                                        <p:tgtEl>
                                          <p:spTgt spid="33"/>
                                        </p:tgtEl>
                                        <p:attrNameLst>
                                          <p:attrName>style.visibility</p:attrName>
                                        </p:attrNameLst>
                                      </p:cBhvr>
                                      <p:to>
                                        <p:strVal val="visible"/>
                                      </p:to>
                                    </p:set>
                                    <p:anim calcmode="lin" valueType="num">
                                      <p:cBhvr additive="base">
                                        <p:cTn id="187" dur="500" fill="hold"/>
                                        <p:tgtEl>
                                          <p:spTgt spid="33"/>
                                        </p:tgtEl>
                                        <p:attrNameLst>
                                          <p:attrName>ppt_x</p:attrName>
                                        </p:attrNameLst>
                                      </p:cBhvr>
                                      <p:tavLst>
                                        <p:tav tm="0">
                                          <p:val>
                                            <p:strVal val="#ppt_x"/>
                                          </p:val>
                                        </p:tav>
                                        <p:tav tm="100000">
                                          <p:val>
                                            <p:strVal val="#ppt_x"/>
                                          </p:val>
                                        </p:tav>
                                      </p:tavLst>
                                    </p:anim>
                                    <p:anim calcmode="lin" valueType="num">
                                      <p:cBhvr additive="base">
                                        <p:cTn id="188"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189" fill="hold">
                      <p:stCondLst>
                        <p:cond delay="indefinite"/>
                      </p:stCondLst>
                      <p:childTnLst>
                        <p:par>
                          <p:cTn id="190" fill="hold">
                            <p:stCondLst>
                              <p:cond delay="0"/>
                            </p:stCondLst>
                            <p:childTnLst>
                              <p:par>
                                <p:cTn id="191" presetID="2" presetClass="entr" presetSubtype="4" fill="hold" grpId="0" nodeType="clickEffect">
                                  <p:stCondLst>
                                    <p:cond delay="0"/>
                                  </p:stCondLst>
                                  <p:childTnLst>
                                    <p:set>
                                      <p:cBhvr>
                                        <p:cTn id="192" dur="1" fill="hold">
                                          <p:stCondLst>
                                            <p:cond delay="0"/>
                                          </p:stCondLst>
                                        </p:cTn>
                                        <p:tgtEl>
                                          <p:spTgt spid="27"/>
                                        </p:tgtEl>
                                        <p:attrNameLst>
                                          <p:attrName>style.visibility</p:attrName>
                                        </p:attrNameLst>
                                      </p:cBhvr>
                                      <p:to>
                                        <p:strVal val="visible"/>
                                      </p:to>
                                    </p:set>
                                    <p:anim calcmode="lin" valueType="num">
                                      <p:cBhvr additive="base">
                                        <p:cTn id="193" dur="500" fill="hold"/>
                                        <p:tgtEl>
                                          <p:spTgt spid="27"/>
                                        </p:tgtEl>
                                        <p:attrNameLst>
                                          <p:attrName>ppt_x</p:attrName>
                                        </p:attrNameLst>
                                      </p:cBhvr>
                                      <p:tavLst>
                                        <p:tav tm="0">
                                          <p:val>
                                            <p:strVal val="#ppt_x"/>
                                          </p:val>
                                        </p:tav>
                                        <p:tav tm="100000">
                                          <p:val>
                                            <p:strVal val="#ppt_x"/>
                                          </p:val>
                                        </p:tav>
                                      </p:tavLst>
                                    </p:anim>
                                    <p:anim calcmode="lin" valueType="num">
                                      <p:cBhvr additive="base">
                                        <p:cTn id="19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195" fill="hold">
                      <p:stCondLst>
                        <p:cond delay="indefinite"/>
                      </p:stCondLst>
                      <p:childTnLst>
                        <p:par>
                          <p:cTn id="196" fill="hold">
                            <p:stCondLst>
                              <p:cond delay="0"/>
                            </p:stCondLst>
                            <p:childTnLst>
                              <p:par>
                                <p:cTn id="197" presetID="2" presetClass="entr" presetSubtype="4" fill="hold" grpId="0" nodeType="clickEffect">
                                  <p:stCondLst>
                                    <p:cond delay="0"/>
                                  </p:stCondLst>
                                  <p:childTnLst>
                                    <p:set>
                                      <p:cBhvr>
                                        <p:cTn id="198" dur="1" fill="hold">
                                          <p:stCondLst>
                                            <p:cond delay="0"/>
                                          </p:stCondLst>
                                        </p:cTn>
                                        <p:tgtEl>
                                          <p:spTgt spid="22"/>
                                        </p:tgtEl>
                                        <p:attrNameLst>
                                          <p:attrName>style.visibility</p:attrName>
                                        </p:attrNameLst>
                                      </p:cBhvr>
                                      <p:to>
                                        <p:strVal val="visible"/>
                                      </p:to>
                                    </p:set>
                                    <p:anim calcmode="lin" valueType="num">
                                      <p:cBhvr additive="base">
                                        <p:cTn id="199" dur="500" fill="hold"/>
                                        <p:tgtEl>
                                          <p:spTgt spid="22"/>
                                        </p:tgtEl>
                                        <p:attrNameLst>
                                          <p:attrName>ppt_x</p:attrName>
                                        </p:attrNameLst>
                                      </p:cBhvr>
                                      <p:tavLst>
                                        <p:tav tm="0">
                                          <p:val>
                                            <p:strVal val="#ppt_x"/>
                                          </p:val>
                                        </p:tav>
                                        <p:tav tm="100000">
                                          <p:val>
                                            <p:strVal val="#ppt_x"/>
                                          </p:val>
                                        </p:tav>
                                      </p:tavLst>
                                    </p:anim>
                                    <p:anim calcmode="lin" valueType="num">
                                      <p:cBhvr additive="base">
                                        <p:cTn id="20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201" fill="hold">
                      <p:stCondLst>
                        <p:cond delay="indefinite"/>
                      </p:stCondLst>
                      <p:childTnLst>
                        <p:par>
                          <p:cTn id="202" fill="hold">
                            <p:stCondLst>
                              <p:cond delay="0"/>
                            </p:stCondLst>
                            <p:childTnLst>
                              <p:par>
                                <p:cTn id="203" presetID="2" presetClass="entr" presetSubtype="4" fill="hold" grpId="0" nodeType="clickEffect">
                                  <p:stCondLst>
                                    <p:cond delay="0"/>
                                  </p:stCondLst>
                                  <p:childTnLst>
                                    <p:set>
                                      <p:cBhvr>
                                        <p:cTn id="204" dur="1" fill="hold">
                                          <p:stCondLst>
                                            <p:cond delay="0"/>
                                          </p:stCondLst>
                                        </p:cTn>
                                        <p:tgtEl>
                                          <p:spTgt spid="25"/>
                                        </p:tgtEl>
                                        <p:attrNameLst>
                                          <p:attrName>style.visibility</p:attrName>
                                        </p:attrNameLst>
                                      </p:cBhvr>
                                      <p:to>
                                        <p:strVal val="visible"/>
                                      </p:to>
                                    </p:set>
                                    <p:anim calcmode="lin" valueType="num">
                                      <p:cBhvr additive="base">
                                        <p:cTn id="205" dur="500" fill="hold"/>
                                        <p:tgtEl>
                                          <p:spTgt spid="25"/>
                                        </p:tgtEl>
                                        <p:attrNameLst>
                                          <p:attrName>ppt_x</p:attrName>
                                        </p:attrNameLst>
                                      </p:cBhvr>
                                      <p:tavLst>
                                        <p:tav tm="0">
                                          <p:val>
                                            <p:strVal val="#ppt_x"/>
                                          </p:val>
                                        </p:tav>
                                        <p:tav tm="100000">
                                          <p:val>
                                            <p:strVal val="#ppt_x"/>
                                          </p:val>
                                        </p:tav>
                                      </p:tavLst>
                                    </p:anim>
                                    <p:anim calcmode="lin" valueType="num">
                                      <p:cBhvr additive="base">
                                        <p:cTn id="206"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07" fill="hold">
                      <p:stCondLst>
                        <p:cond delay="indefinite"/>
                      </p:stCondLst>
                      <p:childTnLst>
                        <p:par>
                          <p:cTn id="208" fill="hold">
                            <p:stCondLst>
                              <p:cond delay="0"/>
                            </p:stCondLst>
                            <p:childTnLst>
                              <p:par>
                                <p:cTn id="209" presetID="2" presetClass="entr" presetSubtype="4" fill="hold" grpId="0" nodeType="clickEffect">
                                  <p:stCondLst>
                                    <p:cond delay="0"/>
                                  </p:stCondLst>
                                  <p:childTnLst>
                                    <p:set>
                                      <p:cBhvr>
                                        <p:cTn id="210" dur="1" fill="hold">
                                          <p:stCondLst>
                                            <p:cond delay="0"/>
                                          </p:stCondLst>
                                        </p:cTn>
                                        <p:tgtEl>
                                          <p:spTgt spid="35"/>
                                        </p:tgtEl>
                                        <p:attrNameLst>
                                          <p:attrName>style.visibility</p:attrName>
                                        </p:attrNameLst>
                                      </p:cBhvr>
                                      <p:to>
                                        <p:strVal val="visible"/>
                                      </p:to>
                                    </p:set>
                                    <p:anim calcmode="lin" valueType="num">
                                      <p:cBhvr additive="base">
                                        <p:cTn id="211" dur="500" fill="hold"/>
                                        <p:tgtEl>
                                          <p:spTgt spid="35"/>
                                        </p:tgtEl>
                                        <p:attrNameLst>
                                          <p:attrName>ppt_x</p:attrName>
                                        </p:attrNameLst>
                                      </p:cBhvr>
                                      <p:tavLst>
                                        <p:tav tm="0">
                                          <p:val>
                                            <p:strVal val="#ppt_x"/>
                                          </p:val>
                                        </p:tav>
                                        <p:tav tm="100000">
                                          <p:val>
                                            <p:strVal val="#ppt_x"/>
                                          </p:val>
                                        </p:tav>
                                      </p:tavLst>
                                    </p:anim>
                                    <p:anim calcmode="lin" valueType="num">
                                      <p:cBhvr additive="base">
                                        <p:cTn id="212"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213" fill="hold">
                      <p:stCondLst>
                        <p:cond delay="indefinite"/>
                      </p:stCondLst>
                      <p:childTnLst>
                        <p:par>
                          <p:cTn id="214" fill="hold">
                            <p:stCondLst>
                              <p:cond delay="0"/>
                            </p:stCondLst>
                            <p:childTnLst>
                              <p:par>
                                <p:cTn id="215" presetID="2" presetClass="entr" presetSubtype="4" fill="hold" grpId="0" nodeType="clickEffect">
                                  <p:stCondLst>
                                    <p:cond delay="0"/>
                                  </p:stCondLst>
                                  <p:childTnLst>
                                    <p:set>
                                      <p:cBhvr>
                                        <p:cTn id="216" dur="1" fill="hold">
                                          <p:stCondLst>
                                            <p:cond delay="0"/>
                                          </p:stCondLst>
                                        </p:cTn>
                                        <p:tgtEl>
                                          <p:spTgt spid="36"/>
                                        </p:tgtEl>
                                        <p:attrNameLst>
                                          <p:attrName>style.visibility</p:attrName>
                                        </p:attrNameLst>
                                      </p:cBhvr>
                                      <p:to>
                                        <p:strVal val="visible"/>
                                      </p:to>
                                    </p:set>
                                    <p:anim calcmode="lin" valueType="num">
                                      <p:cBhvr additive="base">
                                        <p:cTn id="217" dur="500" fill="hold"/>
                                        <p:tgtEl>
                                          <p:spTgt spid="36"/>
                                        </p:tgtEl>
                                        <p:attrNameLst>
                                          <p:attrName>ppt_x</p:attrName>
                                        </p:attrNameLst>
                                      </p:cBhvr>
                                      <p:tavLst>
                                        <p:tav tm="0">
                                          <p:val>
                                            <p:strVal val="#ppt_x"/>
                                          </p:val>
                                        </p:tav>
                                        <p:tav tm="100000">
                                          <p:val>
                                            <p:strVal val="#ppt_x"/>
                                          </p:val>
                                        </p:tav>
                                      </p:tavLst>
                                    </p:anim>
                                    <p:anim calcmode="lin" valueType="num">
                                      <p:cBhvr additive="base">
                                        <p:cTn id="218"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219" fill="hold">
                      <p:stCondLst>
                        <p:cond delay="indefinite"/>
                      </p:stCondLst>
                      <p:childTnLst>
                        <p:par>
                          <p:cTn id="220" fill="hold">
                            <p:stCondLst>
                              <p:cond delay="0"/>
                            </p:stCondLst>
                            <p:childTnLst>
                              <p:par>
                                <p:cTn id="221" presetID="2" presetClass="entr" presetSubtype="4" fill="hold" grpId="0" nodeType="clickEffect">
                                  <p:stCondLst>
                                    <p:cond delay="0"/>
                                  </p:stCondLst>
                                  <p:childTnLst>
                                    <p:set>
                                      <p:cBhvr>
                                        <p:cTn id="222" dur="1" fill="hold">
                                          <p:stCondLst>
                                            <p:cond delay="0"/>
                                          </p:stCondLst>
                                        </p:cTn>
                                        <p:tgtEl>
                                          <p:spTgt spid="37"/>
                                        </p:tgtEl>
                                        <p:attrNameLst>
                                          <p:attrName>style.visibility</p:attrName>
                                        </p:attrNameLst>
                                      </p:cBhvr>
                                      <p:to>
                                        <p:strVal val="visible"/>
                                      </p:to>
                                    </p:set>
                                    <p:anim calcmode="lin" valueType="num">
                                      <p:cBhvr additive="base">
                                        <p:cTn id="223" dur="500" fill="hold"/>
                                        <p:tgtEl>
                                          <p:spTgt spid="37"/>
                                        </p:tgtEl>
                                        <p:attrNameLst>
                                          <p:attrName>ppt_x</p:attrName>
                                        </p:attrNameLst>
                                      </p:cBhvr>
                                      <p:tavLst>
                                        <p:tav tm="0">
                                          <p:val>
                                            <p:strVal val="#ppt_x"/>
                                          </p:val>
                                        </p:tav>
                                        <p:tav tm="100000">
                                          <p:val>
                                            <p:strVal val="#ppt_x"/>
                                          </p:val>
                                        </p:tav>
                                      </p:tavLst>
                                    </p:anim>
                                    <p:anim calcmode="lin" valueType="num">
                                      <p:cBhvr additive="base">
                                        <p:cTn id="224"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2" grpId="0"/>
      <p:bldP spid="34" grpId="0"/>
      <p:bldP spid="35" grpId="0"/>
      <p:bldP spid="36" grpId="0"/>
      <p:bldP spid="37" grpId="0"/>
      <p:bldP spid="3" grpId="0"/>
      <p:bldP spid="5" grpId="0"/>
      <p:bldP spid="31" grpId="0"/>
      <p:bldP spid="33" grpId="0"/>
    </p:bldLst>
  </p:timing>
</p:sld>
</file>

<file path=ppt/theme/theme1.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239</Words>
  <Application>Microsoft Macintosh PowerPoint</Application>
  <PresentationFormat>Bildschirmpräsentation (4:3)</PresentationFormat>
  <Paragraphs>39</Paragraphs>
  <Slides>1</Slides>
  <Notes>0</Notes>
  <HiddenSlides>0</HiddenSlides>
  <MMClips>0</MMClips>
  <ScaleCrop>false</ScaleCrop>
  <HeadingPairs>
    <vt:vector size="4" baseType="variant">
      <vt:variant>
        <vt:lpstr>Design</vt:lpstr>
      </vt:variant>
      <vt:variant>
        <vt:i4>1</vt:i4>
      </vt:variant>
      <vt:variant>
        <vt:lpstr>Folientitel</vt:lpstr>
      </vt:variant>
      <vt:variant>
        <vt:i4>1</vt:i4>
      </vt:variant>
    </vt:vector>
  </HeadingPairs>
  <TitlesOfParts>
    <vt:vector size="2" baseType="lpstr">
      <vt:lpstr>Larissa</vt:lpstr>
      <vt:lpstr>In einem Zulieferbetrieb für Treppengeländer werden Stanzmaschinen eingesetzt. Anfangs sind 5 Maschinen in Betrieb und schaffen bei achtstündigem täglichem Einsatz  40 000 Teile. Um mehr Zeit für die Wartung der Maschinen zu haben, werden zwei weitere angeschafft. Man erwartet dann eine Leistung von täglich 42 000 Teilen. Wie lange müssen sie unter diesen Voraussetzungen täglich in Betrieb sein?</vt:lpstr>
    </vt:vector>
  </TitlesOfParts>
  <Company>Schule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Manfred Luft</dc:creator>
  <cp:lastModifiedBy>Georg Luft</cp:lastModifiedBy>
  <cp:revision>11</cp:revision>
  <dcterms:created xsi:type="dcterms:W3CDTF">2015-12-24T12:46:21Z</dcterms:created>
  <dcterms:modified xsi:type="dcterms:W3CDTF">2016-02-26T14:16:31Z</dcterms:modified>
</cp:coreProperties>
</file>