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969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127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850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4956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152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370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972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257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0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966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686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FF287-2898-4763-A35F-BD752CD5681C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7D2D0-9799-4F20-B694-8376294448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3198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8583" y="68879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600" dirty="0"/>
              <a:t>Frau Fernweh wünscht sich einen neuen Fernseher. Der Händler macht ihr zwei Finanzierungsangebote.</a:t>
            </a:r>
            <a:br>
              <a:rPr lang="de-DE" sz="1600" dirty="0"/>
            </a:br>
            <a:r>
              <a:rPr lang="de-DE" sz="1600" dirty="0"/>
              <a:t>1. Möglichkeit:  300 € Anzahlung und 12 Raten a 70 €. Das würde ihr um 5%  teurer kommen als</a:t>
            </a:r>
            <a:br>
              <a:rPr lang="de-DE" sz="1600" dirty="0"/>
            </a:br>
            <a:r>
              <a:rPr lang="de-DE" sz="1600" dirty="0"/>
              <a:t>die Barzahlung.</a:t>
            </a:r>
            <a:br>
              <a:rPr lang="de-DE" sz="1600" dirty="0"/>
            </a:br>
            <a:r>
              <a:rPr lang="de-DE" sz="1600" dirty="0"/>
              <a:t>2.  Möglichkeit: Barzahlung. Wie teuer wäre diese  dann?</a:t>
            </a:r>
            <a:br>
              <a:rPr lang="de-DE" sz="1600" dirty="0"/>
            </a:br>
            <a:r>
              <a:rPr lang="de-DE" sz="1600" dirty="0"/>
              <a:t> Berechne den Unterschied!</a:t>
            </a:r>
          </a:p>
        </p:txBody>
      </p:sp>
      <p:sp>
        <p:nvSpPr>
          <p:cNvPr id="4" name="Rechteck 3"/>
          <p:cNvSpPr/>
          <p:nvPr/>
        </p:nvSpPr>
        <p:spPr>
          <a:xfrm>
            <a:off x="755576" y="2492896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769419"/>
              </p:ext>
            </p:extLst>
          </p:nvPr>
        </p:nvGraphicFramePr>
        <p:xfrm>
          <a:off x="2987824" y="2492896"/>
          <a:ext cx="32562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Rechteck 5"/>
          <p:cNvSpPr/>
          <p:nvPr/>
        </p:nvSpPr>
        <p:spPr>
          <a:xfrm>
            <a:off x="3068685" y="3924428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069674" y="4356476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1701522" y="3924428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702525" y="4365104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0677" y="4797152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1701522" y="4787294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971600" y="2564904"/>
            <a:ext cx="730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300 €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599892" y="2555031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5004048" y="2564904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70 €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599892" y="2924943"/>
            <a:ext cx="828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12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004048" y="292494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395463" y="4466729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u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594513" y="4434000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100 % + 5 % = 105 %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2123728" y="4005064"/>
            <a:ext cx="729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1 %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142685" y="3986563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  Y =  u / 105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907704" y="494116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100 %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987824" y="4774506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z = u / 105  * 100 </a:t>
            </a:r>
          </a:p>
        </p:txBody>
      </p:sp>
      <p:sp>
        <p:nvSpPr>
          <p:cNvPr id="23" name="Rechteck 22"/>
          <p:cNvSpPr/>
          <p:nvPr/>
        </p:nvSpPr>
        <p:spPr>
          <a:xfrm>
            <a:off x="5392686" y="3871666"/>
            <a:ext cx="1368152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/>
          <p:cNvSpPr txBox="1"/>
          <p:nvPr/>
        </p:nvSpPr>
        <p:spPr>
          <a:xfrm>
            <a:off x="5824734" y="391604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u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610931" y="1851046"/>
            <a:ext cx="2459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1. Möglichkeit: </a:t>
            </a:r>
            <a:r>
              <a:rPr lang="de-DE" sz="1400" b="1" u="sng" dirty="0"/>
              <a:t>Finanzierung 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5231" y="3893365"/>
            <a:ext cx="151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2. Möglichkeit</a:t>
            </a:r>
          </a:p>
          <a:p>
            <a:r>
              <a:rPr lang="de-DE" sz="1400" dirty="0"/>
              <a:t>     </a:t>
            </a:r>
            <a:r>
              <a:rPr lang="de-DE" sz="1400" b="1" u="sng" dirty="0"/>
              <a:t>Barzahlung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1043608" y="2158823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Anzahlung 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2987824" y="2158823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Anzahl der Raten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4789015" y="2158822"/>
            <a:ext cx="1288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  <p:sp>
        <p:nvSpPr>
          <p:cNvPr id="29" name="Ellipse 28"/>
          <p:cNvSpPr/>
          <p:nvPr/>
        </p:nvSpPr>
        <p:spPr>
          <a:xfrm>
            <a:off x="5054595" y="3501008"/>
            <a:ext cx="357328" cy="2160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1" name="Gerade Verbindung 30"/>
          <p:cNvCxnSpPr>
            <a:endCxn id="29" idx="2"/>
          </p:cNvCxnSpPr>
          <p:nvPr/>
        </p:nvCxnSpPr>
        <p:spPr>
          <a:xfrm>
            <a:off x="1763688" y="2924944"/>
            <a:ext cx="3290907" cy="6840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endCxn id="29" idx="7"/>
          </p:cNvCxnSpPr>
          <p:nvPr/>
        </p:nvCxnSpPr>
        <p:spPr>
          <a:xfrm flipH="1">
            <a:off x="5359594" y="3140968"/>
            <a:ext cx="465140" cy="3916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>
            <a:stCxn id="29" idx="5"/>
          </p:cNvCxnSpPr>
          <p:nvPr/>
        </p:nvCxnSpPr>
        <p:spPr>
          <a:xfrm>
            <a:off x="5359594" y="3685396"/>
            <a:ext cx="232570" cy="230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5118551" y="3431390"/>
            <a:ext cx="35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cxnSp>
        <p:nvCxnSpPr>
          <p:cNvPr id="38" name="Gerade Verbindung mit Pfeil 37"/>
          <p:cNvCxnSpPr>
            <a:stCxn id="23" idx="1"/>
            <a:endCxn id="7" idx="3"/>
          </p:cNvCxnSpPr>
          <p:nvPr/>
        </p:nvCxnSpPr>
        <p:spPr>
          <a:xfrm flipH="1">
            <a:off x="4437826" y="4087690"/>
            <a:ext cx="954860" cy="48481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5824734" y="3277502"/>
            <a:ext cx="3283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x = 70 € * 12; u = 840 €; u = 300 € + 840 €; u = 1140 €;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5004048" y="51052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y = 1140 € : 105; y =  10,86 (gerundet);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5118551" y="5332640"/>
            <a:ext cx="3053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z = 10,86 € * 100; z = 1086 €;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19704" y="6210890"/>
            <a:ext cx="4120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Der Unterschied zwischen u und z sind  gerundet  54 €;</a:t>
            </a:r>
          </a:p>
        </p:txBody>
      </p:sp>
      <p:sp>
        <p:nvSpPr>
          <p:cNvPr id="30" name="Rechteck 29"/>
          <p:cNvSpPr/>
          <p:nvPr/>
        </p:nvSpPr>
        <p:spPr>
          <a:xfrm>
            <a:off x="4139952" y="5671120"/>
            <a:ext cx="775304" cy="3077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3" name="Ellipse 42"/>
          <p:cNvSpPr/>
          <p:nvPr/>
        </p:nvSpPr>
        <p:spPr>
          <a:xfrm>
            <a:off x="4438829" y="5301208"/>
            <a:ext cx="357328" cy="2160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4" name="Gerade Verbindung 33"/>
          <p:cNvCxnSpPr>
            <a:endCxn id="43" idx="1"/>
          </p:cNvCxnSpPr>
          <p:nvPr/>
        </p:nvCxnSpPr>
        <p:spPr>
          <a:xfrm>
            <a:off x="4139952" y="5082283"/>
            <a:ext cx="351206" cy="2505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43"/>
          <p:cNvCxnSpPr>
            <a:endCxn id="43" idx="7"/>
          </p:cNvCxnSpPr>
          <p:nvPr/>
        </p:nvCxnSpPr>
        <p:spPr>
          <a:xfrm flipH="1">
            <a:off x="4743828" y="4223825"/>
            <a:ext cx="908292" cy="11090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>
            <a:off x="4649106" y="548652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feld 51"/>
          <p:cNvSpPr txBox="1"/>
          <p:nvPr/>
        </p:nvSpPr>
        <p:spPr>
          <a:xfrm>
            <a:off x="4518896" y="5253276"/>
            <a:ext cx="26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54" name="Textfeld 53"/>
          <p:cNvSpPr txBox="1"/>
          <p:nvPr/>
        </p:nvSpPr>
        <p:spPr>
          <a:xfrm>
            <a:off x="4378611" y="5671120"/>
            <a:ext cx="428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</a:t>
            </a:r>
          </a:p>
        </p:txBody>
      </p:sp>
      <p:sp>
        <p:nvSpPr>
          <p:cNvPr id="55" name="Textfeld 54"/>
          <p:cNvSpPr txBox="1"/>
          <p:nvPr/>
        </p:nvSpPr>
        <p:spPr>
          <a:xfrm>
            <a:off x="1508335" y="5622608"/>
            <a:ext cx="2807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Unterschied zwischen Barzahlung und Ratenzahlung 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1668893" y="3378755"/>
            <a:ext cx="2947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5% billiger als Ratenzahlung</a:t>
            </a:r>
          </a:p>
          <a:p>
            <a:r>
              <a:rPr lang="de-DE" sz="1400" dirty="0"/>
              <a:t>           %                         Betrag </a:t>
            </a:r>
          </a:p>
        </p:txBody>
      </p:sp>
      <p:sp>
        <p:nvSpPr>
          <p:cNvPr id="57" name="Textfeld 56"/>
          <p:cNvSpPr txBox="1"/>
          <p:nvPr/>
        </p:nvSpPr>
        <p:spPr>
          <a:xfrm>
            <a:off x="5118551" y="5840397"/>
            <a:ext cx="2693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Probe: </a:t>
            </a:r>
          </a:p>
        </p:txBody>
      </p:sp>
      <p:graphicFrame>
        <p:nvGraphicFramePr>
          <p:cNvPr id="58" name="Tabel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521435"/>
              </p:ext>
            </p:extLst>
          </p:nvPr>
        </p:nvGraphicFramePr>
        <p:xfrm>
          <a:off x="5884910" y="5706141"/>
          <a:ext cx="1751856" cy="109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9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7989">
                <a:tc>
                  <a:txBody>
                    <a:bodyPr/>
                    <a:lstStyle/>
                    <a:p>
                      <a:r>
                        <a:rPr lang="de-DE" dirty="0"/>
                        <a:t>^11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56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56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9" name="Textfeld 58"/>
          <p:cNvSpPr txBox="1"/>
          <p:nvPr/>
        </p:nvSpPr>
        <p:spPr>
          <a:xfrm>
            <a:off x="6012160" y="6364778"/>
            <a:ext cx="571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105 %</a:t>
            </a:r>
            <a:r>
              <a:rPr lang="de-DE" dirty="0"/>
              <a:t> </a:t>
            </a:r>
          </a:p>
        </p:txBody>
      </p:sp>
      <p:sp>
        <p:nvSpPr>
          <p:cNvPr id="60" name="Textfeld 59"/>
          <p:cNvSpPr txBox="1"/>
          <p:nvPr/>
        </p:nvSpPr>
        <p:spPr>
          <a:xfrm>
            <a:off x="6904871" y="6472500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1140 €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6012160" y="5825008"/>
            <a:ext cx="571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   1 %</a:t>
            </a:r>
          </a:p>
        </p:txBody>
      </p:sp>
      <p:sp>
        <p:nvSpPr>
          <p:cNvPr id="62" name="Textfeld 61"/>
          <p:cNvSpPr txBox="1"/>
          <p:nvPr/>
        </p:nvSpPr>
        <p:spPr>
          <a:xfrm>
            <a:off x="6948264" y="5745719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10,86 € </a:t>
            </a:r>
          </a:p>
        </p:txBody>
      </p:sp>
      <p:sp>
        <p:nvSpPr>
          <p:cNvPr id="63" name="Textfeld 62"/>
          <p:cNvSpPr txBox="1"/>
          <p:nvPr/>
        </p:nvSpPr>
        <p:spPr>
          <a:xfrm>
            <a:off x="6077753" y="6105039"/>
            <a:ext cx="657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100 €</a:t>
            </a:r>
          </a:p>
        </p:txBody>
      </p:sp>
      <p:sp>
        <p:nvSpPr>
          <p:cNvPr id="64" name="Textfeld 63"/>
          <p:cNvSpPr txBox="1"/>
          <p:nvPr/>
        </p:nvSpPr>
        <p:spPr>
          <a:xfrm>
            <a:off x="6948264" y="6117396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1086 €</a:t>
            </a:r>
          </a:p>
        </p:txBody>
      </p:sp>
      <p:sp>
        <p:nvSpPr>
          <p:cNvPr id="65" name="Nach links gekrümmter Pfeil 64"/>
          <p:cNvSpPr/>
          <p:nvPr/>
        </p:nvSpPr>
        <p:spPr>
          <a:xfrm rot="10800000" flipH="1">
            <a:off x="7733383" y="5742921"/>
            <a:ext cx="344975" cy="99882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6" name="Nach links gekrümmter Pfeil 65"/>
          <p:cNvSpPr/>
          <p:nvPr/>
        </p:nvSpPr>
        <p:spPr>
          <a:xfrm rot="276339">
            <a:off x="7622345" y="5766335"/>
            <a:ext cx="203337" cy="47245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790757" y="6084273"/>
            <a:ext cx="13277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V = 1140 € - 1086 €; v = 54 €;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6876256" y="3924428"/>
            <a:ext cx="10296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Finanzierung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627087" y="4879613"/>
            <a:ext cx="11004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Barzahlung</a:t>
            </a:r>
          </a:p>
        </p:txBody>
      </p:sp>
    </p:spTree>
    <p:extLst>
      <p:ext uri="{BB962C8B-B14F-4D97-AF65-F5344CB8AC3E}">
        <p14:creationId xmlns:p14="http://schemas.microsoft.com/office/powerpoint/2010/main" val="7250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/>
      <p:bldP spid="3" grpId="0"/>
      <p:bldP spid="25" grpId="0"/>
      <p:bldP spid="26" grpId="0"/>
      <p:bldP spid="27" grpId="0"/>
      <p:bldP spid="28" grpId="0"/>
      <p:bldP spid="29" grpId="0" animBg="1"/>
      <p:bldP spid="36" grpId="0"/>
      <p:bldP spid="39" grpId="0"/>
      <p:bldP spid="40" grpId="0"/>
      <p:bldP spid="41" grpId="0"/>
      <p:bldP spid="42" grpId="0"/>
      <p:bldP spid="30" grpId="0" animBg="1"/>
      <p:bldP spid="43" grpId="0" animBg="1"/>
      <p:bldP spid="52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6" grpId="0" animBg="1"/>
      <p:bldP spid="32" grpId="0"/>
      <p:bldP spid="37" grpId="0"/>
      <p:bldP spid="45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Bildschirmpräsentation (4:3)</PresentationFormat>
  <Paragraphs>40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Frau Fernweh wünscht sich einen neuen Fernseher. Der Händler macht ihr zwei Finanzierungsangebote. 1. Möglichkeit:  300 € Anzahlung und 12 Raten a 70 €. Das würde ihr um 5%  teurer kommen als die Barzahlung. 2.  Möglichkeit: Barzahlung. Wie teuer wäre diese  dann?  Berechne den Unterschied!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20</cp:revision>
  <cp:lastPrinted>2016-02-20T06:51:12Z</cp:lastPrinted>
  <dcterms:created xsi:type="dcterms:W3CDTF">2016-01-01T13:13:49Z</dcterms:created>
  <dcterms:modified xsi:type="dcterms:W3CDTF">2016-02-29T07:01:39Z</dcterms:modified>
</cp:coreProperties>
</file>