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/>
        </p14:section>
        <p14:section name="Abschnitt ohne Titel" id="{24E91399-F8C6-4768-A8B4-B1A89F8A06B3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44115" y="85010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Herr Walz tankt sein Auto voll auf. Die Benzinuhr zeigt 65 l an.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Nach der Dienstreise steht der Zeiger auf 30 (l). Welche Menge Benzin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hat sein Auto bei dieser Reise verbraucht?</a:t>
            </a:r>
            <a:endParaRPr lang="de-DE" sz="1800" b="1" dirty="0">
              <a:latin typeface="Linux Libertine G" panose="02000503000000000000" pitchFamily="2" charset="0"/>
              <a:ea typeface="Linux Libertine G" panose="02000503000000000000" pitchFamily="2" charset="0"/>
              <a:cs typeface="Linux Libertine G" panose="02000503000000000000" pitchFamily="2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4103136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32534" y="3283961"/>
            <a:ext cx="3109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Vor der Dienstreise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83961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Verbrauch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Nach der Dienstreise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0214" y="4304292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09587" y="1236221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Benzin wurde „verbraucht“: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609587" y="1621344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609587" y="2006467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404514" y="3714489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65 l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609587" y="2391590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16010" y="1937592"/>
            <a:ext cx="4571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65 l -        =  30 l; 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65 l - 35 l = 30 l;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502206" y="2774233"/>
            <a:ext cx="42835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65 l - x = 30 l; 65 l - 30 l = x; x = 35 l; 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469470" y="207859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508134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 l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4832523" y="3474864"/>
            <a:ext cx="6907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Eine</a:t>
            </a:r>
            <a:r>
              <a:rPr lang="de-DE" b="1" dirty="0" smtClean="0">
                <a:solidFill>
                  <a:srgbClr val="FF0000"/>
                </a:solidFill>
              </a:rPr>
              <a:t> „Tauschaufgabe“ </a:t>
            </a:r>
            <a:r>
              <a:rPr lang="de-DE" dirty="0" smtClean="0"/>
              <a:t>ist bei Minusaufgaben nicht möglich.</a:t>
            </a:r>
          </a:p>
          <a:p>
            <a:r>
              <a:rPr lang="de-DE" dirty="0" smtClean="0"/>
              <a:t>Begründe! Also versuchen wir es zunächst mit einer </a:t>
            </a:r>
            <a:r>
              <a:rPr lang="de-DE" b="1" dirty="0" smtClean="0">
                <a:solidFill>
                  <a:srgbClr val="C00000"/>
                </a:solidFill>
              </a:rPr>
              <a:t>„Umkehraufgabe“</a:t>
            </a:r>
            <a:r>
              <a:rPr lang="de-DE" b="1" dirty="0" smtClean="0"/>
              <a:t>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5555065" y="4571826"/>
            <a:ext cx="680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 l 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76870" y="50157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762854" y="4563355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65 l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573298" y="4550594"/>
            <a:ext cx="36884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Jetzt erst helfen uns die Tauschaufgabe und die zweite Umkehraufgabe</a:t>
            </a:r>
            <a:r>
              <a:rPr lang="de-DE" b="1" dirty="0" smtClean="0"/>
              <a:t>.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  <a:endCxn id="34" idx="3"/>
          </p:cNvCxnSpPr>
          <p:nvPr/>
        </p:nvCxnSpPr>
        <p:spPr>
          <a:xfrm flipH="1" flipV="1">
            <a:off x="6281925" y="4770562"/>
            <a:ext cx="1479278" cy="392453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7"/>
          </p:cNvCxnSpPr>
          <p:nvPr/>
        </p:nvCxnSpPr>
        <p:spPr>
          <a:xfrm flipV="1">
            <a:off x="7987750" y="4939610"/>
            <a:ext cx="187421" cy="27362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8286259" y="5213232"/>
            <a:ext cx="364417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sz="1400" b="1" dirty="0" smtClean="0">
                <a:solidFill>
                  <a:srgbClr val="FF0000"/>
                </a:solidFill>
              </a:rPr>
              <a:t>65l - x = 30 l; U: 30 l + x  = 65 l;</a:t>
            </a:r>
          </a:p>
          <a:p>
            <a:r>
              <a:rPr lang="de-DE" sz="1400" b="1" dirty="0">
                <a:solidFill>
                  <a:srgbClr val="FF0000"/>
                </a:solidFill>
              </a:rPr>
              <a:t> </a:t>
            </a:r>
            <a:r>
              <a:rPr lang="de-DE" sz="1400" b="1" dirty="0" smtClean="0">
                <a:solidFill>
                  <a:srgbClr val="FF0000"/>
                </a:solidFill>
              </a:rPr>
              <a:t>T: x + 30 l = 65 l; U: 65 l - 30 l = x;  </a:t>
            </a:r>
          </a:p>
          <a:p>
            <a:r>
              <a:rPr lang="de-DE" sz="1400" b="1" dirty="0">
                <a:solidFill>
                  <a:srgbClr val="FF0000"/>
                </a:solidFill>
              </a:rPr>
              <a:t> </a:t>
            </a:r>
            <a:r>
              <a:rPr lang="de-DE" sz="1400" b="1" dirty="0" smtClean="0">
                <a:solidFill>
                  <a:srgbClr val="FF0000"/>
                </a:solidFill>
              </a:rPr>
              <a:t>x = 35 l;</a:t>
            </a:r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6" name="Textfeld 55"/>
          <p:cNvSpPr txBox="1"/>
          <p:nvPr/>
        </p:nvSpPr>
        <p:spPr>
          <a:xfrm>
            <a:off x="609587" y="5768324"/>
            <a:ext cx="58504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 </a:t>
            </a:r>
            <a:r>
              <a:rPr lang="de-DE" b="1" dirty="0" smtClean="0"/>
              <a:t>Das Auto hat 35 Liter verbraucht.</a:t>
            </a:r>
            <a:endParaRPr lang="de-DE" b="1" dirty="0"/>
          </a:p>
        </p:txBody>
      </p:sp>
      <p:sp>
        <p:nvSpPr>
          <p:cNvPr id="13" name="Textfeld 12"/>
          <p:cNvSpPr txBox="1"/>
          <p:nvPr/>
        </p:nvSpPr>
        <p:spPr>
          <a:xfrm>
            <a:off x="7626533" y="5137124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-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609587" y="6181438"/>
            <a:ext cx="93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 das </a:t>
            </a:r>
            <a:r>
              <a:rPr lang="de-DE" smtClean="0"/>
              <a:t>zu </a:t>
            </a:r>
            <a:r>
              <a:rPr lang="de-DE" smtClean="0"/>
              <a:t>vereinfachen, </a:t>
            </a:r>
            <a:r>
              <a:rPr lang="de-DE" dirty="0" smtClean="0"/>
              <a:t>merken wir uns: a </a:t>
            </a:r>
            <a:r>
              <a:rPr lang="de-DE" dirty="0" smtClean="0"/>
              <a:t>- </a:t>
            </a:r>
            <a:r>
              <a:rPr lang="de-DE" dirty="0" smtClean="0"/>
              <a:t>b = c; a </a:t>
            </a:r>
            <a:r>
              <a:rPr lang="de-DE" dirty="0" smtClean="0"/>
              <a:t>- </a:t>
            </a:r>
            <a:r>
              <a:rPr lang="de-DE" dirty="0" smtClean="0"/>
              <a:t>c = b; Beispiel: 5 </a:t>
            </a:r>
            <a:r>
              <a:rPr lang="de-DE" dirty="0" smtClean="0"/>
              <a:t>- </a:t>
            </a:r>
            <a:r>
              <a:rPr lang="de-DE" dirty="0" smtClean="0"/>
              <a:t>3 = 2; 5 </a:t>
            </a:r>
            <a:r>
              <a:rPr lang="de-DE" dirty="0" smtClean="0"/>
              <a:t>- </a:t>
            </a:r>
            <a:r>
              <a:rPr lang="de-DE" dirty="0" smtClean="0"/>
              <a:t>2 = 3;</a:t>
            </a:r>
            <a:endParaRPr lang="de-DE" dirty="0"/>
          </a:p>
        </p:txBody>
      </p:sp>
      <p:sp>
        <p:nvSpPr>
          <p:cNvPr id="16" name="Textfeld 15"/>
          <p:cNvSpPr txBox="1"/>
          <p:nvPr/>
        </p:nvSpPr>
        <p:spPr>
          <a:xfrm>
            <a:off x="8897815" y="6179419"/>
            <a:ext cx="1960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 „Schleichweg“</a:t>
            </a:r>
            <a:endParaRPr lang="de-DE" b="1" dirty="0">
              <a:solidFill>
                <a:srgbClr val="FF0000"/>
              </a:solidFill>
            </a:endParaRPr>
          </a:p>
        </p:txBody>
      </p:sp>
      <p:cxnSp>
        <p:nvCxnSpPr>
          <p:cNvPr id="43" name="Gerade Verbindung mit Pfeil 42"/>
          <p:cNvCxnSpPr>
            <a:stCxn id="34" idx="3"/>
            <a:endCxn id="41" idx="1"/>
          </p:cNvCxnSpPr>
          <p:nvPr/>
        </p:nvCxnSpPr>
        <p:spPr>
          <a:xfrm flipV="1">
            <a:off x="6281925" y="4748022"/>
            <a:ext cx="1159142" cy="22540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9" fill="hold">
                      <p:stCondLst>
                        <p:cond delay="indefinite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  <p:bldP spid="24" grpId="0"/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Macintosh PowerPoint</Application>
  <PresentationFormat>Benutzerdefiniert</PresentationFormat>
  <Paragraphs>36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 Walz tankt sein Auto voll auf. Die Benzinuhr zeigt 65 l an. Nach der Dienstreise steht der Zeiger auf 30 (l). Welche Menge Benzin hat sein Auto bei dieser Reise verbraucht?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47</cp:revision>
  <cp:lastPrinted>2015-07-30T15:43:02Z</cp:lastPrinted>
  <dcterms:created xsi:type="dcterms:W3CDTF">2015-07-06T16:22:22Z</dcterms:created>
  <dcterms:modified xsi:type="dcterms:W3CDTF">2016-02-22T16:12:55Z</dcterms:modified>
</cp:coreProperties>
</file>