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D09D68B-E2D6-4E9C-B896-EFECCBC36BEA}">
          <p14:sldIdLst>
            <p14:sldId id="256"/>
          </p14:sldIdLst>
        </p14:section>
        <p14:section name="Abschnitt ohne Titel" id="{2F1433B4-6CE6-47FA-9750-2BAFAC222B87}">
          <p14:sldIdLst/>
        </p14:section>
        <p14:section name="Abschnitt ohne Titel" id="{5C319648-F0D5-4B86-9FE2-0CD5E3FE9972}">
          <p14:sldIdLst/>
        </p14:section>
      </p14:sectionLst>
    </p:ex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-672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596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9471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216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3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585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4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910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1664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479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929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7356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133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943100" y="299593"/>
            <a:ext cx="8298873" cy="1101292"/>
          </a:xfrm>
        </p:spPr>
        <p:txBody>
          <a:bodyPr>
            <a:normAutofit/>
          </a:bodyPr>
          <a:lstStyle/>
          <a:p>
            <a:r>
              <a:rPr lang="de-DE" sz="1600" b="1" dirty="0" smtClean="0">
                <a:latin typeface="Iskoola Pota" panose="020B0502040204020203" pitchFamily="34" charset="0"/>
                <a:cs typeface="Iskoola Pota" panose="020B0502040204020203" pitchFamily="34" charset="0"/>
              </a:rPr>
              <a:t>An eine Großbaustelle wird Sand gefahren. Ein Lastwagen bringt 8 cbm, ein zweiter </a:t>
            </a:r>
            <a:br>
              <a:rPr lang="de-DE" sz="1600" b="1" dirty="0" smtClean="0">
                <a:latin typeface="Iskoola Pota" panose="020B0502040204020203" pitchFamily="34" charset="0"/>
                <a:cs typeface="Iskoola Pota" panose="020B0502040204020203" pitchFamily="34" charset="0"/>
              </a:rPr>
            </a:br>
            <a:r>
              <a:rPr lang="de-DE" sz="1600" b="1" dirty="0" smtClean="0">
                <a:latin typeface="Iskoola Pota" panose="020B0502040204020203" pitchFamily="34" charset="0"/>
                <a:cs typeface="Iskoola Pota" panose="020B0502040204020203" pitchFamily="34" charset="0"/>
              </a:rPr>
              <a:t>6 cbm. Wie viele cbm stehen jetzt auf der Baustelle zur Verfügung?</a:t>
            </a:r>
            <a:endParaRPr lang="de-DE" sz="1600" dirty="0">
              <a:latin typeface="Iskoola Pota" panose="020B0502040204020203" pitchFamily="34" charset="0"/>
              <a:cs typeface="Iskoola Pota" panose="020B0502040204020203" pitchFamily="34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0575" y="2847109"/>
            <a:ext cx="9763125" cy="3262746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160317" y="37225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2335916" y="5076392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323357" y="372898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2501415" y="4459929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r Verbinder 14"/>
          <p:cNvCxnSpPr/>
          <p:nvPr/>
        </p:nvCxnSpPr>
        <p:spPr>
          <a:xfrm>
            <a:off x="2118139" y="4103136"/>
            <a:ext cx="430581" cy="3775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/>
          <p:cNvCxnSpPr>
            <a:stCxn id="8" idx="2"/>
            <a:endCxn id="12" idx="7"/>
          </p:cNvCxnSpPr>
          <p:nvPr/>
        </p:nvCxnSpPr>
        <p:spPr>
          <a:xfrm flipH="1">
            <a:off x="3048349" y="4123844"/>
            <a:ext cx="763381" cy="3863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/>
          <p:cNvCxnSpPr>
            <a:stCxn id="12" idx="4"/>
            <a:endCxn id="7" idx="0"/>
          </p:cNvCxnSpPr>
          <p:nvPr/>
        </p:nvCxnSpPr>
        <p:spPr>
          <a:xfrm>
            <a:off x="2821802" y="4802829"/>
            <a:ext cx="2487" cy="2735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997137" y="3299304"/>
            <a:ext cx="19737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Erster Lastwagen</a:t>
            </a:r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3235455" y="3299304"/>
            <a:ext cx="23376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Zweiter Lastwagen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1327638" y="5480193"/>
            <a:ext cx="33850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stehen jetzt zur Verfügung 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2714573" y="4460021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+</a:t>
            </a:r>
            <a:endParaRPr lang="de-DE" dirty="0"/>
          </a:p>
        </p:txBody>
      </p:sp>
      <p:sp>
        <p:nvSpPr>
          <p:cNvPr id="32" name="Untertitel 2"/>
          <p:cNvSpPr txBox="1">
            <a:spLocks/>
          </p:cNvSpPr>
          <p:nvPr/>
        </p:nvSpPr>
        <p:spPr>
          <a:xfrm>
            <a:off x="1562100" y="24867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33" name="Untertitel 2"/>
          <p:cNvSpPr txBox="1">
            <a:spLocks/>
          </p:cNvSpPr>
          <p:nvPr/>
        </p:nvSpPr>
        <p:spPr>
          <a:xfrm>
            <a:off x="1714500" y="26391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1027120" y="1400885"/>
            <a:ext cx="7177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 Erster Lastwagen, zweiter Lastwagen: Rechenbaum  </a:t>
            </a:r>
            <a:endParaRPr lang="de-DE" sz="1600" dirty="0"/>
          </a:p>
        </p:txBody>
      </p:sp>
      <p:sp>
        <p:nvSpPr>
          <p:cNvPr id="19" name="Textfeld 18"/>
          <p:cNvSpPr txBox="1"/>
          <p:nvPr/>
        </p:nvSpPr>
        <p:spPr>
          <a:xfrm>
            <a:off x="1027120" y="1719331"/>
            <a:ext cx="7329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das Operationszeichen und die gegebenen Zahlen ein.</a:t>
            </a:r>
            <a:endParaRPr lang="de-DE" sz="1600" dirty="0"/>
          </a:p>
        </p:txBody>
      </p:sp>
      <p:sp>
        <p:nvSpPr>
          <p:cNvPr id="25" name="Textfeld 24"/>
          <p:cNvSpPr txBox="1"/>
          <p:nvPr/>
        </p:nvSpPr>
        <p:spPr>
          <a:xfrm>
            <a:off x="1027120" y="2037777"/>
            <a:ext cx="7346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ein.</a:t>
            </a:r>
            <a:endParaRPr lang="de-DE" sz="1600" dirty="0"/>
          </a:p>
        </p:txBody>
      </p:sp>
      <p:sp>
        <p:nvSpPr>
          <p:cNvPr id="30" name="Textfeld 29"/>
          <p:cNvSpPr txBox="1"/>
          <p:nvPr/>
        </p:nvSpPr>
        <p:spPr>
          <a:xfrm>
            <a:off x="1284671" y="3696649"/>
            <a:ext cx="10208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8 cbm</a:t>
            </a:r>
            <a:endParaRPr lang="de-DE" dirty="0"/>
          </a:p>
        </p:txBody>
      </p:sp>
      <p:sp>
        <p:nvSpPr>
          <p:cNvPr id="34" name="Textfeld 33"/>
          <p:cNvSpPr txBox="1"/>
          <p:nvPr/>
        </p:nvSpPr>
        <p:spPr>
          <a:xfrm>
            <a:off x="3468198" y="3710455"/>
            <a:ext cx="990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6 cbm</a:t>
            </a:r>
            <a:endParaRPr lang="de-DE" dirty="0"/>
          </a:p>
        </p:txBody>
      </p:sp>
      <p:sp>
        <p:nvSpPr>
          <p:cNvPr id="35" name="Textfeld 34"/>
          <p:cNvSpPr txBox="1"/>
          <p:nvPr/>
        </p:nvSpPr>
        <p:spPr>
          <a:xfrm>
            <a:off x="2804569" y="5091545"/>
            <a:ext cx="499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36" name="Textfeld 35"/>
          <p:cNvSpPr txBox="1"/>
          <p:nvPr/>
        </p:nvSpPr>
        <p:spPr>
          <a:xfrm>
            <a:off x="1027120" y="2356223"/>
            <a:ext cx="6496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lösen die Aufgabe als „</a:t>
            </a:r>
            <a:r>
              <a:rPr lang="de-DE" sz="1600" b="1" dirty="0" smtClean="0">
                <a:solidFill>
                  <a:schemeClr val="accent5">
                    <a:lumMod val="50000"/>
                  </a:schemeClr>
                </a:solidFill>
              </a:rPr>
              <a:t>Platzhalteraufgabe“</a:t>
            </a:r>
            <a:r>
              <a:rPr lang="de-DE" sz="1600" dirty="0" smtClean="0"/>
              <a:t> (</a:t>
            </a:r>
            <a:r>
              <a:rPr lang="de-DE" sz="1600" dirty="0" err="1" smtClean="0"/>
              <a:t>Pl</a:t>
            </a:r>
            <a:r>
              <a:rPr lang="de-DE" sz="1600" dirty="0" smtClean="0"/>
              <a:t>) und als „Gleichung“ (</a:t>
            </a:r>
            <a:r>
              <a:rPr lang="de-DE" sz="1600" dirty="0" err="1" smtClean="0"/>
              <a:t>Gl</a:t>
            </a:r>
            <a:r>
              <a:rPr lang="de-DE" sz="1600" dirty="0" smtClean="0"/>
              <a:t>). </a:t>
            </a:r>
            <a:endParaRPr lang="de-DE" sz="1600" dirty="0"/>
          </a:p>
        </p:txBody>
      </p:sp>
      <p:sp>
        <p:nvSpPr>
          <p:cNvPr id="37" name="Textfeld 36"/>
          <p:cNvSpPr txBox="1"/>
          <p:nvPr/>
        </p:nvSpPr>
        <p:spPr>
          <a:xfrm>
            <a:off x="7765900" y="2371200"/>
            <a:ext cx="309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PL: =  8 cbm + 6 cbm =        ; </a:t>
            </a:r>
          </a:p>
          <a:p>
            <a:r>
              <a:rPr lang="de-DE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         8 cbm + 6 cbm = 14 cbm; </a:t>
            </a:r>
            <a:endParaRPr lang="de-DE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8" name="Textfeld 37"/>
          <p:cNvSpPr txBox="1"/>
          <p:nvPr/>
        </p:nvSpPr>
        <p:spPr>
          <a:xfrm>
            <a:off x="7765900" y="3474833"/>
            <a:ext cx="3697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Gl</a:t>
            </a:r>
            <a:r>
              <a:rPr lang="de-DE" dirty="0" smtClean="0"/>
              <a:t>: 8 cbm + 6 cbm = x; x = 14 cbm;</a:t>
            </a:r>
            <a:endParaRPr lang="de-DE" dirty="0"/>
          </a:p>
        </p:txBody>
      </p:sp>
      <p:sp>
        <p:nvSpPr>
          <p:cNvPr id="39" name="Rechteck 38"/>
          <p:cNvSpPr/>
          <p:nvPr/>
        </p:nvSpPr>
        <p:spPr>
          <a:xfrm>
            <a:off x="2494290" y="5186016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0" name="Rechteck 39"/>
          <p:cNvSpPr/>
          <p:nvPr/>
        </p:nvSpPr>
        <p:spPr>
          <a:xfrm>
            <a:off x="10013924" y="2522829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1" name="Textfeld 40"/>
          <p:cNvSpPr txBox="1"/>
          <p:nvPr/>
        </p:nvSpPr>
        <p:spPr>
          <a:xfrm>
            <a:off x="1027120" y="2674669"/>
            <a:ext cx="69723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>
                <a:solidFill>
                  <a:srgbClr val="C00000"/>
                </a:solidFill>
              </a:rPr>
              <a:t>Umkehraufgabe </a:t>
            </a:r>
            <a:r>
              <a:rPr lang="de-DE" sz="1600" dirty="0" smtClean="0"/>
              <a:t>oder</a:t>
            </a:r>
            <a:r>
              <a:rPr lang="de-DE" sz="1600" dirty="0" smtClean="0">
                <a:solidFill>
                  <a:srgbClr val="C00000"/>
                </a:solidFill>
              </a:rPr>
              <a:t> Tauschaufgabe </a:t>
            </a:r>
            <a:r>
              <a:rPr lang="de-DE" sz="1600" dirty="0" smtClean="0"/>
              <a:t>sind nicht notwendig.</a:t>
            </a:r>
            <a:endParaRPr lang="de-DE" sz="1600" dirty="0"/>
          </a:p>
        </p:txBody>
      </p:sp>
      <p:sp>
        <p:nvSpPr>
          <p:cNvPr id="43" name="Textfeld 42"/>
          <p:cNvSpPr txBox="1"/>
          <p:nvPr/>
        </p:nvSpPr>
        <p:spPr>
          <a:xfrm>
            <a:off x="1027120" y="6281982"/>
            <a:ext cx="5832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/>
              <a:t>Der Baustelle stehen 14 cbm zur Verfügung.</a:t>
            </a:r>
            <a:endParaRPr lang="de-DE" b="1" dirty="0"/>
          </a:p>
        </p:txBody>
      </p:sp>
      <p:sp>
        <p:nvSpPr>
          <p:cNvPr id="5" name="Textfeld 4"/>
          <p:cNvSpPr txBox="1"/>
          <p:nvPr/>
        </p:nvSpPr>
        <p:spPr>
          <a:xfrm>
            <a:off x="1027120" y="5943600"/>
            <a:ext cx="3498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15883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12" grpId="0" animBg="1"/>
      <p:bldP spid="27" grpId="0"/>
      <p:bldP spid="28" grpId="0"/>
      <p:bldP spid="29" grpId="0"/>
      <p:bldP spid="31" grpId="0"/>
      <p:bldP spid="4" grpId="0"/>
      <p:bldP spid="19" grpId="0"/>
      <p:bldP spid="25" grpId="0"/>
      <p:bldP spid="30" grpId="0"/>
      <p:bldP spid="34" grpId="0"/>
      <p:bldP spid="35" grpId="0"/>
      <p:bldP spid="36" grpId="0"/>
      <p:bldP spid="37" grpId="0"/>
      <p:bldP spid="38" grpId="0"/>
      <p:bldP spid="39" grpId="0" animBg="1"/>
      <p:bldP spid="40" grpId="0" animBg="1"/>
      <p:bldP spid="41" grpId="0"/>
      <p:bldP spid="43" grpId="0"/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</Words>
  <Application>Microsoft Macintosh PowerPoint</Application>
  <PresentationFormat>Benutzerdefiniert</PresentationFormat>
  <Paragraphs>23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An eine Großbaustelle wird Sand gefahren. Ein Lastwagen bringt 8 cbm, ein zweiter  6 cbm. Wie viele cbm stehen jetzt auf der Baustelle zur Verfügung?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28</cp:revision>
  <cp:lastPrinted>2015-07-31T12:20:38Z</cp:lastPrinted>
  <dcterms:created xsi:type="dcterms:W3CDTF">2015-07-06T16:22:22Z</dcterms:created>
  <dcterms:modified xsi:type="dcterms:W3CDTF">2016-02-23T11:55:23Z</dcterms:modified>
</cp:coreProperties>
</file>