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/>
        </p14:section>
        <p14:section name="Abschnitt ohne Titel" id="{24E91399-F8C6-4768-A8B4-B1A89F8A06B3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44115" y="85010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Eine Gemeinde hat einen Naturteich von 220 qm.</a:t>
            </a:r>
            <a:b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</a:br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Er soll eine Einfassung bekommen und auf 190 qm verkleinert werden.</a:t>
            </a:r>
            <a:b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</a:br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Wie viele qm gehen </a:t>
            </a:r>
            <a:r>
              <a:rPr lang="de-DE" sz="1800" b="1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dadurch verloren?</a:t>
            </a:r>
            <a:endParaRPr lang="de-DE" sz="1800" b="1" dirty="0">
              <a:latin typeface="Linux Libertine G" panose="02000503000000000000" pitchFamily="2" charset="0"/>
              <a:ea typeface="Linux Libertine G" panose="02000503000000000000" pitchFamily="2" charset="0"/>
              <a:cs typeface="Linux Libertine G" panose="02000503000000000000" pitchFamily="2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770570" y="3283961"/>
            <a:ext cx="21281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Größe des Teichs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2971801" y="3283961"/>
            <a:ext cx="1976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Wird verkleinert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1918081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Größe  anschließend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70214" y="4318098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637195" y="1291443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„...wird verkleinert“: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637195" y="1635149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637195" y="1978855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223834" y="3726488"/>
            <a:ext cx="956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220 qm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637195" y="2322560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426900" y="1972226"/>
            <a:ext cx="4571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220 qm -             = 190 qm;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220 qm - 30 qm = 190 qm;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426900" y="2539535"/>
            <a:ext cx="4283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220 qm - x = 190 qm;</a:t>
            </a:r>
          </a:p>
          <a:p>
            <a:r>
              <a:rPr lang="de-DE" dirty="0"/>
              <a:t> </a:t>
            </a:r>
            <a:r>
              <a:rPr lang="de-DE" dirty="0" smtClean="0"/>
              <a:t>    220 qm - 190 qm = x ; x = 30 qm;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790638" y="210377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2463443" y="5077696"/>
            <a:ext cx="11933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190 qm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4846327" y="3267777"/>
            <a:ext cx="6907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Eine</a:t>
            </a:r>
            <a:r>
              <a:rPr lang="de-DE" b="1" dirty="0" smtClean="0">
                <a:solidFill>
                  <a:srgbClr val="FF0000"/>
                </a:solidFill>
              </a:rPr>
              <a:t> „Tauschaufgabe“ </a:t>
            </a:r>
            <a:r>
              <a:rPr lang="de-DE" dirty="0" smtClean="0"/>
              <a:t>ist bei Minusaufgaben nicht möglich.</a:t>
            </a:r>
          </a:p>
          <a:p>
            <a:r>
              <a:rPr lang="de-DE" dirty="0" smtClean="0"/>
              <a:t>Begründe! Also versuchen wir es zunächst mit einer </a:t>
            </a:r>
            <a:r>
              <a:rPr lang="de-DE" b="1" dirty="0" smtClean="0">
                <a:solidFill>
                  <a:srgbClr val="C00000"/>
                </a:solidFill>
              </a:rPr>
              <a:t>„Umkehraufgabe“</a:t>
            </a:r>
            <a:r>
              <a:rPr lang="de-DE" b="1" dirty="0" smtClean="0"/>
              <a:t>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/>
          <p:nvPr/>
        </p:nvCxnSpPr>
        <p:spPr>
          <a:xfrm>
            <a:off x="6260520" y="4982359"/>
            <a:ext cx="424708" cy="89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5379365" y="4572928"/>
            <a:ext cx="1021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190 qm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90674" y="5070945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440816" y="4563355"/>
            <a:ext cx="95950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     x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504590" y="5580286"/>
            <a:ext cx="12691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220 qm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518082" y="4421268"/>
            <a:ext cx="3688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FF0000"/>
                </a:solidFill>
              </a:rPr>
              <a:t>Jetzt erst helfen uns die Tauschaufgabe und zweite Umkehraufgabe. </a:t>
            </a:r>
            <a:endParaRPr lang="de-DE" sz="1600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353618" y="515790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281619" y="5450592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1"/>
            <a:endCxn id="46" idx="3"/>
          </p:cNvCxnSpPr>
          <p:nvPr/>
        </p:nvCxnSpPr>
        <p:spPr>
          <a:xfrm flipH="1" flipV="1">
            <a:off x="6400994" y="4757594"/>
            <a:ext cx="1046463" cy="450532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/>
          <p:nvPr/>
        </p:nvCxnSpPr>
        <p:spPr>
          <a:xfrm flipV="1">
            <a:off x="7920569" y="4928454"/>
            <a:ext cx="176825" cy="305830"/>
          </a:xfrm>
          <a:prstGeom prst="straightConnector1">
            <a:avLst/>
          </a:prstGeom>
          <a:ln w="28575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8140920" y="5164736"/>
            <a:ext cx="4268485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FF0000"/>
                </a:solidFill>
              </a:rPr>
              <a:t>Wir können rechnen:</a:t>
            </a:r>
          </a:p>
          <a:p>
            <a:r>
              <a:rPr lang="de-DE" sz="1600" b="1" dirty="0" smtClean="0">
                <a:solidFill>
                  <a:srgbClr val="FF0000"/>
                </a:solidFill>
              </a:rPr>
              <a:t>220 qm - x = 190 qm; U: 190 qm + x = 220 qm; </a:t>
            </a:r>
          </a:p>
          <a:p>
            <a:r>
              <a:rPr lang="de-DE" sz="1600" b="1" dirty="0" smtClean="0">
                <a:solidFill>
                  <a:srgbClr val="FF0000"/>
                </a:solidFill>
              </a:rPr>
              <a:t>T: x + 190 qm = 220 qm;</a:t>
            </a:r>
          </a:p>
          <a:p>
            <a:r>
              <a:rPr lang="de-DE" sz="1600" b="1" dirty="0" smtClean="0">
                <a:solidFill>
                  <a:srgbClr val="FF0000"/>
                </a:solidFill>
              </a:rPr>
              <a:t>U: 220 qm - 190 qm = x; x = 30 qm;</a:t>
            </a:r>
          </a:p>
          <a:p>
            <a:endParaRPr lang="de-DE" dirty="0"/>
          </a:p>
        </p:txBody>
      </p:sp>
      <p:sp>
        <p:nvSpPr>
          <p:cNvPr id="56" name="Textfeld 55"/>
          <p:cNvSpPr txBox="1"/>
          <p:nvPr/>
        </p:nvSpPr>
        <p:spPr>
          <a:xfrm>
            <a:off x="637195" y="5699205"/>
            <a:ext cx="53284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Dadurch gehen 30 qm verloren.</a:t>
            </a:r>
            <a:endParaRPr lang="de-DE" b="1" dirty="0"/>
          </a:p>
        </p:txBody>
      </p:sp>
      <p:sp>
        <p:nvSpPr>
          <p:cNvPr id="24" name="Textfeld 23"/>
          <p:cNvSpPr txBox="1"/>
          <p:nvPr/>
        </p:nvSpPr>
        <p:spPr>
          <a:xfrm>
            <a:off x="637195" y="6264274"/>
            <a:ext cx="934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Um das zu vereinfachen , merken wir uns: a - b = c; a - c = b; Beispiel: 5 - 3 = 2; 5 - 2 = 3;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8897815" y="6262255"/>
            <a:ext cx="1960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 „Schleichweg“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7566763" y="4950653"/>
            <a:ext cx="3814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 b="1" dirty="0" smtClean="0">
              <a:solidFill>
                <a:srgbClr val="FF0000"/>
              </a:solidFill>
            </a:endParaRPr>
          </a:p>
          <a:p>
            <a:r>
              <a:rPr lang="de-DE" b="1" dirty="0">
                <a:solidFill>
                  <a:srgbClr val="FF0000"/>
                </a:solidFill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24" grpId="0"/>
      <p:bldP spid="16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262</Words>
  <Application>Microsoft Macintosh PowerPoint</Application>
  <PresentationFormat>Benutzerdefiniert</PresentationFormat>
  <Paragraphs>39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Eine Gemeinde hat einen Naturteich von 220 qm. Er soll eine Einfassung bekommen und auf 190 qm verkleinert werden. Wie viele qm gehen dadurch verloren?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46</cp:revision>
  <cp:lastPrinted>2015-07-30T15:43:02Z</cp:lastPrinted>
  <dcterms:created xsi:type="dcterms:W3CDTF">2015-07-06T16:22:22Z</dcterms:created>
  <dcterms:modified xsi:type="dcterms:W3CDTF">2016-02-23T12:01:59Z</dcterms:modified>
</cp:coreProperties>
</file>