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12192000" cy="6858000"/>
  <p:notesSz cx="6858000" cy="9945688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tandardabschnitt" id="{AD09D68B-E2D6-4E9C-B896-EFECCBC36BEA}">
          <p14:sldIdLst>
            <p14:sldId id="256"/>
          </p14:sldIdLst>
        </p14:section>
        <p14:section name="Abschnitt ohne Titel" id="{2F1433B4-6CE6-47FA-9750-2BAFAC222B87}">
          <p14:sldIdLst/>
        </p14:section>
        <p14:section name="Abschnitt ohne Titel" id="{5C319648-F0D5-4B86-9FE2-0CD5E3FE9972}">
          <p14:sldIdLst/>
        </p14:section>
      </p14:sectionLst>
    </p:ex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92" d="100"/>
          <a:sy n="92" d="100"/>
        </p:scale>
        <p:origin x="-672" y="8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4" Type="http://schemas.openxmlformats.org/officeDocument/2006/relationships/printerSettings" Target="printerSettings/printerSettings1.bin"/><Relationship Id="rId5" Type="http://schemas.openxmlformats.org/officeDocument/2006/relationships/presProps" Target="presProps.xml"/><Relationship Id="rId6" Type="http://schemas.openxmlformats.org/officeDocument/2006/relationships/viewProps" Target="viewProps.xml"/><Relationship Id="rId7" Type="http://schemas.openxmlformats.org/officeDocument/2006/relationships/theme" Target="theme/theme1.xml"/><Relationship Id="rId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901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9901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19631A-88EB-43C1-9F17-DD80D098672C}" type="datetimeFigureOut">
              <a:rPr lang="de-DE" smtClean="0"/>
              <a:t>22.02.16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444500" y="1243013"/>
            <a:ext cx="5969000" cy="33575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786362"/>
            <a:ext cx="5486400" cy="391611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9446678"/>
            <a:ext cx="2971800" cy="4990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9446678"/>
            <a:ext cx="2971800" cy="4990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9354B5-F3B4-43A1-915E-AD66A1C023C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893245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9354B5-F3B4-43A1-915E-AD66A1C023CA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146283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22.02.16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705963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22.02.16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394711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22.02.16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862169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22.02.16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64353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22.02.16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465850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22.02.16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84543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22.02.16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491089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22.02.16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316645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22.02.16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484794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22.02.16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592907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22.02.16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673560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AFCEF6-ED52-4FD0-A1CD-9EB30A3C10BE}" type="datetimeFigureOut">
              <a:rPr lang="de-DE" smtClean="0"/>
              <a:t>22.02.16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113366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895751" y="263374"/>
            <a:ext cx="8727566" cy="935111"/>
          </a:xfrm>
        </p:spPr>
        <p:txBody>
          <a:bodyPr>
            <a:normAutofit fontScale="90000"/>
          </a:bodyPr>
          <a:lstStyle/>
          <a:p>
            <a:r>
              <a:rPr lang="de-DE" sz="1800" dirty="0" smtClean="0"/>
              <a:t/>
            </a:r>
            <a:br>
              <a:rPr lang="de-DE" sz="1800" dirty="0" smtClean="0"/>
            </a:br>
            <a:r>
              <a:rPr lang="de-DE" sz="1800" dirty="0"/>
              <a:t/>
            </a:r>
            <a:br>
              <a:rPr lang="de-DE" sz="1800" dirty="0"/>
            </a:br>
            <a:r>
              <a:rPr lang="de-DE" sz="1800" dirty="0" smtClean="0"/>
              <a:t/>
            </a:r>
            <a:br>
              <a:rPr lang="de-DE" sz="1800" dirty="0" smtClean="0"/>
            </a:br>
            <a:r>
              <a:rPr lang="de-DE" sz="1800" dirty="0"/>
              <a:t/>
            </a:r>
            <a:br>
              <a:rPr lang="de-DE" sz="1800" dirty="0"/>
            </a:br>
            <a:r>
              <a:rPr lang="de-DE" sz="1800" b="1" dirty="0" smtClean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/>
            </a:r>
            <a:br>
              <a:rPr lang="de-DE" sz="1800" b="1" dirty="0" smtClean="0">
                <a:latin typeface="Microsoft JhengHei" panose="020B0604030504040204" pitchFamily="34" charset="-120"/>
                <a:ea typeface="Microsoft JhengHei" panose="020B0604030504040204" pitchFamily="34" charset="-120"/>
              </a:rPr>
            </a:br>
            <a:r>
              <a:rPr lang="de-DE" sz="18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/>
            </a:r>
            <a:br>
              <a:rPr lang="de-DE" sz="1800" dirty="0">
                <a:latin typeface="Microsoft JhengHei" panose="020B0604030504040204" pitchFamily="34" charset="-120"/>
                <a:ea typeface="Microsoft JhengHei" panose="020B0604030504040204" pitchFamily="34" charset="-120"/>
              </a:rPr>
            </a:br>
            <a:r>
              <a:rPr lang="de-DE" sz="1800" dirty="0" smtClean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Frau Kalt hat einen kleinen Ölofen. Sie hat nur mehr einen Rest Öl im Tank und füllt deshalb 150 l ein. Nun reagiert der </a:t>
            </a:r>
            <a:r>
              <a:rPr lang="de-DE" sz="1800" dirty="0" err="1" smtClean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Füllstandsanzeiger</a:t>
            </a:r>
            <a:r>
              <a:rPr lang="de-DE" sz="1800" dirty="0" smtClean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 wieder und zeigt 190l an.</a:t>
            </a:r>
            <a:br>
              <a:rPr lang="de-DE" sz="1800" dirty="0" smtClean="0">
                <a:latin typeface="Microsoft JhengHei" panose="020B0604030504040204" pitchFamily="34" charset="-120"/>
                <a:ea typeface="Microsoft JhengHei" panose="020B0604030504040204" pitchFamily="34" charset="-120"/>
              </a:rPr>
            </a:br>
            <a:r>
              <a:rPr lang="de-DE" sz="1800" dirty="0" smtClean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Wie viele l waren dann vorher noch </a:t>
            </a:r>
            <a:r>
              <a:rPr lang="de-DE" sz="1800" smtClean="0">
                <a:latin typeface="Microsoft JhengHei" panose="020B0604030504040204" pitchFamily="34" charset="-120"/>
                <a:ea typeface="Microsoft JhengHei" panose="020B0604030504040204" pitchFamily="34" charset="-120"/>
              </a:rPr>
              <a:t>im Tank?</a:t>
            </a:r>
            <a:endParaRPr lang="de-DE" sz="1800" dirty="0">
              <a:latin typeface="Microsoft JhengHei" panose="020B0604030504040204" pitchFamily="34" charset="-120"/>
              <a:ea typeface="Microsoft JhengHei" panose="020B0604030504040204" pitchFamily="34" charset="-120"/>
              <a:cs typeface="Iskoola Pota" panose="020B0502040204020203" pitchFamily="34" charset="0"/>
            </a:endParaRP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790575" y="2847109"/>
            <a:ext cx="9763125" cy="3262746"/>
          </a:xfrm>
        </p:spPr>
        <p:txBody>
          <a:bodyPr/>
          <a:lstStyle/>
          <a:p>
            <a:r>
              <a:rPr lang="de-DE" dirty="0" smtClean="0"/>
              <a:t> </a:t>
            </a:r>
            <a:endParaRPr lang="de-DE" dirty="0"/>
          </a:p>
        </p:txBody>
      </p:sp>
      <p:sp>
        <p:nvSpPr>
          <p:cNvPr id="6" name="Rechteck 5"/>
          <p:cNvSpPr/>
          <p:nvPr/>
        </p:nvSpPr>
        <p:spPr>
          <a:xfrm>
            <a:off x="1160317" y="3722579"/>
            <a:ext cx="976745" cy="39485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" name="Rechteck 6"/>
          <p:cNvSpPr/>
          <p:nvPr/>
        </p:nvSpPr>
        <p:spPr>
          <a:xfrm>
            <a:off x="2335916" y="5076392"/>
            <a:ext cx="976745" cy="39485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Rechteck 7"/>
          <p:cNvSpPr/>
          <p:nvPr/>
        </p:nvSpPr>
        <p:spPr>
          <a:xfrm>
            <a:off x="3323357" y="3728989"/>
            <a:ext cx="976745" cy="39485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Ellipse 11"/>
          <p:cNvSpPr/>
          <p:nvPr/>
        </p:nvSpPr>
        <p:spPr>
          <a:xfrm>
            <a:off x="2541102" y="4486389"/>
            <a:ext cx="640773" cy="342900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15" name="Gerader Verbinder 14"/>
          <p:cNvCxnSpPr>
            <a:endCxn id="12" idx="1"/>
          </p:cNvCxnSpPr>
          <p:nvPr/>
        </p:nvCxnSpPr>
        <p:spPr>
          <a:xfrm>
            <a:off x="2148415" y="4136645"/>
            <a:ext cx="486526" cy="39996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Gerader Verbinder 16"/>
          <p:cNvCxnSpPr>
            <a:stCxn id="8" idx="2"/>
            <a:endCxn id="12" idx="7"/>
          </p:cNvCxnSpPr>
          <p:nvPr/>
        </p:nvCxnSpPr>
        <p:spPr>
          <a:xfrm flipH="1">
            <a:off x="3088036" y="4123844"/>
            <a:ext cx="723694" cy="41276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Gerade Verbindung mit Pfeil 19"/>
          <p:cNvCxnSpPr>
            <a:stCxn id="12" idx="4"/>
            <a:endCxn id="7" idx="0"/>
          </p:cNvCxnSpPr>
          <p:nvPr/>
        </p:nvCxnSpPr>
        <p:spPr>
          <a:xfrm flipH="1">
            <a:off x="2824289" y="4829289"/>
            <a:ext cx="37200" cy="24710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feld 26"/>
          <p:cNvSpPr txBox="1"/>
          <p:nvPr/>
        </p:nvSpPr>
        <p:spPr>
          <a:xfrm>
            <a:off x="638175" y="3308411"/>
            <a:ext cx="25515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 Unbekannter Rest</a:t>
            </a:r>
            <a:endParaRPr lang="de-DE" dirty="0"/>
          </a:p>
        </p:txBody>
      </p:sp>
      <p:sp>
        <p:nvSpPr>
          <p:cNvPr id="28" name="Textfeld 27"/>
          <p:cNvSpPr txBox="1"/>
          <p:nvPr/>
        </p:nvSpPr>
        <p:spPr>
          <a:xfrm>
            <a:off x="3263063" y="3290198"/>
            <a:ext cx="16850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… füllt ein </a:t>
            </a:r>
            <a:endParaRPr lang="de-DE" dirty="0"/>
          </a:p>
        </p:txBody>
      </p:sp>
      <p:sp>
        <p:nvSpPr>
          <p:cNvPr id="29" name="Textfeld 28"/>
          <p:cNvSpPr txBox="1"/>
          <p:nvPr/>
        </p:nvSpPr>
        <p:spPr>
          <a:xfrm>
            <a:off x="1895751" y="5516178"/>
            <a:ext cx="198612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Sind jetzt im Tank</a:t>
            </a:r>
          </a:p>
          <a:p>
            <a:endParaRPr lang="de-DE" dirty="0"/>
          </a:p>
          <a:p>
            <a:endParaRPr lang="de-DE" dirty="0" smtClean="0"/>
          </a:p>
          <a:p>
            <a:endParaRPr lang="de-DE" dirty="0"/>
          </a:p>
          <a:p>
            <a:endParaRPr lang="de-DE" dirty="0" smtClean="0"/>
          </a:p>
          <a:p>
            <a:r>
              <a:rPr lang="de-DE" dirty="0" smtClean="0"/>
              <a:t> </a:t>
            </a:r>
            <a:endParaRPr lang="de-DE" dirty="0"/>
          </a:p>
        </p:txBody>
      </p:sp>
      <p:sp>
        <p:nvSpPr>
          <p:cNvPr id="31" name="Textfeld 30"/>
          <p:cNvSpPr txBox="1"/>
          <p:nvPr/>
        </p:nvSpPr>
        <p:spPr>
          <a:xfrm>
            <a:off x="2714573" y="4446791"/>
            <a:ext cx="348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+</a:t>
            </a:r>
            <a:endParaRPr lang="de-DE" dirty="0"/>
          </a:p>
        </p:txBody>
      </p:sp>
      <p:sp>
        <p:nvSpPr>
          <p:cNvPr id="32" name="Untertitel 2"/>
          <p:cNvSpPr txBox="1">
            <a:spLocks/>
          </p:cNvSpPr>
          <p:nvPr/>
        </p:nvSpPr>
        <p:spPr>
          <a:xfrm>
            <a:off x="1562100" y="2486747"/>
            <a:ext cx="9144000" cy="37755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mtClean="0"/>
              <a:t> </a:t>
            </a:r>
            <a:endParaRPr lang="de-DE" dirty="0"/>
          </a:p>
        </p:txBody>
      </p:sp>
      <p:sp>
        <p:nvSpPr>
          <p:cNvPr id="33" name="Untertitel 2"/>
          <p:cNvSpPr txBox="1">
            <a:spLocks/>
          </p:cNvSpPr>
          <p:nvPr/>
        </p:nvSpPr>
        <p:spPr>
          <a:xfrm>
            <a:off x="1714500" y="2639147"/>
            <a:ext cx="9144000" cy="37755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mtClean="0"/>
              <a:t> </a:t>
            </a:r>
            <a:endParaRPr lang="de-DE" dirty="0"/>
          </a:p>
        </p:txBody>
      </p:sp>
      <p:sp>
        <p:nvSpPr>
          <p:cNvPr id="4" name="Textfeld 3"/>
          <p:cNvSpPr txBox="1"/>
          <p:nvPr/>
        </p:nvSpPr>
        <p:spPr>
          <a:xfrm>
            <a:off x="770876" y="1423700"/>
            <a:ext cx="71775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Kommentar: Sie füllt noch ein: Rechenbaum </a:t>
            </a:r>
            <a:endParaRPr lang="de-DE" sz="1600" dirty="0"/>
          </a:p>
        </p:txBody>
      </p:sp>
      <p:sp>
        <p:nvSpPr>
          <p:cNvPr id="19" name="Textfeld 18"/>
          <p:cNvSpPr txBox="1"/>
          <p:nvPr/>
        </p:nvSpPr>
        <p:spPr>
          <a:xfrm>
            <a:off x="770876" y="1746628"/>
            <a:ext cx="73299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Wir tragen das Operationszeichen und die gegebenen Zahlen ein.</a:t>
            </a:r>
            <a:endParaRPr lang="de-DE" sz="1600" dirty="0"/>
          </a:p>
        </p:txBody>
      </p:sp>
      <p:sp>
        <p:nvSpPr>
          <p:cNvPr id="25" name="Textfeld 24"/>
          <p:cNvSpPr txBox="1"/>
          <p:nvPr/>
        </p:nvSpPr>
        <p:spPr>
          <a:xfrm>
            <a:off x="770876" y="2069556"/>
            <a:ext cx="734621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Wir tragen den Platzhalter ein.</a:t>
            </a:r>
            <a:endParaRPr lang="de-DE" sz="1600" dirty="0"/>
          </a:p>
        </p:txBody>
      </p:sp>
      <p:sp>
        <p:nvSpPr>
          <p:cNvPr id="34" name="Textfeld 33"/>
          <p:cNvSpPr txBox="1"/>
          <p:nvPr/>
        </p:nvSpPr>
        <p:spPr>
          <a:xfrm>
            <a:off x="3531344" y="3734178"/>
            <a:ext cx="7966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150 l</a:t>
            </a:r>
            <a:endParaRPr lang="de-DE" dirty="0"/>
          </a:p>
        </p:txBody>
      </p:sp>
      <p:sp>
        <p:nvSpPr>
          <p:cNvPr id="35" name="Textfeld 34"/>
          <p:cNvSpPr txBox="1"/>
          <p:nvPr/>
        </p:nvSpPr>
        <p:spPr>
          <a:xfrm>
            <a:off x="1728707" y="3698407"/>
            <a:ext cx="4996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x</a:t>
            </a:r>
            <a:endParaRPr lang="de-DE" dirty="0"/>
          </a:p>
        </p:txBody>
      </p:sp>
      <p:sp>
        <p:nvSpPr>
          <p:cNvPr id="36" name="Textfeld 35"/>
          <p:cNvSpPr txBox="1"/>
          <p:nvPr/>
        </p:nvSpPr>
        <p:spPr>
          <a:xfrm>
            <a:off x="770876" y="2392483"/>
            <a:ext cx="649605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Wir lösen die Aufgabe als „</a:t>
            </a:r>
            <a:r>
              <a:rPr lang="de-DE" sz="1600" b="1" dirty="0" smtClean="0">
                <a:solidFill>
                  <a:schemeClr val="accent5">
                    <a:lumMod val="50000"/>
                  </a:schemeClr>
                </a:solidFill>
              </a:rPr>
              <a:t>Platzhalteraufgabe“</a:t>
            </a:r>
            <a:r>
              <a:rPr lang="de-DE" sz="1600" dirty="0" smtClean="0"/>
              <a:t> (</a:t>
            </a:r>
            <a:r>
              <a:rPr lang="de-DE" sz="1600" dirty="0" err="1" smtClean="0"/>
              <a:t>Pl</a:t>
            </a:r>
            <a:r>
              <a:rPr lang="de-DE" sz="1600" dirty="0" smtClean="0"/>
              <a:t>) und als „Gleichung“ (</a:t>
            </a:r>
            <a:r>
              <a:rPr lang="de-DE" sz="1600" dirty="0" err="1" smtClean="0"/>
              <a:t>Gl</a:t>
            </a:r>
            <a:r>
              <a:rPr lang="de-DE" sz="1600" dirty="0" smtClean="0"/>
              <a:t>). </a:t>
            </a:r>
            <a:endParaRPr lang="de-DE" sz="1600" dirty="0"/>
          </a:p>
        </p:txBody>
      </p:sp>
      <p:sp>
        <p:nvSpPr>
          <p:cNvPr id="37" name="Textfeld 36"/>
          <p:cNvSpPr txBox="1"/>
          <p:nvPr/>
        </p:nvSpPr>
        <p:spPr>
          <a:xfrm>
            <a:off x="7530717" y="2163581"/>
            <a:ext cx="3092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 smtClean="0">
                <a:solidFill>
                  <a:schemeClr val="accent5">
                    <a:lumMod val="50000"/>
                  </a:schemeClr>
                </a:solidFill>
              </a:rPr>
              <a:t>PL:            + 150 l = 190 l;</a:t>
            </a:r>
          </a:p>
          <a:p>
            <a:r>
              <a:rPr lang="de-DE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DE" b="1" dirty="0" smtClean="0">
                <a:solidFill>
                  <a:schemeClr val="accent5">
                    <a:lumMod val="50000"/>
                  </a:schemeClr>
                </a:solidFill>
              </a:rPr>
              <a:t>        40 l   + 150 l = 190 l;</a:t>
            </a:r>
            <a:endParaRPr lang="de-DE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8" name="Textfeld 37"/>
          <p:cNvSpPr txBox="1"/>
          <p:nvPr/>
        </p:nvSpPr>
        <p:spPr>
          <a:xfrm>
            <a:off x="7530717" y="2876452"/>
            <a:ext cx="36975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Gl: x + 150 l = 190 l / - 150 l;</a:t>
            </a:r>
          </a:p>
          <a:p>
            <a:r>
              <a:rPr lang="de-DE" dirty="0"/>
              <a:t> </a:t>
            </a:r>
            <a:r>
              <a:rPr lang="de-DE" dirty="0" smtClean="0"/>
              <a:t>     x = 190 l </a:t>
            </a:r>
            <a:r>
              <a:rPr lang="de-DE" dirty="0" smtClean="0"/>
              <a:t>- </a:t>
            </a:r>
            <a:r>
              <a:rPr lang="de-DE" dirty="0" smtClean="0"/>
              <a:t>150 l; x = 40 l; </a:t>
            </a:r>
            <a:endParaRPr lang="de-DE" dirty="0"/>
          </a:p>
        </p:txBody>
      </p:sp>
      <p:sp>
        <p:nvSpPr>
          <p:cNvPr id="39" name="Rechteck 38"/>
          <p:cNvSpPr/>
          <p:nvPr/>
        </p:nvSpPr>
        <p:spPr>
          <a:xfrm>
            <a:off x="1409700" y="3832544"/>
            <a:ext cx="297177" cy="14798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  </a:t>
            </a:r>
            <a:endParaRPr lang="de-DE" dirty="0"/>
          </a:p>
        </p:txBody>
      </p:sp>
      <p:sp>
        <p:nvSpPr>
          <p:cNvPr id="40" name="Rechteck 39"/>
          <p:cNvSpPr/>
          <p:nvPr/>
        </p:nvSpPr>
        <p:spPr>
          <a:xfrm>
            <a:off x="8121554" y="2298519"/>
            <a:ext cx="297177" cy="14798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  </a:t>
            </a:r>
            <a:endParaRPr lang="de-DE" dirty="0"/>
          </a:p>
        </p:txBody>
      </p:sp>
      <p:sp>
        <p:nvSpPr>
          <p:cNvPr id="42" name="Textfeld 41"/>
          <p:cNvSpPr txBox="1"/>
          <p:nvPr/>
        </p:nvSpPr>
        <p:spPr>
          <a:xfrm>
            <a:off x="770876" y="5975277"/>
            <a:ext cx="492686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Wir geben </a:t>
            </a:r>
            <a:r>
              <a:rPr lang="de-DE" sz="1600" smtClean="0"/>
              <a:t>die Antwort:</a:t>
            </a:r>
            <a:endParaRPr lang="de-DE" sz="1600" dirty="0"/>
          </a:p>
        </p:txBody>
      </p:sp>
      <p:sp>
        <p:nvSpPr>
          <p:cNvPr id="43" name="Textfeld 42"/>
          <p:cNvSpPr txBox="1"/>
          <p:nvPr/>
        </p:nvSpPr>
        <p:spPr>
          <a:xfrm>
            <a:off x="770876" y="6290821"/>
            <a:ext cx="42358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 smtClean="0"/>
              <a:t>Vorher waren noch 40 Liter im Tank.</a:t>
            </a:r>
          </a:p>
        </p:txBody>
      </p:sp>
      <p:sp>
        <p:nvSpPr>
          <p:cNvPr id="5" name="Textfeld 4"/>
          <p:cNvSpPr txBox="1"/>
          <p:nvPr/>
        </p:nvSpPr>
        <p:spPr>
          <a:xfrm>
            <a:off x="2504990" y="5073511"/>
            <a:ext cx="6915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190 l</a:t>
            </a:r>
            <a:endParaRPr lang="de-DE" dirty="0"/>
          </a:p>
        </p:txBody>
      </p:sp>
      <p:sp>
        <p:nvSpPr>
          <p:cNvPr id="11" name="Textfeld 10"/>
          <p:cNvSpPr txBox="1"/>
          <p:nvPr/>
        </p:nvSpPr>
        <p:spPr>
          <a:xfrm>
            <a:off x="5296999" y="4657994"/>
            <a:ext cx="5715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Wir zeichnen die </a:t>
            </a:r>
            <a:r>
              <a:rPr lang="de-DE" b="1" dirty="0" smtClean="0">
                <a:solidFill>
                  <a:srgbClr val="FF0000"/>
                </a:solidFill>
              </a:rPr>
              <a:t>Umkehraufgabe </a:t>
            </a:r>
            <a:r>
              <a:rPr lang="de-DE" dirty="0" smtClean="0"/>
              <a:t>in den Rechenbaum ein und lösen anschließend die Aufgabe.</a:t>
            </a:r>
          </a:p>
        </p:txBody>
      </p:sp>
      <p:sp>
        <p:nvSpPr>
          <p:cNvPr id="44" name="Ellipse 43"/>
          <p:cNvSpPr/>
          <p:nvPr/>
        </p:nvSpPr>
        <p:spPr>
          <a:xfrm>
            <a:off x="3525708" y="4459929"/>
            <a:ext cx="640773" cy="342900"/>
          </a:xfrm>
          <a:prstGeom prst="ellipse">
            <a:avLst/>
          </a:prstGeom>
          <a:solidFill>
            <a:schemeClr val="bg1"/>
          </a:solidFill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14" name="Gerader Verbinder 13"/>
          <p:cNvCxnSpPr>
            <a:endCxn id="44" idx="3"/>
          </p:cNvCxnSpPr>
          <p:nvPr/>
        </p:nvCxnSpPr>
        <p:spPr>
          <a:xfrm flipV="1">
            <a:off x="3263063" y="4752612"/>
            <a:ext cx="356484" cy="360589"/>
          </a:xfrm>
          <a:prstGeom prst="line">
            <a:avLst/>
          </a:prstGeom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Gerader Verbinder 17"/>
          <p:cNvCxnSpPr>
            <a:stCxn id="44" idx="0"/>
            <a:endCxn id="34" idx="2"/>
          </p:cNvCxnSpPr>
          <p:nvPr/>
        </p:nvCxnSpPr>
        <p:spPr>
          <a:xfrm flipV="1">
            <a:off x="3846095" y="4103510"/>
            <a:ext cx="83566" cy="356419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2" name="Gerade Verbindung mit Pfeil 21"/>
          <p:cNvCxnSpPr/>
          <p:nvPr/>
        </p:nvCxnSpPr>
        <p:spPr>
          <a:xfrm flipH="1" flipV="1">
            <a:off x="1980770" y="3954718"/>
            <a:ext cx="1709033" cy="527014"/>
          </a:xfrm>
          <a:prstGeom prst="straightConnector1">
            <a:avLst/>
          </a:prstGeom>
          <a:ln w="190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feld 25"/>
          <p:cNvSpPr txBox="1"/>
          <p:nvPr/>
        </p:nvSpPr>
        <p:spPr>
          <a:xfrm>
            <a:off x="3705564" y="4351143"/>
            <a:ext cx="4182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>
                <a:solidFill>
                  <a:srgbClr val="FF0000"/>
                </a:solidFill>
              </a:rPr>
              <a:t>_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45" name="Textfeld 44"/>
          <p:cNvSpPr txBox="1"/>
          <p:nvPr/>
        </p:nvSpPr>
        <p:spPr>
          <a:xfrm>
            <a:off x="5296999" y="5424222"/>
            <a:ext cx="46786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 smtClean="0">
                <a:solidFill>
                  <a:srgbClr val="FF0000"/>
                </a:solidFill>
              </a:rPr>
              <a:t>Rechnung:</a:t>
            </a:r>
          </a:p>
          <a:p>
            <a:r>
              <a:rPr lang="de-DE" b="1" dirty="0" smtClean="0">
                <a:solidFill>
                  <a:srgbClr val="FF0000"/>
                </a:solidFill>
              </a:rPr>
              <a:t>x + 150 l = 190 l; U: 190 l </a:t>
            </a:r>
            <a:r>
              <a:rPr lang="de-DE" b="1" dirty="0" smtClean="0">
                <a:solidFill>
                  <a:srgbClr val="FF0000"/>
                </a:solidFill>
              </a:rPr>
              <a:t>- </a:t>
            </a:r>
            <a:r>
              <a:rPr lang="de-DE" b="1" dirty="0" smtClean="0">
                <a:solidFill>
                  <a:srgbClr val="FF0000"/>
                </a:solidFill>
              </a:rPr>
              <a:t>150 l = x; </a:t>
            </a:r>
          </a:p>
          <a:p>
            <a:r>
              <a:rPr lang="de-DE" b="1" dirty="0" smtClean="0">
                <a:solidFill>
                  <a:srgbClr val="FF0000"/>
                </a:solidFill>
              </a:rPr>
              <a:t>x = 190 l </a:t>
            </a:r>
            <a:r>
              <a:rPr lang="de-DE" b="1" dirty="0" smtClean="0">
                <a:solidFill>
                  <a:srgbClr val="FF0000"/>
                </a:solidFill>
              </a:rPr>
              <a:t>- </a:t>
            </a:r>
            <a:r>
              <a:rPr lang="de-DE" b="1" dirty="0" smtClean="0">
                <a:solidFill>
                  <a:srgbClr val="FF0000"/>
                </a:solidFill>
              </a:rPr>
              <a:t>150 l; x = 40 l; </a:t>
            </a:r>
            <a:endParaRPr lang="de-DE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588377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>
                      <p:stCondLst>
                        <p:cond delay="indefinite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4" fill="hold">
                      <p:stCondLst>
                        <p:cond delay="indefinite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  <p:bldP spid="7" grpId="0" animBg="1"/>
      <p:bldP spid="8" grpId="0" animBg="1"/>
      <p:bldP spid="12" grpId="0" animBg="1"/>
      <p:bldP spid="27" grpId="0"/>
      <p:bldP spid="28" grpId="0"/>
      <p:bldP spid="29" grpId="0"/>
      <p:bldP spid="31" grpId="0"/>
      <p:bldP spid="4" grpId="0"/>
      <p:bldP spid="19" grpId="0"/>
      <p:bldP spid="25" grpId="0"/>
      <p:bldP spid="34" grpId="0"/>
      <p:bldP spid="35" grpId="0"/>
      <p:bldP spid="36" grpId="0"/>
      <p:bldP spid="37" grpId="0"/>
      <p:bldP spid="38" grpId="0"/>
      <p:bldP spid="39" grpId="0" animBg="1"/>
      <p:bldP spid="40" grpId="0" animBg="1"/>
      <p:bldP spid="42" grpId="0"/>
      <p:bldP spid="43" grpId="0"/>
      <p:bldP spid="5" grpId="0"/>
      <p:bldP spid="11" grpId="0"/>
      <p:bldP spid="44" grpId="0" animBg="1"/>
      <p:bldP spid="26" grpId="0"/>
      <p:bldP spid="45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175</Words>
  <Application>Microsoft Macintosh PowerPoint</Application>
  <PresentationFormat>Benutzerdefiniert</PresentationFormat>
  <Paragraphs>34</Paragraphs>
  <Slides>1</Slides>
  <Notes>1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2" baseType="lpstr">
      <vt:lpstr>Office Theme</vt:lpstr>
      <vt:lpstr>      Frau Kalt hat einen kleinen Ölofen. Sie hat nur mehr einen Rest Öl im Tank und füllt deshalb 150 l ein. Nun reagiert der Füllstandsanzeiger wieder und zeigt 190l an. Wie viele l waren dann vorher noch im Tank?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Manfred Luft</dc:creator>
  <cp:lastModifiedBy>Georg Luft</cp:lastModifiedBy>
  <cp:revision>39</cp:revision>
  <cp:lastPrinted>2015-07-31T12:01:25Z</cp:lastPrinted>
  <dcterms:created xsi:type="dcterms:W3CDTF">2015-07-06T16:22:22Z</dcterms:created>
  <dcterms:modified xsi:type="dcterms:W3CDTF">2016-02-22T16:07:16Z</dcterms:modified>
</cp:coreProperties>
</file>