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84" y="-2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21.01.2016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2641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21.01.2016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6276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21.01.2016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3961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21.01.2016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2646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21.01.2016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0050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21.01.2016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4221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21.01.2016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1690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21.01.2016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5266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21.01.2016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228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21.01.2016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9218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21.01.2016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6399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F8082-4426-4AFC-9937-7B4875A3B24F}" type="datetimeFigureOut">
              <a:rPr lang="de-DE" smtClean="0"/>
              <a:t>21.01.2016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6108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7762" y="91518"/>
            <a:ext cx="9144000" cy="954087"/>
          </a:xfrm>
        </p:spPr>
        <p:txBody>
          <a:bodyPr>
            <a:normAutofit fontScale="90000"/>
          </a:bodyPr>
          <a:lstStyle/>
          <a:p>
            <a:r>
              <a:rPr lang="de-DE" sz="1800" dirty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de-DE" sz="1800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de-DE" sz="18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Gärtner Blume </a:t>
            </a:r>
            <a:r>
              <a:rPr lang="de-DE" sz="18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rechnet für sein Treibhaus täglich mit einem Heizölbedarf </a:t>
            </a:r>
            <a:br>
              <a:rPr lang="de-DE" sz="1800" dirty="0" smtClean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de-DE" sz="18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von 9 l. In dem Tank befinden sich noch 81 l.</a:t>
            </a:r>
            <a:br>
              <a:rPr lang="de-DE" sz="1800" dirty="0" smtClean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de-DE" sz="18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Wie lange wird das  Heizöl reichen?</a:t>
            </a:r>
            <a:r>
              <a:rPr lang="de-DE" sz="18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endParaRPr lang="de-DE" sz="1800" b="1" dirty="0">
              <a:latin typeface="Batang" panose="02030600000101010101" pitchFamily="18" charset="-127"/>
              <a:ea typeface="Batang" panose="02030600000101010101" pitchFamily="18" charset="-127"/>
              <a:cs typeface="Courier New" panose="02070309020205020404" pitchFamily="49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190625" y="2209800"/>
            <a:ext cx="9591675" cy="2981325"/>
          </a:xfrm>
        </p:spPr>
        <p:txBody>
          <a:bodyPr/>
          <a:lstStyle/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3381375" y="377190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38137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4981575" y="3781425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500062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/>
          <p:cNvSpPr txBox="1"/>
          <p:nvPr/>
        </p:nvSpPr>
        <p:spPr>
          <a:xfrm>
            <a:off x="1524000" y="387191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Einheit</a:t>
            </a:r>
            <a:endParaRPr lang="de-DE" sz="1400" dirty="0"/>
          </a:p>
        </p:txBody>
      </p:sp>
      <p:sp>
        <p:nvSpPr>
          <p:cNvPr id="13" name="Textfeld 12"/>
          <p:cNvSpPr txBox="1"/>
          <p:nvPr/>
        </p:nvSpPr>
        <p:spPr>
          <a:xfrm>
            <a:off x="1524000" y="434685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Mehrheit</a:t>
            </a:r>
            <a:endParaRPr lang="de-DE" sz="1400" dirty="0"/>
          </a:p>
        </p:txBody>
      </p:sp>
      <p:sp>
        <p:nvSpPr>
          <p:cNvPr id="9" name="Textfeld 8"/>
          <p:cNvSpPr txBox="1"/>
          <p:nvPr/>
        </p:nvSpPr>
        <p:spPr>
          <a:xfrm>
            <a:off x="3091543" y="3460882"/>
            <a:ext cx="15675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Anzahl </a:t>
            </a:r>
            <a:r>
              <a:rPr lang="de-DE" sz="1400" dirty="0" smtClean="0"/>
              <a:t>der</a:t>
            </a:r>
            <a:r>
              <a:rPr lang="de-DE" sz="1400" dirty="0"/>
              <a:t> </a:t>
            </a:r>
            <a:r>
              <a:rPr lang="de-DE" sz="1400" dirty="0" smtClean="0"/>
              <a:t>Tage</a:t>
            </a:r>
            <a:endParaRPr lang="de-DE" sz="1400" dirty="0"/>
          </a:p>
        </p:txBody>
      </p:sp>
      <p:sp>
        <p:nvSpPr>
          <p:cNvPr id="14" name="Textfeld 13"/>
          <p:cNvSpPr txBox="1"/>
          <p:nvPr/>
        </p:nvSpPr>
        <p:spPr>
          <a:xfrm>
            <a:off x="5116749" y="3412312"/>
            <a:ext cx="14382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Verbrauch</a:t>
            </a:r>
            <a:r>
              <a:rPr lang="de-DE" sz="1400" dirty="0" smtClean="0"/>
              <a:t> </a:t>
            </a:r>
            <a:endParaRPr lang="de-DE" sz="1400" dirty="0"/>
          </a:p>
        </p:txBody>
      </p:sp>
      <p:sp>
        <p:nvSpPr>
          <p:cNvPr id="6" name="Textfeld 5"/>
          <p:cNvSpPr txBox="1"/>
          <p:nvPr/>
        </p:nvSpPr>
        <p:spPr>
          <a:xfrm>
            <a:off x="3638550" y="38719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17" name="Textfeld 16"/>
          <p:cNvSpPr txBox="1"/>
          <p:nvPr/>
        </p:nvSpPr>
        <p:spPr>
          <a:xfrm>
            <a:off x="3683403" y="438626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5092629" y="4338973"/>
            <a:ext cx="1308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81 l</a:t>
            </a:r>
            <a:endParaRPr lang="de-DE" dirty="0"/>
          </a:p>
        </p:txBody>
      </p:sp>
      <p:sp>
        <p:nvSpPr>
          <p:cNvPr id="19" name="Textfeld 18"/>
          <p:cNvSpPr txBox="1"/>
          <p:nvPr/>
        </p:nvSpPr>
        <p:spPr>
          <a:xfrm>
            <a:off x="5157862" y="3883971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 </a:t>
            </a:r>
            <a:r>
              <a:rPr lang="de-DE" dirty="0" smtClean="0"/>
              <a:t>9 l</a:t>
            </a:r>
            <a:endParaRPr lang="de-DE" dirty="0"/>
          </a:p>
        </p:txBody>
      </p:sp>
      <p:sp>
        <p:nvSpPr>
          <p:cNvPr id="7" name="Nach rechts gekrümmter Pfeil 6"/>
          <p:cNvSpPr/>
          <p:nvPr/>
        </p:nvSpPr>
        <p:spPr>
          <a:xfrm rot="10800000">
            <a:off x="6719887" y="3791866"/>
            <a:ext cx="651290" cy="924555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6" name="Ellipse 15"/>
          <p:cNvSpPr/>
          <p:nvPr/>
        </p:nvSpPr>
        <p:spPr>
          <a:xfrm>
            <a:off x="7948612" y="3995737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Ellipse 21"/>
          <p:cNvSpPr/>
          <p:nvPr/>
        </p:nvSpPr>
        <p:spPr>
          <a:xfrm>
            <a:off x="7058025" y="4036872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8193518" y="4026946"/>
            <a:ext cx="56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*x</a:t>
            </a:r>
            <a:endParaRPr lang="de-DE" dirty="0"/>
          </a:p>
        </p:txBody>
      </p:sp>
      <p:sp>
        <p:nvSpPr>
          <p:cNvPr id="24" name="Textfeld 23"/>
          <p:cNvSpPr txBox="1"/>
          <p:nvPr/>
        </p:nvSpPr>
        <p:spPr>
          <a:xfrm>
            <a:off x="7143750" y="4056578"/>
            <a:ext cx="581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:x</a:t>
            </a:r>
            <a:endParaRPr lang="de-DE" dirty="0"/>
          </a:p>
        </p:txBody>
      </p:sp>
      <p:sp>
        <p:nvSpPr>
          <p:cNvPr id="25" name="Textfeld 24"/>
          <p:cNvSpPr txBox="1"/>
          <p:nvPr/>
        </p:nvSpPr>
        <p:spPr>
          <a:xfrm>
            <a:off x="1218591" y="1083193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Kommentar</a:t>
            </a:r>
            <a:r>
              <a:rPr lang="de-DE" sz="1600" dirty="0" smtClean="0"/>
              <a:t>:</a:t>
            </a:r>
            <a:r>
              <a:rPr lang="de-DE" sz="1600" dirty="0"/>
              <a:t> </a:t>
            </a:r>
            <a:r>
              <a:rPr lang="de-DE" sz="1600" dirty="0" smtClean="0"/>
              <a:t>An jedem Tag verbraucht er die gleiche Menge: </a:t>
            </a:r>
            <a:r>
              <a:rPr lang="de-DE" sz="1600" dirty="0" err="1" smtClean="0"/>
              <a:t>Tabellle</a:t>
            </a:r>
            <a:endParaRPr lang="de-DE" sz="1600" dirty="0" smtClean="0"/>
          </a:p>
        </p:txBody>
      </p:sp>
      <p:sp>
        <p:nvSpPr>
          <p:cNvPr id="27" name="Textfeld 26"/>
          <p:cNvSpPr txBox="1"/>
          <p:nvPr/>
        </p:nvSpPr>
        <p:spPr>
          <a:xfrm>
            <a:off x="1218591" y="1678362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die gegebenen Zahlen ein.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1218591" y="2056300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 ( nur x, kein „Kästchen“ ).</a:t>
            </a:r>
          </a:p>
        </p:txBody>
      </p:sp>
      <p:sp>
        <p:nvSpPr>
          <p:cNvPr id="29" name="Textfeld 28"/>
          <p:cNvSpPr txBox="1"/>
          <p:nvPr/>
        </p:nvSpPr>
        <p:spPr>
          <a:xfrm>
            <a:off x="1218591" y="2420409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zeichnen die Operatoren ( diesmal nur auf der rechten Seite ).</a:t>
            </a:r>
          </a:p>
        </p:txBody>
      </p:sp>
      <p:sp>
        <p:nvSpPr>
          <p:cNvPr id="21" name="Textfeld 20"/>
          <p:cNvSpPr txBox="1"/>
          <p:nvPr/>
        </p:nvSpPr>
        <p:spPr>
          <a:xfrm>
            <a:off x="1524000" y="5828966"/>
            <a:ext cx="31350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geben die Antwort</a:t>
            </a:r>
            <a:r>
              <a:rPr lang="de-DE" dirty="0" smtClean="0"/>
              <a:t>:</a:t>
            </a:r>
          </a:p>
          <a:p>
            <a:r>
              <a:rPr lang="de-DE" dirty="0" smtClean="0"/>
              <a:t>Das Heizöl wird 9 Tage reichen.</a:t>
            </a:r>
            <a:endParaRPr lang="de-DE" dirty="0"/>
          </a:p>
        </p:txBody>
      </p:sp>
      <p:sp>
        <p:nvSpPr>
          <p:cNvPr id="30" name="Nach rechts gekrümmter Pfeil 29"/>
          <p:cNvSpPr/>
          <p:nvPr/>
        </p:nvSpPr>
        <p:spPr>
          <a:xfrm flipH="1">
            <a:off x="7434262" y="3833497"/>
            <a:ext cx="759256" cy="924555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cxnSp>
        <p:nvCxnSpPr>
          <p:cNvPr id="20" name="Gerade Verbindung mit Pfeil 19"/>
          <p:cNvCxnSpPr/>
          <p:nvPr/>
        </p:nvCxnSpPr>
        <p:spPr>
          <a:xfrm flipH="1">
            <a:off x="4643805" y="4286250"/>
            <a:ext cx="2727372" cy="1047694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mit Pfeil 30"/>
          <p:cNvCxnSpPr/>
          <p:nvPr/>
        </p:nvCxnSpPr>
        <p:spPr>
          <a:xfrm flipH="1">
            <a:off x="4659087" y="4295775"/>
            <a:ext cx="3740843" cy="1151456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Gerade Verbindung mit Pfeil 33"/>
          <p:cNvCxnSpPr/>
          <p:nvPr/>
        </p:nvCxnSpPr>
        <p:spPr>
          <a:xfrm flipH="1" flipV="1">
            <a:off x="4191000" y="4427399"/>
            <a:ext cx="468087" cy="906545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feld 41"/>
          <p:cNvSpPr txBox="1"/>
          <p:nvPr/>
        </p:nvSpPr>
        <p:spPr>
          <a:xfrm>
            <a:off x="8529637" y="3460882"/>
            <a:ext cx="25865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9 l</a:t>
            </a:r>
            <a:r>
              <a:rPr lang="de-DE" dirty="0" smtClean="0"/>
              <a:t>* </a:t>
            </a:r>
            <a:r>
              <a:rPr lang="de-DE" dirty="0" smtClean="0"/>
              <a:t>x = </a:t>
            </a:r>
            <a:r>
              <a:rPr lang="de-DE" dirty="0" smtClean="0"/>
              <a:t>81 l</a:t>
            </a:r>
            <a:r>
              <a:rPr lang="de-DE" dirty="0" smtClean="0"/>
              <a:t>;</a:t>
            </a:r>
            <a:endParaRPr lang="de-DE" dirty="0" smtClean="0"/>
          </a:p>
          <a:p>
            <a:r>
              <a:rPr lang="de-DE" dirty="0" smtClean="0"/>
              <a:t> x = </a:t>
            </a:r>
            <a:r>
              <a:rPr lang="de-DE" dirty="0" smtClean="0"/>
              <a:t>81 l</a:t>
            </a:r>
            <a:r>
              <a:rPr lang="de-DE" dirty="0" smtClean="0"/>
              <a:t> </a:t>
            </a:r>
            <a:r>
              <a:rPr lang="de-DE" dirty="0" smtClean="0"/>
              <a:t>: </a:t>
            </a:r>
            <a:r>
              <a:rPr lang="de-DE" dirty="0"/>
              <a:t> </a:t>
            </a:r>
            <a:r>
              <a:rPr lang="de-DE" dirty="0" smtClean="0"/>
              <a:t>9 l; x = 9;</a:t>
            </a:r>
            <a:endParaRPr lang="de-DE" dirty="0"/>
          </a:p>
        </p:txBody>
      </p:sp>
      <p:sp>
        <p:nvSpPr>
          <p:cNvPr id="43" name="Textfeld 42"/>
          <p:cNvSpPr txBox="1"/>
          <p:nvPr/>
        </p:nvSpPr>
        <p:spPr>
          <a:xfrm>
            <a:off x="8529637" y="2113185"/>
            <a:ext cx="2389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81 l: </a:t>
            </a:r>
            <a:r>
              <a:rPr lang="de-DE" dirty="0" smtClean="0"/>
              <a:t>x = </a:t>
            </a:r>
            <a:r>
              <a:rPr lang="de-DE" dirty="0" smtClean="0"/>
              <a:t>9 l</a:t>
            </a:r>
            <a:r>
              <a:rPr lang="de-DE" dirty="0" smtClean="0"/>
              <a:t>;</a:t>
            </a:r>
            <a:endParaRPr lang="de-DE" dirty="0" smtClean="0"/>
          </a:p>
          <a:p>
            <a:r>
              <a:rPr lang="de-DE" dirty="0"/>
              <a:t> </a:t>
            </a:r>
            <a:r>
              <a:rPr lang="de-DE" dirty="0" smtClean="0"/>
              <a:t>x = </a:t>
            </a:r>
            <a:r>
              <a:rPr lang="de-DE" dirty="0" smtClean="0"/>
              <a:t>81 l : 9 </a:t>
            </a:r>
            <a:r>
              <a:rPr lang="de-DE" dirty="0" err="1" smtClean="0"/>
              <a:t>l;x</a:t>
            </a:r>
            <a:r>
              <a:rPr lang="de-DE" dirty="0" smtClean="0"/>
              <a:t> = 9;</a:t>
            </a:r>
            <a:endParaRPr lang="de-DE" dirty="0"/>
          </a:p>
        </p:txBody>
      </p:sp>
      <p:sp>
        <p:nvSpPr>
          <p:cNvPr id="44" name="Textfeld 43"/>
          <p:cNvSpPr txBox="1"/>
          <p:nvPr/>
        </p:nvSpPr>
        <p:spPr>
          <a:xfrm>
            <a:off x="8843401" y="2997657"/>
            <a:ext cx="17618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Oder:</a:t>
            </a:r>
            <a:endParaRPr lang="de-DE" dirty="0"/>
          </a:p>
        </p:txBody>
      </p:sp>
      <p:sp>
        <p:nvSpPr>
          <p:cNvPr id="45" name="Textfeld 44"/>
          <p:cNvSpPr txBox="1"/>
          <p:nvPr/>
        </p:nvSpPr>
        <p:spPr>
          <a:xfrm>
            <a:off x="7575176" y="5074024"/>
            <a:ext cx="36396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Das Ergebnis von x kommt in das Feld : Mehrheit /Anzahl der….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8183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10" grpId="0" animBg="1"/>
      <p:bldP spid="11" grpId="0" animBg="1"/>
      <p:bldP spid="12" grpId="0" animBg="1"/>
      <p:bldP spid="8" grpId="0"/>
      <p:bldP spid="13" grpId="0"/>
      <p:bldP spid="9" grpId="0"/>
      <p:bldP spid="14" grpId="0"/>
      <p:bldP spid="6" grpId="0"/>
      <p:bldP spid="17" grpId="0"/>
      <p:bldP spid="18" grpId="0"/>
      <p:bldP spid="19" grpId="0"/>
      <p:bldP spid="7" grpId="0" animBg="1"/>
      <p:bldP spid="16" grpId="0" animBg="1"/>
      <p:bldP spid="22" grpId="0" animBg="1"/>
      <p:bldP spid="23" grpId="0"/>
      <p:bldP spid="24" grpId="0"/>
      <p:bldP spid="25" grpId="0"/>
      <p:bldP spid="27" grpId="0"/>
      <p:bldP spid="28" grpId="0"/>
      <p:bldP spid="29" grpId="0"/>
      <p:bldP spid="21" grpId="0"/>
      <p:bldP spid="30" grpId="0" animBg="1"/>
      <p:bldP spid="42" grpId="0"/>
      <p:bldP spid="43" grpId="0"/>
      <p:bldP spid="44" grpId="0"/>
      <p:bldP spid="4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</Words>
  <Application>Microsoft Office PowerPoint</Application>
  <PresentationFormat>Benutzerdefiniert</PresentationFormat>
  <Paragraphs>28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 Gärtner Blume rechnet für sein Treibhaus täglich mit einem Heizölbedarf  von 9 l. In dem Tank befinden sich noch 81 l. Wie lange wird das  Heizöl reichen?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Manfred Luft </cp:lastModifiedBy>
  <cp:revision>35</cp:revision>
  <cp:lastPrinted>2015-07-31T12:27:02Z</cp:lastPrinted>
  <dcterms:created xsi:type="dcterms:W3CDTF">2015-07-29T13:12:24Z</dcterms:created>
  <dcterms:modified xsi:type="dcterms:W3CDTF">2016-01-21T08:45:41Z</dcterms:modified>
</cp:coreProperties>
</file>