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23.02.16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23.02.16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23.02.16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23.02.16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23.02.16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23358" y="585785"/>
            <a:ext cx="8727566" cy="1109708"/>
          </a:xfrm>
        </p:spPr>
        <p:txBody>
          <a:bodyPr>
            <a:noAutofit/>
          </a:bodyPr>
          <a:lstStyle/>
          <a:p>
            <a:r>
              <a:rPr lang="de-DE" sz="1400" dirty="0" smtClean="0"/>
              <a:t/>
            </a:r>
            <a:br>
              <a:rPr lang="de-DE" sz="1400" dirty="0" smtClean="0"/>
            </a:br>
            <a:r>
              <a:rPr lang="de-DE" sz="1400" dirty="0"/>
              <a:t/>
            </a:r>
            <a:br>
              <a:rPr lang="de-DE" sz="1400" dirty="0"/>
            </a:br>
            <a:r>
              <a:rPr lang="de-DE" sz="1400" dirty="0" smtClean="0"/>
              <a:t/>
            </a:r>
            <a:br>
              <a:rPr lang="de-DE" sz="1400" dirty="0" smtClean="0"/>
            </a:br>
            <a:r>
              <a:rPr lang="de-DE" sz="1400" dirty="0"/>
              <a:t/>
            </a:r>
            <a:br>
              <a:rPr lang="de-DE" sz="1400" dirty="0"/>
            </a:br>
            <a:r>
              <a:rPr lang="de-DE" sz="1400" b="1" dirty="0" smtClean="0">
                <a:latin typeface="Microsoft JhengHei" panose="020B0604030504040204" pitchFamily="34" charset="-120"/>
                <a:ea typeface="Microsoft JhengHei" panose="020B0604030504040204" pitchFamily="34" charset="-120"/>
              </a:rPr>
              <a:t/>
            </a:r>
            <a:br>
              <a:rPr lang="de-DE" sz="1400" b="1" dirty="0" smtClean="0">
                <a:latin typeface="Microsoft JhengHei" panose="020B0604030504040204" pitchFamily="34" charset="-120"/>
                <a:ea typeface="Microsoft JhengHei" panose="020B0604030504040204" pitchFamily="34" charset="-120"/>
              </a:rPr>
            </a:br>
            <a:r>
              <a:rPr lang="de-DE" sz="1600" dirty="0">
                <a:latin typeface="Microsoft JhengHei" panose="020B0604030504040204" pitchFamily="34" charset="-120"/>
                <a:ea typeface="Microsoft JhengHei" panose="020B0604030504040204" pitchFamily="34" charset="-120"/>
              </a:rPr>
              <a:t/>
            </a:r>
            <a:br>
              <a:rPr lang="de-DE" sz="1600" dirty="0">
                <a:latin typeface="Microsoft JhengHei" panose="020B0604030504040204" pitchFamily="34" charset="-120"/>
                <a:ea typeface="Microsoft JhengHei" panose="020B0604030504040204" pitchFamily="34" charset="-120"/>
              </a:rPr>
            </a:br>
            <a:r>
              <a:rPr lang="de-DE" sz="1600" dirty="0" smtClean="0">
                <a:latin typeface="Microsoft JhengHei" panose="020B0604030504040204" pitchFamily="34" charset="-120"/>
                <a:ea typeface="Microsoft JhengHei" panose="020B0604030504040204" pitchFamily="34" charset="-120"/>
              </a:rPr>
              <a:t>Ein Tapezierer muss einen Raum tapezieren.</a:t>
            </a:r>
            <a:br>
              <a:rPr lang="de-DE" sz="1600" dirty="0" smtClean="0">
                <a:latin typeface="Microsoft JhengHei" panose="020B0604030504040204" pitchFamily="34" charset="-120"/>
                <a:ea typeface="Microsoft JhengHei" panose="020B0604030504040204" pitchFamily="34" charset="-120"/>
              </a:rPr>
            </a:br>
            <a:r>
              <a:rPr lang="de-DE" sz="1600" dirty="0" smtClean="0">
                <a:latin typeface="Microsoft JhengHei" panose="020B0604030504040204" pitchFamily="34" charset="-120"/>
                <a:ea typeface="Microsoft JhengHei" panose="020B0604030504040204" pitchFamily="34" charset="-120"/>
              </a:rPr>
              <a:t>Sein Geselle hat am Montag schon angefangen. </a:t>
            </a:r>
            <a:r>
              <a:rPr lang="de-DE" sz="1600" smtClean="0">
                <a:latin typeface="Microsoft JhengHei" panose="020B0604030504040204" pitchFamily="34" charset="-120"/>
                <a:ea typeface="Microsoft JhengHei" panose="020B0604030504040204" pitchFamily="34" charset="-120"/>
              </a:rPr>
              <a:t>Am </a:t>
            </a:r>
            <a:r>
              <a:rPr lang="de-DE" sz="1600" dirty="0" smtClean="0">
                <a:latin typeface="Microsoft JhengHei" panose="020B0604030504040204" pitchFamily="34" charset="-120"/>
                <a:ea typeface="Microsoft JhengHei" panose="020B0604030504040204" pitchFamily="34" charset="-120"/>
              </a:rPr>
              <a:t>Dienstag schafft der Tapezierer </a:t>
            </a:r>
            <a:r>
              <a:rPr lang="de-DE" sz="1600" smtClean="0">
                <a:latin typeface="Microsoft JhengHei" panose="020B0604030504040204" pitchFamily="34" charset="-120"/>
                <a:ea typeface="Microsoft JhengHei" panose="020B0604030504040204" pitchFamily="34" charset="-120"/>
              </a:rPr>
              <a:t/>
            </a:r>
            <a:br>
              <a:rPr lang="de-DE" sz="1600" smtClean="0">
                <a:latin typeface="Microsoft JhengHei" panose="020B0604030504040204" pitchFamily="34" charset="-120"/>
                <a:ea typeface="Microsoft JhengHei" panose="020B0604030504040204" pitchFamily="34" charset="-120"/>
              </a:rPr>
            </a:br>
            <a:r>
              <a:rPr lang="de-DE" sz="1600" smtClean="0">
                <a:latin typeface="Microsoft JhengHei" panose="020B0604030504040204" pitchFamily="34" charset="-120"/>
                <a:ea typeface="Microsoft JhengHei" panose="020B0604030504040204" pitchFamily="34" charset="-120"/>
              </a:rPr>
              <a:t>40 qm </a:t>
            </a:r>
            <a:r>
              <a:rPr lang="de-DE" sz="1600" dirty="0" smtClean="0">
                <a:latin typeface="Microsoft JhengHei" panose="020B0604030504040204" pitchFamily="34" charset="-120"/>
                <a:ea typeface="Microsoft JhengHei" panose="020B0604030504040204" pitchFamily="34" charset="-120"/>
              </a:rPr>
              <a:t>und ist dann fertig.</a:t>
            </a:r>
            <a:br>
              <a:rPr lang="de-DE" sz="1600" dirty="0" smtClean="0">
                <a:latin typeface="Microsoft JhengHei" panose="020B0604030504040204" pitchFamily="34" charset="-120"/>
                <a:ea typeface="Microsoft JhengHei" panose="020B0604030504040204" pitchFamily="34" charset="-120"/>
              </a:rPr>
            </a:br>
            <a:r>
              <a:rPr lang="de-DE" sz="1600" dirty="0" smtClean="0">
                <a:latin typeface="Microsoft JhengHei" panose="020B0604030504040204" pitchFamily="34" charset="-120"/>
                <a:ea typeface="Microsoft JhengHei" panose="020B0604030504040204" pitchFamily="34" charset="-120"/>
              </a:rPr>
              <a:t>Welche Fläche hat der Geselle am Montag geschafft, wenn insgesamt</a:t>
            </a:r>
            <a:br>
              <a:rPr lang="de-DE" sz="1600" dirty="0" smtClean="0">
                <a:latin typeface="Microsoft JhengHei" panose="020B0604030504040204" pitchFamily="34" charset="-120"/>
                <a:ea typeface="Microsoft JhengHei" panose="020B0604030504040204" pitchFamily="34" charset="-120"/>
              </a:rPr>
            </a:br>
            <a:r>
              <a:rPr lang="de-DE" sz="1600" dirty="0" smtClean="0">
                <a:latin typeface="Microsoft JhengHei" panose="020B0604030504040204" pitchFamily="34" charset="-120"/>
                <a:ea typeface="Microsoft JhengHei" panose="020B0604030504040204" pitchFamily="34" charset="-120"/>
              </a:rPr>
              <a:t>90 qm tapeziert wurden?</a:t>
            </a:r>
            <a:endParaRPr lang="de-DE" sz="16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162711" y="3299304"/>
            <a:ext cx="1473771" cy="369332"/>
          </a:xfrm>
          <a:prstGeom prst="rect">
            <a:avLst/>
          </a:prstGeom>
          <a:noFill/>
        </p:spPr>
        <p:txBody>
          <a:bodyPr wrap="square" rtlCol="0">
            <a:spAutoFit/>
          </a:bodyPr>
          <a:lstStyle/>
          <a:p>
            <a:r>
              <a:rPr lang="de-DE" dirty="0" smtClean="0"/>
              <a:t>Montag </a:t>
            </a:r>
            <a:endParaRPr lang="de-DE" dirty="0"/>
          </a:p>
        </p:txBody>
      </p:sp>
      <p:sp>
        <p:nvSpPr>
          <p:cNvPr id="28" name="Textfeld 27"/>
          <p:cNvSpPr txBox="1"/>
          <p:nvPr/>
        </p:nvSpPr>
        <p:spPr>
          <a:xfrm>
            <a:off x="3263063" y="3299304"/>
            <a:ext cx="1685061" cy="369332"/>
          </a:xfrm>
          <a:prstGeom prst="rect">
            <a:avLst/>
          </a:prstGeom>
          <a:noFill/>
        </p:spPr>
        <p:txBody>
          <a:bodyPr wrap="square" rtlCol="0">
            <a:spAutoFit/>
          </a:bodyPr>
          <a:lstStyle/>
          <a:p>
            <a:r>
              <a:rPr lang="de-DE" dirty="0" smtClean="0"/>
              <a:t>Dienstag </a:t>
            </a:r>
            <a:endParaRPr lang="de-DE" dirty="0"/>
          </a:p>
        </p:txBody>
      </p:sp>
      <p:sp>
        <p:nvSpPr>
          <p:cNvPr id="29" name="Textfeld 28"/>
          <p:cNvSpPr txBox="1"/>
          <p:nvPr/>
        </p:nvSpPr>
        <p:spPr>
          <a:xfrm>
            <a:off x="1895751" y="5582328"/>
            <a:ext cx="1986124" cy="1754326"/>
          </a:xfrm>
          <a:prstGeom prst="rect">
            <a:avLst/>
          </a:prstGeom>
          <a:noFill/>
        </p:spPr>
        <p:txBody>
          <a:bodyPr wrap="square" rtlCol="0">
            <a:spAutoFit/>
          </a:bodyPr>
          <a:lstStyle/>
          <a:p>
            <a:r>
              <a:rPr lang="de-DE" dirty="0" smtClean="0"/>
              <a:t>Gesamtfläche</a:t>
            </a:r>
          </a:p>
          <a:p>
            <a:endParaRPr lang="de-DE" dirty="0"/>
          </a:p>
          <a:p>
            <a:endParaRPr lang="de-DE" dirty="0" smtClean="0"/>
          </a:p>
          <a:p>
            <a:endParaRPr lang="de-DE" dirty="0"/>
          </a:p>
          <a:p>
            <a:endParaRPr lang="de-DE" dirty="0" smtClean="0"/>
          </a:p>
          <a:p>
            <a:r>
              <a:rPr lang="de-DE" dirty="0" smtClean="0"/>
              <a:t> </a:t>
            </a:r>
            <a:endParaRPr lang="de-DE" dirty="0"/>
          </a:p>
        </p:txBody>
      </p:sp>
      <p:sp>
        <p:nvSpPr>
          <p:cNvPr id="31" name="Textfeld 30"/>
          <p:cNvSpPr txBox="1"/>
          <p:nvPr/>
        </p:nvSpPr>
        <p:spPr>
          <a:xfrm>
            <a:off x="2700769" y="4418603"/>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770875" y="1879295"/>
            <a:ext cx="7177520" cy="338554"/>
          </a:xfrm>
          <a:prstGeom prst="rect">
            <a:avLst/>
          </a:prstGeom>
          <a:noFill/>
        </p:spPr>
        <p:txBody>
          <a:bodyPr wrap="square" rtlCol="0">
            <a:spAutoFit/>
          </a:bodyPr>
          <a:lstStyle/>
          <a:p>
            <a:r>
              <a:rPr lang="de-DE" sz="1600" dirty="0" smtClean="0"/>
              <a:t>Kommentar: Zwei Arbeitsschritte: Rechenbaum</a:t>
            </a:r>
            <a:endParaRPr lang="de-DE" sz="1600" dirty="0"/>
          </a:p>
        </p:txBody>
      </p:sp>
      <p:sp>
        <p:nvSpPr>
          <p:cNvPr id="19" name="Textfeld 18"/>
          <p:cNvSpPr txBox="1"/>
          <p:nvPr/>
        </p:nvSpPr>
        <p:spPr>
          <a:xfrm>
            <a:off x="770875" y="2183816"/>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770875" y="2488337"/>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462324" y="3706566"/>
            <a:ext cx="796634" cy="369332"/>
          </a:xfrm>
          <a:prstGeom prst="rect">
            <a:avLst/>
          </a:prstGeom>
          <a:noFill/>
        </p:spPr>
        <p:txBody>
          <a:bodyPr wrap="square" rtlCol="0">
            <a:spAutoFit/>
          </a:bodyPr>
          <a:lstStyle/>
          <a:p>
            <a:r>
              <a:rPr lang="de-DE" dirty="0" smtClean="0"/>
              <a:t>40 qm</a:t>
            </a:r>
            <a:endParaRPr lang="de-DE" dirty="0"/>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770875" y="2792857"/>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613541" y="2163581"/>
            <a:ext cx="3092600" cy="646331"/>
          </a:xfrm>
          <a:prstGeom prst="rect">
            <a:avLst/>
          </a:prstGeom>
          <a:noFill/>
        </p:spPr>
        <p:txBody>
          <a:bodyPr wrap="square" rtlCol="0">
            <a:spAutoFit/>
          </a:bodyPr>
          <a:lstStyle/>
          <a:p>
            <a:r>
              <a:rPr lang="de-DE" b="1" dirty="0" smtClean="0">
                <a:solidFill>
                  <a:schemeClr val="accent5">
                    <a:lumMod val="50000"/>
                  </a:schemeClr>
                </a:solidFill>
              </a:rPr>
              <a:t>PL:           + 40 qm = 90 qm;</a:t>
            </a:r>
          </a:p>
          <a:p>
            <a:r>
              <a:rPr lang="de-DE" b="1" dirty="0">
                <a:solidFill>
                  <a:schemeClr val="accent5">
                    <a:lumMod val="50000"/>
                  </a:schemeClr>
                </a:solidFill>
              </a:rPr>
              <a:t> </a:t>
            </a:r>
            <a:r>
              <a:rPr lang="de-DE" b="1" dirty="0" smtClean="0">
                <a:solidFill>
                  <a:schemeClr val="accent5">
                    <a:lumMod val="50000"/>
                  </a:schemeClr>
                </a:solidFill>
              </a:rPr>
              <a:t>     50 qm + 40 qm = 90 qm;</a:t>
            </a:r>
            <a:endParaRPr lang="de-DE" b="1" dirty="0">
              <a:solidFill>
                <a:schemeClr val="accent5">
                  <a:lumMod val="50000"/>
                </a:schemeClr>
              </a:solidFill>
            </a:endParaRPr>
          </a:p>
        </p:txBody>
      </p:sp>
      <p:sp>
        <p:nvSpPr>
          <p:cNvPr id="38" name="Textfeld 37"/>
          <p:cNvSpPr txBox="1"/>
          <p:nvPr/>
        </p:nvSpPr>
        <p:spPr>
          <a:xfrm>
            <a:off x="7613541" y="2876452"/>
            <a:ext cx="3697558" cy="646331"/>
          </a:xfrm>
          <a:prstGeom prst="rect">
            <a:avLst/>
          </a:prstGeom>
          <a:noFill/>
        </p:spPr>
        <p:txBody>
          <a:bodyPr wrap="square" rtlCol="0">
            <a:spAutoFit/>
          </a:bodyPr>
          <a:lstStyle/>
          <a:p>
            <a:r>
              <a:rPr lang="de-DE" dirty="0" smtClean="0"/>
              <a:t>Gl: x + 40 qm = 90 qm/ - 40 qm;</a:t>
            </a:r>
          </a:p>
          <a:p>
            <a:r>
              <a:rPr lang="de-DE" dirty="0"/>
              <a:t> </a:t>
            </a:r>
            <a:r>
              <a:rPr lang="de-DE" dirty="0" smtClean="0"/>
              <a:t>     x = </a:t>
            </a:r>
            <a:r>
              <a:rPr lang="de-DE" dirty="0"/>
              <a:t> </a:t>
            </a:r>
            <a:r>
              <a:rPr lang="de-DE" dirty="0" smtClean="0"/>
              <a:t>90 qm - 40 qm; x = 50 qm;</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4" y="229851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770875" y="5975277"/>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770875" y="6207985"/>
            <a:ext cx="4635625" cy="369332"/>
          </a:xfrm>
          <a:prstGeom prst="rect">
            <a:avLst/>
          </a:prstGeom>
          <a:noFill/>
        </p:spPr>
        <p:txBody>
          <a:bodyPr wrap="square" rtlCol="0">
            <a:spAutoFit/>
          </a:bodyPr>
          <a:lstStyle/>
          <a:p>
            <a:r>
              <a:rPr lang="de-DE" b="1" dirty="0" smtClean="0"/>
              <a:t>Am Montag hat der Geselle 50 qm geschafft.</a:t>
            </a:r>
          </a:p>
        </p:txBody>
      </p:sp>
      <p:sp>
        <p:nvSpPr>
          <p:cNvPr id="5" name="Textfeld 4"/>
          <p:cNvSpPr txBox="1"/>
          <p:nvPr/>
        </p:nvSpPr>
        <p:spPr>
          <a:xfrm>
            <a:off x="2340642" y="5036823"/>
            <a:ext cx="1020229" cy="369332"/>
          </a:xfrm>
          <a:prstGeom prst="rect">
            <a:avLst/>
          </a:prstGeom>
          <a:noFill/>
        </p:spPr>
        <p:txBody>
          <a:bodyPr wrap="square" rtlCol="0">
            <a:spAutoFit/>
          </a:bodyPr>
          <a:lstStyle/>
          <a:p>
            <a:r>
              <a:rPr lang="de-DE" dirty="0"/>
              <a:t> </a:t>
            </a:r>
            <a:r>
              <a:rPr lang="de-DE" dirty="0" smtClean="0"/>
              <a:t>90 qm</a:t>
            </a:r>
            <a:endParaRPr lang="de-DE" dirty="0"/>
          </a:p>
        </p:txBody>
      </p:sp>
      <p:sp>
        <p:nvSpPr>
          <p:cNvPr id="11" name="Textfeld 10"/>
          <p:cNvSpPr txBox="1"/>
          <p:nvPr/>
        </p:nvSpPr>
        <p:spPr>
          <a:xfrm>
            <a:off x="5296999" y="4657994"/>
            <a:ext cx="5715000" cy="646331"/>
          </a:xfrm>
          <a:prstGeom prst="rect">
            <a:avLst/>
          </a:prstGeom>
          <a:noFill/>
        </p:spPr>
        <p:txBody>
          <a:bodyPr wrap="square" rtlCol="0">
            <a:spAutoFit/>
          </a:bodyPr>
          <a:lstStyle/>
          <a:p>
            <a:r>
              <a:rPr lang="de-DE" dirty="0" smtClean="0"/>
              <a:t>Wir zeichnen die </a:t>
            </a:r>
            <a:r>
              <a:rPr lang="de-DE" b="1" dirty="0" smtClean="0">
                <a:solidFill>
                  <a:srgbClr val="FF0000"/>
                </a:solidFill>
              </a:rPr>
              <a:t>Umkehraufgabe </a:t>
            </a:r>
            <a:r>
              <a:rPr lang="de-DE" dirty="0" smtClean="0"/>
              <a:t>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075898"/>
            <a:ext cx="14546" cy="384031"/>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295919"/>
            <a:ext cx="418227" cy="369332"/>
          </a:xfrm>
          <a:prstGeom prst="rect">
            <a:avLst/>
          </a:prstGeom>
          <a:noFill/>
        </p:spPr>
        <p:txBody>
          <a:bodyPr wrap="square" rtlCol="0">
            <a:spAutoFit/>
          </a:bodyPr>
          <a:lstStyle/>
          <a:p>
            <a:r>
              <a:rPr lang="de-DE" dirty="0" smtClean="0">
                <a:solidFill>
                  <a:srgbClr val="FF0000"/>
                </a:solidFill>
              </a:rPr>
              <a:t>_</a:t>
            </a:r>
            <a:endParaRPr lang="de-DE" dirty="0">
              <a:solidFill>
                <a:srgbClr val="FF0000"/>
              </a:solidFill>
            </a:endParaRPr>
          </a:p>
        </p:txBody>
      </p:sp>
      <p:sp>
        <p:nvSpPr>
          <p:cNvPr id="45" name="Textfeld 44"/>
          <p:cNvSpPr txBox="1"/>
          <p:nvPr/>
        </p:nvSpPr>
        <p:spPr>
          <a:xfrm>
            <a:off x="5296999" y="5537528"/>
            <a:ext cx="4678676" cy="923330"/>
          </a:xfrm>
          <a:prstGeom prst="rect">
            <a:avLst/>
          </a:prstGeom>
          <a:noFill/>
        </p:spPr>
        <p:txBody>
          <a:bodyPr wrap="square" rtlCol="0">
            <a:spAutoFit/>
          </a:bodyPr>
          <a:lstStyle/>
          <a:p>
            <a:r>
              <a:rPr lang="de-DE" b="1" dirty="0" smtClean="0">
                <a:solidFill>
                  <a:srgbClr val="FF0000"/>
                </a:solidFill>
              </a:rPr>
              <a:t>Rechnung:</a:t>
            </a:r>
          </a:p>
          <a:p>
            <a:r>
              <a:rPr lang="de-DE" b="1" dirty="0" smtClean="0">
                <a:solidFill>
                  <a:srgbClr val="FF0000"/>
                </a:solidFill>
              </a:rPr>
              <a:t> </a:t>
            </a:r>
            <a:r>
              <a:rPr lang="de-DE" b="1" dirty="0" smtClean="0">
                <a:solidFill>
                  <a:srgbClr val="FF0000"/>
                </a:solidFill>
              </a:rPr>
              <a:t>x </a:t>
            </a:r>
            <a:r>
              <a:rPr lang="de-DE" b="1" dirty="0" smtClean="0">
                <a:solidFill>
                  <a:srgbClr val="FF0000"/>
                </a:solidFill>
              </a:rPr>
              <a:t>+ 40 qm = 90 qm; U: 90 qm - 40 qm = x ;</a:t>
            </a:r>
          </a:p>
          <a:p>
            <a:r>
              <a:rPr lang="de-DE" b="1" dirty="0" smtClean="0">
                <a:solidFill>
                  <a:srgbClr val="FF0000"/>
                </a:solidFill>
              </a:rPr>
              <a:t> </a:t>
            </a:r>
            <a:r>
              <a:rPr lang="de-DE" b="1" dirty="0" smtClean="0">
                <a:solidFill>
                  <a:srgbClr val="FF0000"/>
                </a:solidFill>
              </a:rPr>
              <a:t>x </a:t>
            </a:r>
            <a:r>
              <a:rPr lang="de-DE" b="1" dirty="0" smtClean="0">
                <a:solidFill>
                  <a:srgbClr val="FF0000"/>
                </a:solidFill>
              </a:rPr>
              <a:t>= 50 qm;</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1000"/>
                                        <p:tgtEl>
                                          <p:spTgt spid="11"/>
                                        </p:tgtEl>
                                      </p:cBhvr>
                                    </p:animEffect>
                                    <p:anim calcmode="lin" valueType="num">
                                      <p:cBhvr>
                                        <p:cTn id="150" dur="1000" fill="hold"/>
                                        <p:tgtEl>
                                          <p:spTgt spid="11"/>
                                        </p:tgtEl>
                                        <p:attrNameLst>
                                          <p:attrName>ppt_x</p:attrName>
                                        </p:attrNameLst>
                                      </p:cBhvr>
                                      <p:tavLst>
                                        <p:tav tm="0">
                                          <p:val>
                                            <p:strVal val="#ppt_x"/>
                                          </p:val>
                                        </p:tav>
                                        <p:tav tm="100000">
                                          <p:val>
                                            <p:strVal val="#ppt_x"/>
                                          </p:val>
                                        </p:tav>
                                      </p:tavLst>
                                    </p:anim>
                                    <p:anim calcmode="lin" valueType="num">
                                      <p:cBhvr>
                                        <p:cTn id="1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44"/>
                                        </p:tgtEl>
                                        <p:attrNameLst>
                                          <p:attrName>style.visibility</p:attrName>
                                        </p:attrNameLst>
                                      </p:cBhvr>
                                      <p:to>
                                        <p:strVal val="visible"/>
                                      </p:to>
                                    </p:set>
                                    <p:anim calcmode="lin" valueType="num">
                                      <p:cBhvr additive="base">
                                        <p:cTn id="156" dur="500" fill="hold"/>
                                        <p:tgtEl>
                                          <p:spTgt spid="44"/>
                                        </p:tgtEl>
                                        <p:attrNameLst>
                                          <p:attrName>ppt_x</p:attrName>
                                        </p:attrNameLst>
                                      </p:cBhvr>
                                      <p:tavLst>
                                        <p:tav tm="0">
                                          <p:val>
                                            <p:strVal val="#ppt_x"/>
                                          </p:val>
                                        </p:tav>
                                        <p:tav tm="100000">
                                          <p:val>
                                            <p:strVal val="#ppt_x"/>
                                          </p:val>
                                        </p:tav>
                                      </p:tavLst>
                                    </p:anim>
                                    <p:anim calcmode="lin" valueType="num">
                                      <p:cBhvr additive="base">
                                        <p:cTn id="15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nodeType="clickEffect">
                                  <p:stCondLst>
                                    <p:cond delay="0"/>
                                  </p:stCondLst>
                                  <p:childTnLst>
                                    <p:set>
                                      <p:cBhvr>
                                        <p:cTn id="161" dur="1" fill="hold">
                                          <p:stCondLst>
                                            <p:cond delay="0"/>
                                          </p:stCondLst>
                                        </p:cTn>
                                        <p:tgtEl>
                                          <p:spTgt spid="14"/>
                                        </p:tgtEl>
                                        <p:attrNameLst>
                                          <p:attrName>style.visibility</p:attrName>
                                        </p:attrNameLst>
                                      </p:cBhvr>
                                      <p:to>
                                        <p:strVal val="visible"/>
                                      </p:to>
                                    </p:set>
                                    <p:anim calcmode="lin" valueType="num">
                                      <p:cBhvr additive="base">
                                        <p:cTn id="162" dur="500" fill="hold"/>
                                        <p:tgtEl>
                                          <p:spTgt spid="14"/>
                                        </p:tgtEl>
                                        <p:attrNameLst>
                                          <p:attrName>ppt_x</p:attrName>
                                        </p:attrNameLst>
                                      </p:cBhvr>
                                      <p:tavLst>
                                        <p:tav tm="0">
                                          <p:val>
                                            <p:strVal val="#ppt_x"/>
                                          </p:val>
                                        </p:tav>
                                        <p:tav tm="100000">
                                          <p:val>
                                            <p:strVal val="#ppt_x"/>
                                          </p:val>
                                        </p:tav>
                                      </p:tavLst>
                                    </p:anim>
                                    <p:anim calcmode="lin" valueType="num">
                                      <p:cBhvr additive="base">
                                        <p:cTn id="1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18"/>
                                        </p:tgtEl>
                                        <p:attrNameLst>
                                          <p:attrName>style.visibility</p:attrName>
                                        </p:attrNameLst>
                                      </p:cBhvr>
                                      <p:to>
                                        <p:strVal val="visible"/>
                                      </p:to>
                                    </p:set>
                                    <p:anim calcmode="lin" valueType="num">
                                      <p:cBhvr additive="base">
                                        <p:cTn id="168" dur="500" fill="hold"/>
                                        <p:tgtEl>
                                          <p:spTgt spid="18"/>
                                        </p:tgtEl>
                                        <p:attrNameLst>
                                          <p:attrName>ppt_x</p:attrName>
                                        </p:attrNameLst>
                                      </p:cBhvr>
                                      <p:tavLst>
                                        <p:tav tm="0">
                                          <p:val>
                                            <p:strVal val="#ppt_x"/>
                                          </p:val>
                                        </p:tav>
                                        <p:tav tm="100000">
                                          <p:val>
                                            <p:strVal val="#ppt_x"/>
                                          </p:val>
                                        </p:tav>
                                      </p:tavLst>
                                    </p:anim>
                                    <p:anim calcmode="lin" valueType="num">
                                      <p:cBhvr additive="base">
                                        <p:cTn id="1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26"/>
                                        </p:tgtEl>
                                        <p:attrNameLst>
                                          <p:attrName>style.visibility</p:attrName>
                                        </p:attrNameLst>
                                      </p:cBhvr>
                                      <p:to>
                                        <p:strVal val="visible"/>
                                      </p:to>
                                    </p:set>
                                    <p:anim calcmode="lin" valueType="num">
                                      <p:cBhvr additive="base">
                                        <p:cTn id="174" dur="500" fill="hold"/>
                                        <p:tgtEl>
                                          <p:spTgt spid="26"/>
                                        </p:tgtEl>
                                        <p:attrNameLst>
                                          <p:attrName>ppt_x</p:attrName>
                                        </p:attrNameLst>
                                      </p:cBhvr>
                                      <p:tavLst>
                                        <p:tav tm="0">
                                          <p:val>
                                            <p:strVal val="#ppt_x"/>
                                          </p:val>
                                        </p:tav>
                                        <p:tav tm="100000">
                                          <p:val>
                                            <p:strVal val="#ppt_x"/>
                                          </p:val>
                                        </p:tav>
                                      </p:tavLst>
                                    </p:anim>
                                    <p:anim calcmode="lin" valueType="num">
                                      <p:cBhvr additive="base">
                                        <p:cTn id="17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22"/>
                                        </p:tgtEl>
                                        <p:attrNameLst>
                                          <p:attrName>style.visibility</p:attrName>
                                        </p:attrNameLst>
                                      </p:cBhvr>
                                      <p:to>
                                        <p:strVal val="visible"/>
                                      </p:to>
                                    </p:set>
                                    <p:anim calcmode="lin" valueType="num">
                                      <p:cBhvr additive="base">
                                        <p:cTn id="180" dur="500" fill="hold"/>
                                        <p:tgtEl>
                                          <p:spTgt spid="22"/>
                                        </p:tgtEl>
                                        <p:attrNameLst>
                                          <p:attrName>ppt_x</p:attrName>
                                        </p:attrNameLst>
                                      </p:cBhvr>
                                      <p:tavLst>
                                        <p:tav tm="0">
                                          <p:val>
                                            <p:strVal val="#ppt_x"/>
                                          </p:val>
                                        </p:tav>
                                        <p:tav tm="100000">
                                          <p:val>
                                            <p:strVal val="#ppt_x"/>
                                          </p:val>
                                        </p:tav>
                                      </p:tavLst>
                                    </p:anim>
                                    <p:anim calcmode="lin" valueType="num">
                                      <p:cBhvr additive="base">
                                        <p:cTn id="18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grpId="0" nodeType="clickEffect">
                                  <p:stCondLst>
                                    <p:cond delay="0"/>
                                  </p:stCondLst>
                                  <p:childTnLst>
                                    <p:set>
                                      <p:cBhvr>
                                        <p:cTn id="185" dur="1" fill="hold">
                                          <p:stCondLst>
                                            <p:cond delay="0"/>
                                          </p:stCondLst>
                                        </p:cTn>
                                        <p:tgtEl>
                                          <p:spTgt spid="45"/>
                                        </p:tgtEl>
                                        <p:attrNameLst>
                                          <p:attrName>style.visibility</p:attrName>
                                        </p:attrNameLst>
                                      </p:cBhvr>
                                      <p:to>
                                        <p:strVal val="visible"/>
                                      </p:to>
                                    </p:set>
                                    <p:anim calcmode="lin" valueType="num">
                                      <p:cBhvr additive="base">
                                        <p:cTn id="186" dur="500" fill="hold"/>
                                        <p:tgtEl>
                                          <p:spTgt spid="45"/>
                                        </p:tgtEl>
                                        <p:attrNameLst>
                                          <p:attrName>ppt_x</p:attrName>
                                        </p:attrNameLst>
                                      </p:cBhvr>
                                      <p:tavLst>
                                        <p:tav tm="0">
                                          <p:val>
                                            <p:strVal val="#ppt_x"/>
                                          </p:val>
                                        </p:tav>
                                        <p:tav tm="100000">
                                          <p:val>
                                            <p:strVal val="#ppt_x"/>
                                          </p:val>
                                        </p:tav>
                                      </p:tavLst>
                                    </p:anim>
                                    <p:anim calcmode="lin" valueType="num">
                                      <p:cBhvr additive="base">
                                        <p:cTn id="18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42"/>
                                        </p:tgtEl>
                                        <p:attrNameLst>
                                          <p:attrName>style.visibility</p:attrName>
                                        </p:attrNameLst>
                                      </p:cBhvr>
                                      <p:to>
                                        <p:strVal val="visible"/>
                                      </p:to>
                                    </p:set>
                                    <p:anim calcmode="lin" valueType="num">
                                      <p:cBhvr additive="base">
                                        <p:cTn id="192" dur="500" fill="hold"/>
                                        <p:tgtEl>
                                          <p:spTgt spid="42"/>
                                        </p:tgtEl>
                                        <p:attrNameLst>
                                          <p:attrName>ppt_x</p:attrName>
                                        </p:attrNameLst>
                                      </p:cBhvr>
                                      <p:tavLst>
                                        <p:tav tm="0">
                                          <p:val>
                                            <p:strVal val="#ppt_x"/>
                                          </p:val>
                                        </p:tav>
                                        <p:tav tm="100000">
                                          <p:val>
                                            <p:strVal val="#ppt_x"/>
                                          </p:val>
                                        </p:tav>
                                      </p:tavLst>
                                    </p:anim>
                                    <p:anim calcmode="lin" valueType="num">
                                      <p:cBhvr additive="base">
                                        <p:cTn id="19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3"/>
                                        </p:tgtEl>
                                        <p:attrNameLst>
                                          <p:attrName>style.visibility</p:attrName>
                                        </p:attrNameLst>
                                      </p:cBhvr>
                                      <p:to>
                                        <p:strVal val="visible"/>
                                      </p:to>
                                    </p:set>
                                    <p:anim calcmode="lin" valueType="num">
                                      <p:cBhvr additive="base">
                                        <p:cTn id="198" dur="500" fill="hold"/>
                                        <p:tgtEl>
                                          <p:spTgt spid="43"/>
                                        </p:tgtEl>
                                        <p:attrNameLst>
                                          <p:attrName>ppt_x</p:attrName>
                                        </p:attrNameLst>
                                      </p:cBhvr>
                                      <p:tavLst>
                                        <p:tav tm="0">
                                          <p:val>
                                            <p:strVal val="#ppt_x"/>
                                          </p:val>
                                        </p:tav>
                                        <p:tav tm="100000">
                                          <p:val>
                                            <p:strVal val="#ppt_x"/>
                                          </p:val>
                                        </p:tav>
                                      </p:tavLst>
                                    </p:anim>
                                    <p:anim calcmode="lin" valueType="num">
                                      <p:cBhvr additive="base">
                                        <p:cTn id="19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162</Words>
  <Application>Microsoft Macintosh PowerPoint</Application>
  <PresentationFormat>Benutzerdefiniert</PresentationFormat>
  <Paragraphs>34</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Ein Tapezierer muss einen Raum tapezieren. Sein Geselle hat am Montag schon angefangen. Am Dienstag schafft der Tapezierer  40 qm und ist dann fertig. Welche Fläche hat der Geselle am Montag geschafft, wenn insgesamt 90 qm tapeziert wurden?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37</cp:revision>
  <cp:lastPrinted>2015-07-31T12:01:25Z</cp:lastPrinted>
  <dcterms:created xsi:type="dcterms:W3CDTF">2015-07-06T16:22:22Z</dcterms:created>
  <dcterms:modified xsi:type="dcterms:W3CDTF">2016-02-23T11:50:32Z</dcterms:modified>
</cp:coreProperties>
</file>