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/>
        </p14:section>
        <p14:section name="Abschnitt ohne Titel" id="{24E91399-F8C6-4768-A8B4-B1A89F8A06B3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-108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44115" y="85010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Frau Heinrich hat eine Sammlung schöner Vasen, insgesamt 16 Stück.</a:t>
            </a:r>
            <a:b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Beim Umzug zerbrechen einige, da sie nicht richtig verpackt sind.</a:t>
            </a:r>
            <a:b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</a:br>
            <a:r>
              <a:rPr lang="de-DE" sz="1800" b="1" dirty="0" smtClean="0">
                <a:latin typeface="Linux Libertine G" panose="02000503000000000000" pitchFamily="2" charset="0"/>
                <a:ea typeface="Linux Libertine G" panose="02000503000000000000" pitchFamily="2" charset="0"/>
                <a:cs typeface="Linux Libertine G" panose="02000503000000000000" pitchFamily="2" charset="0"/>
              </a:rPr>
              <a:t>Sie zählt 13 unbeschädigte. Wie viele gingen beim Umzug kaputt?</a:t>
            </a:r>
            <a:endParaRPr lang="de-DE" sz="1800" b="1" dirty="0">
              <a:latin typeface="Linux Libertine G" panose="02000503000000000000" pitchFamily="2" charset="0"/>
              <a:ea typeface="Linux Libertine G" panose="02000503000000000000" pitchFamily="2" charset="0"/>
              <a:cs typeface="Linux Libertine G" panose="02000503000000000000" pitchFamily="2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632534" y="3277725"/>
            <a:ext cx="31095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h</a:t>
            </a:r>
            <a:r>
              <a:rPr lang="de-DE" dirty="0" smtClean="0"/>
              <a:t>at Frau H vor dem Umzug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 </a:t>
            </a:r>
            <a:r>
              <a:rPr lang="de-DE" dirty="0" smtClean="0"/>
              <a:t>gehen kaputt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n</a:t>
            </a:r>
            <a:r>
              <a:rPr lang="de-DE" dirty="0" smtClean="0"/>
              <a:t>ach dem Umzug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25430" y="4373322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4" y="1236221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 Es gehen Vasen kaputt, kommen also „weg“. Wir zeichnen einen Rechenbaum und  beschriften ihn.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400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0601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76971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16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857568" y="2391590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„Gleichung“(Gl)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02206" y="2402883"/>
            <a:ext cx="4571639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16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=  1 = 13    ; 16 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-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</a:t>
            </a:r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3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= 13 </a:t>
            </a:r>
          </a:p>
          <a:p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  <a:p>
            <a:endParaRPr lang="de-DE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02206" y="2774233"/>
            <a:ext cx="42835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16 </a:t>
            </a:r>
            <a:r>
              <a:rPr lang="de-DE" dirty="0"/>
              <a:t>-</a:t>
            </a:r>
            <a:r>
              <a:rPr lang="de-DE" dirty="0" smtClean="0"/>
              <a:t> x = 13/ + x ; 16 = 13 + x / - 13; </a:t>
            </a:r>
          </a:p>
          <a:p>
            <a:r>
              <a:rPr lang="de-DE" dirty="0" smtClean="0"/>
              <a:t>X = 16 - 13;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424710" y="250928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499155" y="5899160"/>
            <a:ext cx="495646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Beim </a:t>
            </a:r>
            <a:r>
              <a:rPr lang="de-DE" dirty="0" smtClean="0"/>
              <a:t>Umzug gingen 3 Vasen kaputt...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2548720" y="5136567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13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4832523" y="3474864"/>
            <a:ext cx="69074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Eine</a:t>
            </a:r>
            <a:r>
              <a:rPr lang="de-DE" b="1" dirty="0" smtClean="0">
                <a:solidFill>
                  <a:srgbClr val="FF0000"/>
                </a:solidFill>
              </a:rPr>
              <a:t> „Tauschaufgabe“ </a:t>
            </a:r>
            <a:r>
              <a:rPr lang="de-DE" dirty="0" smtClean="0"/>
              <a:t>ist bei Minusaufgaben nicht möglich.</a:t>
            </a:r>
          </a:p>
          <a:p>
            <a:r>
              <a:rPr lang="de-DE" dirty="0" smtClean="0"/>
              <a:t>Begründe! Also versuchen wir es zunächst mit einer </a:t>
            </a:r>
            <a:r>
              <a:rPr lang="de-DE" b="1" dirty="0" smtClean="0">
                <a:solidFill>
                  <a:srgbClr val="C00000"/>
                </a:solidFill>
              </a:rPr>
              <a:t>„Umkehraufgabe“.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>
            <a:off x="6260520" y="4982359"/>
            <a:ext cx="424708" cy="89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feld 45"/>
          <p:cNvSpPr txBox="1"/>
          <p:nvPr/>
        </p:nvSpPr>
        <p:spPr>
          <a:xfrm>
            <a:off x="5606750" y="4585632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16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90674" y="5070945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_</a:t>
            </a:r>
          </a:p>
        </p:txBody>
      </p:sp>
      <p:sp>
        <p:nvSpPr>
          <p:cNvPr id="48" name="Textfeld 47"/>
          <p:cNvSpPr txBox="1"/>
          <p:nvPr/>
        </p:nvSpPr>
        <p:spPr>
          <a:xfrm>
            <a:off x="7762854" y="4563355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x</a:t>
            </a:r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661104" y="560293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13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252058" y="5110057"/>
            <a:ext cx="3688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Jetzt erst hilft uns die </a:t>
            </a:r>
            <a:r>
              <a:rPr lang="de-DE" b="1" dirty="0" smtClean="0">
                <a:solidFill>
                  <a:srgbClr val="FF0000"/>
                </a:solidFill>
              </a:rPr>
              <a:t>„Tauschaufgabe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</p:cNvCxnSpPr>
          <p:nvPr/>
        </p:nvCxnSpPr>
        <p:spPr>
          <a:xfrm flipV="1">
            <a:off x="7761203" y="4937028"/>
            <a:ext cx="46395" cy="2259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1"/>
            <a:endCxn id="46" idx="3"/>
          </p:cNvCxnSpPr>
          <p:nvPr/>
        </p:nvCxnSpPr>
        <p:spPr>
          <a:xfrm flipH="1" flipV="1">
            <a:off x="6083486" y="4770513"/>
            <a:ext cx="1451169" cy="442719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7807598" y="5808106"/>
            <a:ext cx="3644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können rechnen: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13 + x = 16/-13; x = 16 – 13; x = 3;</a:t>
            </a:r>
            <a:endParaRPr lang="de-DE" dirty="0"/>
          </a:p>
        </p:txBody>
      </p:sp>
      <p:sp>
        <p:nvSpPr>
          <p:cNvPr id="56" name="Textfeld 55"/>
          <p:cNvSpPr txBox="1"/>
          <p:nvPr/>
        </p:nvSpPr>
        <p:spPr>
          <a:xfrm>
            <a:off x="505109" y="5653396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626533" y="5137124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>
                <a:solidFill>
                  <a:srgbClr val="FF0000"/>
                </a:solidFill>
              </a:rPr>
              <a:t>+</a:t>
            </a:r>
          </a:p>
        </p:txBody>
      </p:sp>
      <p:sp>
        <p:nvSpPr>
          <p:cNvPr id="24" name="Textfeld 23"/>
          <p:cNvSpPr txBox="1"/>
          <p:nvPr/>
        </p:nvSpPr>
        <p:spPr>
          <a:xfrm>
            <a:off x="499155" y="6333304"/>
            <a:ext cx="934671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Um das zu vereinfachen , merken wir uns: a – b = c; a – c = b; Beispiel: 5 – 3 = 2; 5 – 2 = 3;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8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1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4" fill="hold">
                      <p:stCondLst>
                        <p:cond delay="indefinite"/>
                      </p:stCondLst>
                      <p:childTnLst>
                        <p:par>
                          <p:cTn id="275" fill="hold">
                            <p:stCondLst>
                              <p:cond delay="0"/>
                            </p:stCondLst>
                            <p:childTnLst>
                              <p:par>
                                <p:cTn id="27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  <p:bldP spid="2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236</Words>
  <Application>Microsoft Office PowerPoint</Application>
  <PresentationFormat>Benutzerdefiniert</PresentationFormat>
  <Paragraphs>35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Frau Heinrich hat eine Sammlung schöner Vasen, insgesamt 16 Stück. Beim Umzug zerbrechen einige, da sie nicht richtig verpackt sind. Sie zählt 13 unbeschädigte. Wie viele gingen beim Umzug kaputt?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36</cp:revision>
  <cp:lastPrinted>2015-07-30T15:43:02Z</cp:lastPrinted>
  <dcterms:created xsi:type="dcterms:W3CDTF">2015-07-06T16:22:22Z</dcterms:created>
  <dcterms:modified xsi:type="dcterms:W3CDTF">2015-09-17T17:52:41Z</dcterms:modified>
</cp:coreProperties>
</file>