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24.02.2016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43100" y="299593"/>
            <a:ext cx="8298873" cy="1101292"/>
          </a:xfrm>
        </p:spPr>
        <p:txBody>
          <a:bodyPr>
            <a:normAutofit/>
          </a:bodyPr>
          <a:lstStyle/>
          <a:p>
            <a:r>
              <a:rPr lang="de-DE" sz="1800" b="1" dirty="0">
                <a:latin typeface="Aharoni" panose="02010803020104030203" pitchFamily="2" charset="-79"/>
                <a:cs typeface="Aharoni" panose="02010803020104030203" pitchFamily="2" charset="-79"/>
              </a:rPr>
              <a:t>In der Gastwirtschaft zum Hirschen wird ein 30 l Fass angezapft.</a:t>
            </a:r>
            <a:br>
              <a:rPr lang="de-DE" sz="1800" b="1" dirty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de-DE" sz="1800" b="1" dirty="0">
                <a:latin typeface="Aharoni" panose="02010803020104030203" pitchFamily="2" charset="-79"/>
                <a:cs typeface="Aharoni" panose="02010803020104030203" pitchFamily="2" charset="-79"/>
              </a:rPr>
              <a:t>An diesem Abend werden noch 18 l ausgeschenkt.</a:t>
            </a:r>
            <a:br>
              <a:rPr lang="de-DE" sz="1800" b="1" dirty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de-DE" sz="1800" b="1" dirty="0">
                <a:latin typeface="Aharoni" panose="02010803020104030203" pitchFamily="2" charset="-79"/>
                <a:cs typeface="Aharoni" panose="02010803020104030203" pitchFamily="2" charset="-79"/>
              </a:rPr>
              <a:t>Wie viele l sind noch im Fass?</a:t>
            </a:r>
            <a:br>
              <a:rPr lang="de-DE" sz="1800" dirty="0">
                <a:latin typeface="Aharoni" panose="02010803020104030203" pitchFamily="2" charset="-79"/>
                <a:cs typeface="Aharoni" panose="02010803020104030203" pitchFamily="2" charset="-79"/>
              </a:rPr>
            </a:br>
            <a:endParaRPr lang="de-DE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>
            <a:endCxn id="12" idx="1"/>
          </p:cNvCxnSpPr>
          <p:nvPr/>
        </p:nvCxnSpPr>
        <p:spPr>
          <a:xfrm>
            <a:off x="2118139" y="4103136"/>
            <a:ext cx="477115" cy="4070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1131891" y="3298435"/>
            <a:ext cx="14585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30 l Fass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3285249" y="3290198"/>
            <a:ext cx="24073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werden ausgeschenkt 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2318999" y="5438775"/>
            <a:ext cx="290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sind noch im Fass 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2669090" y="4360734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_</a:t>
            </a:r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23925" y="1460164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Kommentar: Es wird ausgeschenkt</a:t>
            </a:r>
            <a:r>
              <a:rPr lang="de-DE" sz="1600"/>
              <a:t>: Rechenbaum.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7626" y="1763790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Wir tragen das Operationszeichen und die gegebenen Zahlen ein.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923925" y="2067416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Wir tragen den Platzhalter ein.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1376906" y="3728295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30l 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511258" y="3724778"/>
            <a:ext cx="6606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18l</a:t>
            </a:r>
          </a:p>
        </p:txBody>
      </p:sp>
      <p:sp>
        <p:nvSpPr>
          <p:cNvPr id="35" name="Textfeld 34"/>
          <p:cNvSpPr txBox="1"/>
          <p:nvPr/>
        </p:nvSpPr>
        <p:spPr>
          <a:xfrm>
            <a:off x="2804569" y="5091545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36" name="Textfeld 35"/>
          <p:cNvSpPr txBox="1"/>
          <p:nvPr/>
        </p:nvSpPr>
        <p:spPr>
          <a:xfrm>
            <a:off x="923925" y="2371042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Wir lösen die Aufgabe als „</a:t>
            </a:r>
            <a:r>
              <a:rPr lang="de-DE" sz="1600" b="1" dirty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/>
              <a:t> (</a:t>
            </a:r>
            <a:r>
              <a:rPr lang="de-DE" sz="1600" dirty="0" err="1"/>
              <a:t>Pl</a:t>
            </a:r>
            <a:r>
              <a:rPr lang="de-DE" sz="1600" dirty="0"/>
              <a:t>) und als „</a:t>
            </a:r>
            <a:r>
              <a:rPr lang="de-DE" sz="1600"/>
              <a:t>Gleichung“ (</a:t>
            </a:r>
            <a:r>
              <a:rPr lang="de-DE" sz="1600" dirty="0"/>
              <a:t>Gl).        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7893781" y="2349406"/>
            <a:ext cx="309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PL:   30l - 18l =          ;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        30l  - 18l =  12l;      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7904376" y="3113769"/>
            <a:ext cx="3697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Gl:30l – 18l = ;</a:t>
            </a:r>
          </a:p>
          <a:p>
            <a:r>
              <a:rPr lang="de-DE" dirty="0"/>
              <a:t>      x = 30 l </a:t>
            </a:r>
            <a:r>
              <a:rPr lang="de-DE"/>
              <a:t>– 18l</a:t>
            </a:r>
            <a:r>
              <a:rPr lang="de-DE" dirty="0"/>
              <a:t>; x </a:t>
            </a:r>
            <a:r>
              <a:rPr lang="de-DE"/>
              <a:t>= 12l</a:t>
            </a:r>
            <a:r>
              <a:rPr lang="de-DE" dirty="0"/>
              <a:t>:</a:t>
            </a:r>
          </a:p>
        </p:txBody>
      </p:sp>
      <p:sp>
        <p:nvSpPr>
          <p:cNvPr id="39" name="Rechteck 38"/>
          <p:cNvSpPr/>
          <p:nvPr/>
        </p:nvSpPr>
        <p:spPr>
          <a:xfrm>
            <a:off x="2494290" y="5186016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 </a:t>
            </a:r>
          </a:p>
        </p:txBody>
      </p:sp>
      <p:sp>
        <p:nvSpPr>
          <p:cNvPr id="40" name="Rechteck 39"/>
          <p:cNvSpPr/>
          <p:nvPr/>
        </p:nvSpPr>
        <p:spPr>
          <a:xfrm>
            <a:off x="9528386" y="2450775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 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905182" y="2674669"/>
            <a:ext cx="6972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C00000"/>
                </a:solidFill>
              </a:rPr>
              <a:t>Umkehraufgabe </a:t>
            </a:r>
            <a:r>
              <a:rPr lang="de-DE" sz="1600" dirty="0"/>
              <a:t>oder</a:t>
            </a:r>
            <a:r>
              <a:rPr lang="de-DE" sz="1600" dirty="0">
                <a:solidFill>
                  <a:srgbClr val="C00000"/>
                </a:solidFill>
              </a:rPr>
              <a:t> Tauschaufgabe </a:t>
            </a:r>
            <a:r>
              <a:rPr lang="de-DE" sz="1600" dirty="0"/>
              <a:t>sind nicht notwendig.</a:t>
            </a:r>
          </a:p>
        </p:txBody>
      </p:sp>
      <p:sp>
        <p:nvSpPr>
          <p:cNvPr id="42" name="Textfeld 41"/>
          <p:cNvSpPr txBox="1"/>
          <p:nvPr/>
        </p:nvSpPr>
        <p:spPr>
          <a:xfrm>
            <a:off x="1073881" y="5839562"/>
            <a:ext cx="492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Wir geben die Antwort.</a:t>
            </a:r>
          </a:p>
        </p:txBody>
      </p:sp>
      <p:sp>
        <p:nvSpPr>
          <p:cNvPr id="43" name="Textfeld 42"/>
          <p:cNvSpPr txBox="1"/>
          <p:nvPr/>
        </p:nvSpPr>
        <p:spPr>
          <a:xfrm>
            <a:off x="1073881" y="6295025"/>
            <a:ext cx="4826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Es sind noch 12 l im Fass.</a:t>
            </a:r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/>
      <p:bldP spid="42" grpId="0"/>
      <p:bldP spid="4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</Words>
  <Application>Microsoft Office PowerPoint</Application>
  <PresentationFormat>Breitbild</PresentationFormat>
  <Paragraphs>24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Aharoni</vt:lpstr>
      <vt:lpstr>Arial</vt:lpstr>
      <vt:lpstr>Calibri</vt:lpstr>
      <vt:lpstr>Calibri Light</vt:lpstr>
      <vt:lpstr>Office Theme</vt:lpstr>
      <vt:lpstr>In der Gastwirtschaft zum Hirschen wird ein 30 l Fass angezapft. An diesem Abend werden noch 18 l ausgeschenkt. Wie viele l sind noch im Fass?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31</cp:revision>
  <dcterms:created xsi:type="dcterms:W3CDTF">2015-07-06T16:22:22Z</dcterms:created>
  <dcterms:modified xsi:type="dcterms:W3CDTF">2016-02-24T13:35:59Z</dcterms:modified>
</cp:coreProperties>
</file>