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4" Type="http://schemas.openxmlformats.org/officeDocument/2006/relationships/printerSettings" Target="printerSettings/printerSettings1.bin"/><Relationship Id="rId5" Type="http://schemas.openxmlformats.org/officeDocument/2006/relationships/presProps" Target="presProps.xml"/><Relationship Id="rId6" Type="http://schemas.openxmlformats.org/officeDocument/2006/relationships/viewProps" Target="viewProps.xml"/><Relationship Id="rId7" Type="http://schemas.openxmlformats.org/officeDocument/2006/relationships/theme" Target="theme/theme1.xml"/><Relationship Id="rId8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Kopfzeilenplatzhalt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901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19631A-88EB-43C1-9F17-DD80D098672C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olienbildplatzhalter 3"/>
          <p:cNvSpPr>
            <a:spLocks noGrp="1" noRot="1" noChangeAspect="1"/>
          </p:cNvSpPr>
          <p:nvPr>
            <p:ph type="sldImg" idx="2"/>
          </p:nvPr>
        </p:nvSpPr>
        <p:spPr>
          <a:xfrm>
            <a:off x="444500" y="1243013"/>
            <a:ext cx="5969000" cy="33575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de-DE"/>
          </a:p>
        </p:txBody>
      </p:sp>
      <p:sp>
        <p:nvSpPr>
          <p:cNvPr id="5" name="Notizenplatzhalter 4"/>
          <p:cNvSpPr>
            <a:spLocks noGrp="1"/>
          </p:cNvSpPr>
          <p:nvPr>
            <p:ph type="body" sz="quarter" idx="3"/>
          </p:nvPr>
        </p:nvSpPr>
        <p:spPr>
          <a:xfrm>
            <a:off x="685800" y="4786362"/>
            <a:ext cx="5486400" cy="391611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4"/>
          </p:nvPr>
        </p:nvSpPr>
        <p:spPr>
          <a:xfrm>
            <a:off x="0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5"/>
          </p:nvPr>
        </p:nvSpPr>
        <p:spPr>
          <a:xfrm>
            <a:off x="3884613" y="9446678"/>
            <a:ext cx="2971800" cy="49901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9354B5-F3B4-43A1-915E-AD66A1C023CA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9893245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lienbildplatzhalt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izenplatzhalt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9354B5-F3B4-43A1-915E-AD66A1C023CA}" type="slidenum">
              <a:rPr lang="de-DE" smtClean="0"/>
              <a:t>1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1462836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790575" y="-21027"/>
            <a:ext cx="10617654" cy="1193740"/>
          </a:xfrm>
        </p:spPr>
        <p:txBody>
          <a:bodyPr>
            <a:noAutofit/>
          </a:bodyPr>
          <a:lstStyle/>
          <a:p>
            <a:r>
              <a:rPr lang="de-DE" sz="1800" dirty="0" smtClean="0">
                <a:latin typeface="Liberation Mono" panose="02070409020205020404" pitchFamily="49" charset="0"/>
                <a:ea typeface="Microsoft JhengHei" panose="020B0604030504040204" pitchFamily="34" charset="-120"/>
                <a:cs typeface="Liberation Mono" panose="02070409020205020404" pitchFamily="49" charset="0"/>
              </a:rPr>
              <a:t>Frau Bauer brauchte im Jahr </a:t>
            </a:r>
            <a:r>
              <a:rPr lang="de-DE" sz="1800" dirty="0" smtClean="0">
                <a:latin typeface="Liberation Mono" panose="02070409020205020404" pitchFamily="49" charset="0"/>
                <a:ea typeface="Microsoft JhengHei" panose="020B0604030504040204" pitchFamily="34" charset="-120"/>
                <a:cs typeface="Liberation Mono" panose="02070409020205020404" pitchFamily="49" charset="0"/>
              </a:rPr>
              <a:t>2014 3 </a:t>
            </a:r>
            <a:r>
              <a:rPr lang="de-DE" sz="1800" dirty="0" smtClean="0">
                <a:latin typeface="Liberation Mono" panose="02070409020205020404" pitchFamily="49" charset="0"/>
                <a:ea typeface="Microsoft JhengHei" panose="020B0604030504040204" pitchFamily="34" charset="-120"/>
                <a:cs typeface="Liberation Mono" panose="02070409020205020404" pitchFamily="49" charset="0"/>
              </a:rPr>
              <a:t>cbm Gas weniger als im Jahre 2013</a:t>
            </a:r>
            <a:br>
              <a:rPr lang="de-DE" sz="1800" dirty="0" smtClean="0">
                <a:latin typeface="Liberation Mono" panose="02070409020205020404" pitchFamily="49" charset="0"/>
                <a:ea typeface="Microsoft JhengHei" panose="020B0604030504040204" pitchFamily="34" charset="-120"/>
                <a:cs typeface="Liberation Mono" panose="02070409020205020404" pitchFamily="49" charset="0"/>
              </a:rPr>
            </a:br>
            <a:r>
              <a:rPr lang="de-DE" sz="1800" dirty="0" smtClean="0">
                <a:latin typeface="Liberation Mono" panose="02070409020205020404" pitchFamily="49" charset="0"/>
                <a:ea typeface="Microsoft JhengHei" panose="020B0604030504040204" pitchFamily="34" charset="-120"/>
                <a:cs typeface="Liberation Mono" panose="02070409020205020404" pitchFamily="49" charset="0"/>
              </a:rPr>
              <a:t>und zwar 13 cbm.</a:t>
            </a:r>
            <a:br>
              <a:rPr lang="de-DE" sz="1800" dirty="0" smtClean="0">
                <a:latin typeface="Liberation Mono" panose="02070409020205020404" pitchFamily="49" charset="0"/>
                <a:ea typeface="Microsoft JhengHei" panose="020B0604030504040204" pitchFamily="34" charset="-120"/>
                <a:cs typeface="Liberation Mono" panose="02070409020205020404" pitchFamily="49" charset="0"/>
              </a:rPr>
            </a:br>
            <a:r>
              <a:rPr lang="de-DE" sz="1800" dirty="0" smtClean="0">
                <a:latin typeface="Liberation Mono" panose="02070409020205020404" pitchFamily="49" charset="0"/>
                <a:ea typeface="Microsoft JhengHei" panose="020B0604030504040204" pitchFamily="34" charset="-120"/>
                <a:cs typeface="Liberation Mono" panose="02070409020205020404" pitchFamily="49" charset="0"/>
              </a:rPr>
              <a:t>Wie hoch war der Verbrauch 2013?</a:t>
            </a:r>
            <a:r>
              <a:rPr lang="de-DE" sz="1800" dirty="0" smtClean="0">
                <a:latin typeface="Lucida Handwriting" panose="03010101010101010101" pitchFamily="66" charset="0"/>
                <a:ea typeface="Microsoft JhengHei" panose="020B0604030504040204" pitchFamily="34" charset="-120"/>
                <a:cs typeface="Iskoola Pota" panose="020B0502040204020203" pitchFamily="34" charset="0"/>
              </a:rPr>
              <a:t>  </a:t>
            </a:r>
            <a:endParaRPr lang="de-DE" sz="1800" dirty="0">
              <a:latin typeface="Lucida Handwriting" panose="03010101010101010101" pitchFamily="66" charset="0"/>
              <a:ea typeface="Microsoft JhengHei" panose="020B0604030504040204" pitchFamily="34" charset="-12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48415" y="4136645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1115405" y="3351855"/>
            <a:ext cx="1300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2013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63063" y="3351855"/>
            <a:ext cx="168506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Weniger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37523" y="4331848"/>
            <a:ext cx="63627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_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271111"/>
            <a:ext cx="9645082" cy="399114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07626" y="1310772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„Braucht weniger als…“: Rechenbaum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7626" y="1671342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07626" y="2031912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4" name="Textfeld 33"/>
          <p:cNvSpPr txBox="1"/>
          <p:nvPr/>
        </p:nvSpPr>
        <p:spPr>
          <a:xfrm>
            <a:off x="3441305" y="3699288"/>
            <a:ext cx="10943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 cbm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1728707" y="3698407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07626" y="23924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</a:t>
            </a:r>
            <a:r>
              <a:rPr lang="de-DE" sz="1600" dirty="0" err="1" smtClean="0"/>
              <a:t>Gl</a:t>
            </a:r>
            <a:r>
              <a:rPr lang="de-DE" sz="1600" dirty="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530716" y="2392483"/>
            <a:ext cx="38288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smtClean="0">
                <a:solidFill>
                  <a:schemeClr val="accent5">
                    <a:lumMod val="50000"/>
                  </a:schemeClr>
                </a:solidFill>
              </a:rPr>
              <a:t>PL:        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- 3 cbm = 13 cbm;</a:t>
            </a:r>
          </a:p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16 cbm - 3 cbm = 13 cbm;         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530716" y="3247151"/>
            <a:ext cx="407824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Gl: x - 3 cbm = 13 cbm / + 3 cbm;</a:t>
            </a:r>
          </a:p>
          <a:p>
            <a:r>
              <a:rPr lang="de-DE" dirty="0"/>
              <a:t> </a:t>
            </a:r>
            <a:r>
              <a:rPr lang="de-DE" dirty="0" smtClean="0"/>
              <a:t>     x = 14 cbm + 3 cbm; x = 16 cbm; 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1409700" y="3832544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005910" y="253076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2" name="Textfeld 41"/>
          <p:cNvSpPr txBox="1"/>
          <p:nvPr/>
        </p:nvSpPr>
        <p:spPr>
          <a:xfrm>
            <a:off x="907626" y="5996569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</a:t>
            </a:r>
            <a:r>
              <a:rPr lang="de-DE" sz="1600" smtClean="0"/>
              <a:t>die Antwort: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907625" y="6247146"/>
            <a:ext cx="479324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Im Jahr 2013 betrug der Verbrauch 16 cbm. 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363524" y="5050629"/>
            <a:ext cx="121241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13 cbm</a:t>
            </a:r>
            <a:endParaRPr lang="de-DE" dirty="0"/>
          </a:p>
        </p:txBody>
      </p:sp>
      <p:sp>
        <p:nvSpPr>
          <p:cNvPr id="11" name="Textfeld 10"/>
          <p:cNvSpPr txBox="1"/>
          <p:nvPr/>
        </p:nvSpPr>
        <p:spPr>
          <a:xfrm>
            <a:off x="5296999" y="4657994"/>
            <a:ext cx="5715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mtClean="0"/>
              <a:t>Wir </a:t>
            </a:r>
            <a:r>
              <a:rPr lang="de-DE" dirty="0" smtClean="0"/>
              <a:t>zeichnen </a:t>
            </a:r>
            <a:r>
              <a:rPr lang="de-DE" smtClean="0"/>
              <a:t>die </a:t>
            </a:r>
            <a:r>
              <a:rPr lang="de-DE" b="1" smtClean="0">
                <a:solidFill>
                  <a:srgbClr val="FF0000"/>
                </a:solidFill>
              </a:rPr>
              <a:t>Umkehraufgabe</a:t>
            </a:r>
            <a:r>
              <a:rPr lang="de-DE" smtClean="0"/>
              <a:t> </a:t>
            </a:r>
            <a:r>
              <a:rPr lang="de-DE" dirty="0" smtClean="0"/>
              <a:t>in den Rechenbaum ein und lösen anschließend die Aufgabe.</a:t>
            </a:r>
          </a:p>
        </p:txBody>
      </p:sp>
      <p:sp>
        <p:nvSpPr>
          <p:cNvPr id="44" name="Ellipse 43"/>
          <p:cNvSpPr/>
          <p:nvPr/>
        </p:nvSpPr>
        <p:spPr>
          <a:xfrm>
            <a:off x="3525708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>
            <a:endCxn id="44" idx="3"/>
          </p:cNvCxnSpPr>
          <p:nvPr/>
        </p:nvCxnSpPr>
        <p:spPr>
          <a:xfrm flipV="1">
            <a:off x="3263063" y="4752612"/>
            <a:ext cx="356484" cy="360589"/>
          </a:xfrm>
          <a:prstGeom prst="line">
            <a:avLst/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stCxn id="44" idx="0"/>
            <a:endCxn id="34" idx="2"/>
          </p:cNvCxnSpPr>
          <p:nvPr/>
        </p:nvCxnSpPr>
        <p:spPr>
          <a:xfrm flipV="1">
            <a:off x="3846095" y="4068620"/>
            <a:ext cx="142402" cy="391309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/>
          <p:nvPr/>
        </p:nvCxnSpPr>
        <p:spPr>
          <a:xfrm flipH="1" flipV="1">
            <a:off x="1980770" y="3954718"/>
            <a:ext cx="1709033" cy="527014"/>
          </a:xfrm>
          <a:prstGeom prst="straightConnector1">
            <a:avLst/>
          </a:prstGeom>
          <a:ln w="1905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feld 25"/>
          <p:cNvSpPr txBox="1"/>
          <p:nvPr/>
        </p:nvSpPr>
        <p:spPr>
          <a:xfrm>
            <a:off x="3728254" y="4412876"/>
            <a:ext cx="4182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>
                <a:solidFill>
                  <a:srgbClr val="FF0000"/>
                </a:solidFill>
              </a:rPr>
              <a:t>+</a:t>
            </a:r>
            <a:endParaRPr lang="de-DE" dirty="0">
              <a:solidFill>
                <a:srgbClr val="FF0000"/>
              </a:solidFill>
            </a:endParaRPr>
          </a:p>
        </p:txBody>
      </p:sp>
      <p:sp>
        <p:nvSpPr>
          <p:cNvPr id="45" name="Textfeld 44"/>
          <p:cNvSpPr txBox="1"/>
          <p:nvPr/>
        </p:nvSpPr>
        <p:spPr>
          <a:xfrm>
            <a:off x="5296999" y="5675588"/>
            <a:ext cx="4678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Rechnung: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x </a:t>
            </a:r>
            <a:r>
              <a:rPr lang="de-DE" b="1" dirty="0" smtClean="0">
                <a:solidFill>
                  <a:srgbClr val="FF0000"/>
                </a:solidFill>
              </a:rPr>
              <a:t>- 3 cbm = 13 cbm; U: 13 cbm + 3 cbm = x ; 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x = 16 cbm;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13" name="Textfeld 12"/>
          <p:cNvSpPr txBox="1"/>
          <p:nvPr/>
        </p:nvSpPr>
        <p:spPr>
          <a:xfrm>
            <a:off x="2353025" y="5458154"/>
            <a:ext cx="22525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2014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5" fill="hold">
                      <p:stCondLst>
                        <p:cond delay="indefinite"/>
                      </p:stCondLst>
                      <p:childTnLst>
                        <p:par>
                          <p:cTn id="176" fill="hold">
                            <p:stCondLst>
                              <p:cond delay="0"/>
                            </p:stCondLst>
                            <p:childTnLst>
                              <p:par>
                                <p:cTn id="17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5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7" fill="hold">
                      <p:stCondLst>
                        <p:cond delay="indefinite"/>
                      </p:stCondLst>
                      <p:childTnLst>
                        <p:par>
                          <p:cTn id="188" fill="hold">
                            <p:stCondLst>
                              <p:cond delay="0"/>
                            </p:stCondLst>
                            <p:childTnLst>
                              <p:par>
                                <p:cTn id="18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7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31" grpId="0"/>
      <p:bldP spid="4" grpId="0"/>
      <p:bldP spid="19" grpId="0"/>
      <p:bldP spid="25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2" grpId="0"/>
      <p:bldP spid="43" grpId="0"/>
      <p:bldP spid="5" grpId="0"/>
      <p:bldP spid="11" grpId="0"/>
      <p:bldP spid="44" grpId="0" animBg="1"/>
      <p:bldP spid="26" grpId="0"/>
      <p:bldP spid="45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176</Words>
  <Application>Microsoft Macintosh PowerPoint</Application>
  <PresentationFormat>Benutzerdefiniert</PresentationFormat>
  <Paragraphs>29</Paragraphs>
  <Slides>1</Slides>
  <Notes>1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Frau Bauer brauchte im Jahr 2014 3 cbm Gas weniger als im Jahre 2013 und zwar 13 cbm. Wie hoch war der Verbrauch 2013?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40</cp:revision>
  <cp:lastPrinted>2015-07-31T12:17:00Z</cp:lastPrinted>
  <dcterms:created xsi:type="dcterms:W3CDTF">2015-07-06T16:22:22Z</dcterms:created>
  <dcterms:modified xsi:type="dcterms:W3CDTF">2016-02-23T12:01:11Z</dcterms:modified>
</cp:coreProperties>
</file>