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tandardabschnitt" id="{AD09D68B-E2D6-4E9C-B896-EFECCBC36BEA}">
          <p14:sldIdLst>
            <p14:sldId id="256"/>
          </p14:sldIdLst>
        </p14:section>
        <p14:section name="Abschnitt ohne Titel" id="{2F1433B4-6CE6-47FA-9750-2BAFAC222B87}">
          <p14:sldIdLst/>
        </p14:section>
        <p14:section name="Abschnitt ohne Titel" id="{5C319648-F0D5-4B86-9FE2-0CD5E3FE9972}">
          <p14:sldIdLst/>
        </p14:section>
      </p14:sectionLst>
    </p:ex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108" d="100"/>
          <a:sy n="108" d="100"/>
        </p:scale>
        <p:origin x="-108" y="-19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17.09.2015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705963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17.09.2015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394711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17.09.2015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862169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17.09.2015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64353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17.09.2015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465850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17.09.2015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84543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17.09.2015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491089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17.09.2015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316645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17.09.2015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484794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17.09.2015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592907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17.09.2015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673560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AFCEF6-ED52-4FD0-A1CD-9EB30A3C10BE}" type="datetimeFigureOut">
              <a:rPr lang="de-DE" smtClean="0"/>
              <a:t>17.09.2015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113366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943100" y="299593"/>
            <a:ext cx="8298873" cy="1101292"/>
          </a:xfrm>
        </p:spPr>
        <p:txBody>
          <a:bodyPr>
            <a:normAutofit/>
          </a:bodyPr>
          <a:lstStyle/>
          <a:p>
            <a:r>
              <a:rPr lang="de-DE" sz="1800" b="1" dirty="0">
                <a:latin typeface="Aharoni" panose="02010803020104030203" pitchFamily="2" charset="-79"/>
                <a:cs typeface="Aharoni" panose="02010803020104030203" pitchFamily="2" charset="-79"/>
              </a:rPr>
              <a:t>Bauer Hierl hat 35 Milchkühe. Er verkauft 12 davon, da er sonst einen</a:t>
            </a:r>
            <a:r>
              <a:rPr lang="de-DE" sz="1800" dirty="0">
                <a:latin typeface="Aharoni" panose="02010803020104030203" pitchFamily="2" charset="-79"/>
                <a:cs typeface="Aharoni" panose="02010803020104030203" pitchFamily="2" charset="-79"/>
              </a:rPr>
              <a:t/>
            </a:r>
            <a:br>
              <a:rPr lang="de-DE" sz="1800" dirty="0">
                <a:latin typeface="Aharoni" panose="02010803020104030203" pitchFamily="2" charset="-79"/>
                <a:cs typeface="Aharoni" panose="02010803020104030203" pitchFamily="2" charset="-79"/>
              </a:rPr>
            </a:br>
            <a:r>
              <a:rPr lang="de-DE" sz="1800" b="1" dirty="0">
                <a:latin typeface="Aharoni" panose="02010803020104030203" pitchFamily="2" charset="-79"/>
                <a:cs typeface="Aharoni" panose="02010803020104030203" pitchFamily="2" charset="-79"/>
              </a:rPr>
              <a:t>neuen Stall bauen müsste.</a:t>
            </a:r>
            <a:r>
              <a:rPr lang="de-DE" sz="1800" dirty="0">
                <a:latin typeface="Aharoni" panose="02010803020104030203" pitchFamily="2" charset="-79"/>
                <a:cs typeface="Aharoni" panose="02010803020104030203" pitchFamily="2" charset="-79"/>
              </a:rPr>
              <a:t/>
            </a:r>
            <a:br>
              <a:rPr lang="de-DE" sz="1800" dirty="0">
                <a:latin typeface="Aharoni" panose="02010803020104030203" pitchFamily="2" charset="-79"/>
                <a:cs typeface="Aharoni" panose="02010803020104030203" pitchFamily="2" charset="-79"/>
              </a:rPr>
            </a:br>
            <a:r>
              <a:rPr lang="de-DE" sz="1800" b="1" dirty="0">
                <a:latin typeface="Aharoni" panose="02010803020104030203" pitchFamily="2" charset="-79"/>
                <a:cs typeface="Aharoni" panose="02010803020104030203" pitchFamily="2" charset="-79"/>
              </a:rPr>
              <a:t>Wie viele Milchkühe hat Bauer Hierl dann noch ?</a:t>
            </a:r>
            <a:r>
              <a:rPr lang="de-DE" sz="1800" dirty="0">
                <a:latin typeface="Aharoni" panose="02010803020104030203" pitchFamily="2" charset="-79"/>
                <a:cs typeface="Aharoni" panose="02010803020104030203" pitchFamily="2" charset="-79"/>
              </a:rPr>
              <a:t/>
            </a:r>
            <a:br>
              <a:rPr lang="de-DE" sz="1800" dirty="0">
                <a:latin typeface="Aharoni" panose="02010803020104030203" pitchFamily="2" charset="-79"/>
                <a:cs typeface="Aharoni" panose="02010803020104030203" pitchFamily="2" charset="-79"/>
              </a:rPr>
            </a:br>
            <a:endParaRPr lang="de-DE" sz="1800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790575" y="2847109"/>
            <a:ext cx="9763125" cy="3262746"/>
          </a:xfrm>
        </p:spPr>
        <p:txBody>
          <a:bodyPr/>
          <a:lstStyle/>
          <a:p>
            <a:r>
              <a:rPr lang="de-DE" dirty="0" smtClean="0"/>
              <a:t> </a:t>
            </a:r>
            <a:endParaRPr lang="de-DE" dirty="0"/>
          </a:p>
        </p:txBody>
      </p:sp>
      <p:sp>
        <p:nvSpPr>
          <p:cNvPr id="6" name="Rechteck 5"/>
          <p:cNvSpPr/>
          <p:nvPr/>
        </p:nvSpPr>
        <p:spPr>
          <a:xfrm>
            <a:off x="1160317" y="3722579"/>
            <a:ext cx="976745" cy="39485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" name="Rechteck 6"/>
          <p:cNvSpPr/>
          <p:nvPr/>
        </p:nvSpPr>
        <p:spPr>
          <a:xfrm>
            <a:off x="2335916" y="5076392"/>
            <a:ext cx="976745" cy="39485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Rechteck 7"/>
          <p:cNvSpPr/>
          <p:nvPr/>
        </p:nvSpPr>
        <p:spPr>
          <a:xfrm>
            <a:off x="3323357" y="3728989"/>
            <a:ext cx="976745" cy="39485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Ellipse 11"/>
          <p:cNvSpPr/>
          <p:nvPr/>
        </p:nvSpPr>
        <p:spPr>
          <a:xfrm>
            <a:off x="2501415" y="4459929"/>
            <a:ext cx="640773" cy="342900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15" name="Gerader Verbinder 14"/>
          <p:cNvCxnSpPr/>
          <p:nvPr/>
        </p:nvCxnSpPr>
        <p:spPr>
          <a:xfrm>
            <a:off x="2118139" y="4103136"/>
            <a:ext cx="430581" cy="37750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Gerader Verbinder 16"/>
          <p:cNvCxnSpPr>
            <a:stCxn id="8" idx="2"/>
            <a:endCxn id="12" idx="7"/>
          </p:cNvCxnSpPr>
          <p:nvPr/>
        </p:nvCxnSpPr>
        <p:spPr>
          <a:xfrm flipH="1">
            <a:off x="3048349" y="4123844"/>
            <a:ext cx="763381" cy="38630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Gerade Verbindung mit Pfeil 19"/>
          <p:cNvCxnSpPr>
            <a:stCxn id="12" idx="4"/>
            <a:endCxn id="7" idx="0"/>
          </p:cNvCxnSpPr>
          <p:nvPr/>
        </p:nvCxnSpPr>
        <p:spPr>
          <a:xfrm>
            <a:off x="2821802" y="4802829"/>
            <a:ext cx="2487" cy="27356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feld 26"/>
          <p:cNvSpPr txBox="1"/>
          <p:nvPr/>
        </p:nvSpPr>
        <p:spPr>
          <a:xfrm>
            <a:off x="909013" y="3298435"/>
            <a:ext cx="16814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 Bauer Hierl hat</a:t>
            </a:r>
            <a:endParaRPr lang="de-DE" dirty="0"/>
          </a:p>
        </p:txBody>
      </p:sp>
      <p:sp>
        <p:nvSpPr>
          <p:cNvPr id="28" name="Textfeld 27"/>
          <p:cNvSpPr txBox="1"/>
          <p:nvPr/>
        </p:nvSpPr>
        <p:spPr>
          <a:xfrm>
            <a:off x="3263063" y="3290198"/>
            <a:ext cx="16850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e</a:t>
            </a:r>
            <a:r>
              <a:rPr lang="de-DE" dirty="0" smtClean="0"/>
              <a:t>r verkauft  </a:t>
            </a:r>
            <a:endParaRPr lang="de-DE" dirty="0"/>
          </a:p>
        </p:txBody>
      </p:sp>
      <p:sp>
        <p:nvSpPr>
          <p:cNvPr id="29" name="Textfeld 28"/>
          <p:cNvSpPr txBox="1"/>
          <p:nvPr/>
        </p:nvSpPr>
        <p:spPr>
          <a:xfrm>
            <a:off x="2180357" y="5438775"/>
            <a:ext cx="30447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mtClean="0"/>
              <a:t>  Bauer Hierl hat </a:t>
            </a:r>
            <a:r>
              <a:rPr lang="de-DE" dirty="0" smtClean="0"/>
              <a:t>dann noch </a:t>
            </a:r>
            <a:endParaRPr lang="de-DE" dirty="0"/>
          </a:p>
        </p:txBody>
      </p:sp>
      <p:sp>
        <p:nvSpPr>
          <p:cNvPr id="31" name="Textfeld 30"/>
          <p:cNvSpPr txBox="1"/>
          <p:nvPr/>
        </p:nvSpPr>
        <p:spPr>
          <a:xfrm>
            <a:off x="2669090" y="4360734"/>
            <a:ext cx="348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_</a:t>
            </a:r>
          </a:p>
        </p:txBody>
      </p:sp>
      <p:sp>
        <p:nvSpPr>
          <p:cNvPr id="32" name="Untertitel 2"/>
          <p:cNvSpPr txBox="1">
            <a:spLocks/>
          </p:cNvSpPr>
          <p:nvPr/>
        </p:nvSpPr>
        <p:spPr>
          <a:xfrm>
            <a:off x="1562100" y="2486747"/>
            <a:ext cx="9144000" cy="37755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mtClean="0"/>
              <a:t> </a:t>
            </a:r>
            <a:endParaRPr lang="de-DE" dirty="0"/>
          </a:p>
        </p:txBody>
      </p:sp>
      <p:sp>
        <p:nvSpPr>
          <p:cNvPr id="33" name="Untertitel 2"/>
          <p:cNvSpPr txBox="1">
            <a:spLocks/>
          </p:cNvSpPr>
          <p:nvPr/>
        </p:nvSpPr>
        <p:spPr>
          <a:xfrm>
            <a:off x="1714500" y="2639147"/>
            <a:ext cx="9144000" cy="37755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mtClean="0"/>
              <a:t> </a:t>
            </a:r>
            <a:endParaRPr lang="de-DE" dirty="0"/>
          </a:p>
        </p:txBody>
      </p:sp>
      <p:sp>
        <p:nvSpPr>
          <p:cNvPr id="4" name="Textfeld 3"/>
          <p:cNvSpPr txBox="1"/>
          <p:nvPr/>
        </p:nvSpPr>
        <p:spPr>
          <a:xfrm>
            <a:off x="923925" y="1225462"/>
            <a:ext cx="71775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Es werden Milchkühe verkauft, kommen also weg. Wir zeichnen einen Rechenbaum und beschriften ihn.</a:t>
            </a:r>
            <a:endParaRPr lang="de-DE" sz="1600" dirty="0"/>
          </a:p>
        </p:txBody>
      </p:sp>
      <p:sp>
        <p:nvSpPr>
          <p:cNvPr id="19" name="Textfeld 18"/>
          <p:cNvSpPr txBox="1"/>
          <p:nvPr/>
        </p:nvSpPr>
        <p:spPr>
          <a:xfrm>
            <a:off x="907626" y="1740042"/>
            <a:ext cx="73299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Wir tragen das Operationszeichen und die gegebenen Zahlen ein.</a:t>
            </a:r>
            <a:endParaRPr lang="de-DE" sz="1600" dirty="0"/>
          </a:p>
        </p:txBody>
      </p:sp>
      <p:sp>
        <p:nvSpPr>
          <p:cNvPr id="25" name="Textfeld 24"/>
          <p:cNvSpPr txBox="1"/>
          <p:nvPr/>
        </p:nvSpPr>
        <p:spPr>
          <a:xfrm>
            <a:off x="923925" y="2060113"/>
            <a:ext cx="734621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Wir tragen den Platzhalter ein.</a:t>
            </a:r>
            <a:endParaRPr lang="de-DE" sz="1600" dirty="0"/>
          </a:p>
        </p:txBody>
      </p:sp>
      <p:sp>
        <p:nvSpPr>
          <p:cNvPr id="30" name="Textfeld 29"/>
          <p:cNvSpPr txBox="1"/>
          <p:nvPr/>
        </p:nvSpPr>
        <p:spPr>
          <a:xfrm>
            <a:off x="1376906" y="3769713"/>
            <a:ext cx="6374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35 </a:t>
            </a:r>
            <a:endParaRPr lang="de-DE" dirty="0"/>
          </a:p>
        </p:txBody>
      </p:sp>
      <p:sp>
        <p:nvSpPr>
          <p:cNvPr id="34" name="Textfeld 33"/>
          <p:cNvSpPr txBox="1"/>
          <p:nvPr/>
        </p:nvSpPr>
        <p:spPr>
          <a:xfrm>
            <a:off x="3606239" y="3734034"/>
            <a:ext cx="56024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12</a:t>
            </a:r>
            <a:endParaRPr lang="de-DE" dirty="0"/>
          </a:p>
        </p:txBody>
      </p:sp>
      <p:sp>
        <p:nvSpPr>
          <p:cNvPr id="35" name="Textfeld 34"/>
          <p:cNvSpPr txBox="1"/>
          <p:nvPr/>
        </p:nvSpPr>
        <p:spPr>
          <a:xfrm>
            <a:off x="2804569" y="5091545"/>
            <a:ext cx="4996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x</a:t>
            </a:r>
            <a:endParaRPr lang="de-DE" dirty="0"/>
          </a:p>
        </p:txBody>
      </p:sp>
      <p:sp>
        <p:nvSpPr>
          <p:cNvPr id="36" name="Textfeld 35"/>
          <p:cNvSpPr txBox="1"/>
          <p:nvPr/>
        </p:nvSpPr>
        <p:spPr>
          <a:xfrm>
            <a:off x="923925" y="2381078"/>
            <a:ext cx="649605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Wir lösen die Aufgabe als „</a:t>
            </a:r>
            <a:r>
              <a:rPr lang="de-DE" sz="1600" b="1" dirty="0" smtClean="0">
                <a:solidFill>
                  <a:schemeClr val="accent5">
                    <a:lumMod val="50000"/>
                  </a:schemeClr>
                </a:solidFill>
              </a:rPr>
              <a:t>Platzhalteraufgabe“</a:t>
            </a:r>
            <a:r>
              <a:rPr lang="de-DE" sz="1600" dirty="0" smtClean="0"/>
              <a:t> (</a:t>
            </a:r>
            <a:r>
              <a:rPr lang="de-DE" sz="1600" dirty="0" err="1" smtClean="0"/>
              <a:t>Pl</a:t>
            </a:r>
            <a:r>
              <a:rPr lang="de-DE" sz="1600" dirty="0" smtClean="0"/>
              <a:t>) und als „Gleichung“(Gl).        </a:t>
            </a:r>
          </a:p>
        </p:txBody>
      </p:sp>
      <p:sp>
        <p:nvSpPr>
          <p:cNvPr id="37" name="Textfeld 36"/>
          <p:cNvSpPr txBox="1"/>
          <p:nvPr/>
        </p:nvSpPr>
        <p:spPr>
          <a:xfrm>
            <a:off x="7893781" y="2349406"/>
            <a:ext cx="30926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 smtClean="0">
                <a:solidFill>
                  <a:schemeClr val="accent5">
                    <a:lumMod val="50000"/>
                  </a:schemeClr>
                </a:solidFill>
              </a:rPr>
              <a:t>PL:35 – 12 =       ; 35 – 12 = 23;       </a:t>
            </a:r>
          </a:p>
        </p:txBody>
      </p:sp>
      <p:sp>
        <p:nvSpPr>
          <p:cNvPr id="38" name="Textfeld 37"/>
          <p:cNvSpPr txBox="1"/>
          <p:nvPr/>
        </p:nvSpPr>
        <p:spPr>
          <a:xfrm>
            <a:off x="7893781" y="2787640"/>
            <a:ext cx="36975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Gl: 35 – 12 = x; x = 35 – 12; x = 23</a:t>
            </a:r>
            <a:endParaRPr lang="de-DE" dirty="0"/>
          </a:p>
        </p:txBody>
      </p:sp>
      <p:sp>
        <p:nvSpPr>
          <p:cNvPr id="39" name="Rechteck 38"/>
          <p:cNvSpPr/>
          <p:nvPr/>
        </p:nvSpPr>
        <p:spPr>
          <a:xfrm>
            <a:off x="2494290" y="5186016"/>
            <a:ext cx="297177" cy="14798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  </a:t>
            </a:r>
            <a:endParaRPr lang="de-DE" dirty="0"/>
          </a:p>
        </p:txBody>
      </p:sp>
      <p:sp>
        <p:nvSpPr>
          <p:cNvPr id="40" name="Rechteck 39"/>
          <p:cNvSpPr/>
          <p:nvPr/>
        </p:nvSpPr>
        <p:spPr>
          <a:xfrm>
            <a:off x="9142904" y="2469696"/>
            <a:ext cx="297177" cy="14798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  </a:t>
            </a:r>
            <a:endParaRPr lang="de-DE" dirty="0"/>
          </a:p>
        </p:txBody>
      </p:sp>
      <p:sp>
        <p:nvSpPr>
          <p:cNvPr id="41" name="Textfeld 40"/>
          <p:cNvSpPr txBox="1"/>
          <p:nvPr/>
        </p:nvSpPr>
        <p:spPr>
          <a:xfrm>
            <a:off x="905182" y="2674669"/>
            <a:ext cx="69723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>
                <a:solidFill>
                  <a:srgbClr val="C00000"/>
                </a:solidFill>
              </a:rPr>
              <a:t>Umkehraufgabe </a:t>
            </a:r>
            <a:r>
              <a:rPr lang="de-DE" sz="1600" dirty="0" smtClean="0"/>
              <a:t>oder</a:t>
            </a:r>
            <a:r>
              <a:rPr lang="de-DE" sz="1600" dirty="0" smtClean="0">
                <a:solidFill>
                  <a:srgbClr val="C00000"/>
                </a:solidFill>
              </a:rPr>
              <a:t> Tauschaufgabe </a:t>
            </a:r>
            <a:r>
              <a:rPr lang="de-DE" sz="1600" dirty="0" smtClean="0"/>
              <a:t>sind nicht notwendig.</a:t>
            </a:r>
            <a:endParaRPr lang="de-DE" sz="1600" dirty="0"/>
          </a:p>
        </p:txBody>
      </p:sp>
      <p:sp>
        <p:nvSpPr>
          <p:cNvPr id="42" name="Textfeld 41"/>
          <p:cNvSpPr txBox="1"/>
          <p:nvPr/>
        </p:nvSpPr>
        <p:spPr>
          <a:xfrm>
            <a:off x="1073881" y="6004585"/>
            <a:ext cx="492686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Wir geben die Antwort.</a:t>
            </a:r>
            <a:endParaRPr lang="de-DE" sz="1600" dirty="0"/>
          </a:p>
        </p:txBody>
      </p:sp>
      <p:sp>
        <p:nvSpPr>
          <p:cNvPr id="43" name="Textfeld 42"/>
          <p:cNvSpPr txBox="1"/>
          <p:nvPr/>
        </p:nvSpPr>
        <p:spPr>
          <a:xfrm>
            <a:off x="1073881" y="6302370"/>
            <a:ext cx="4826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 Bauer Hierl hat dann noch 23 Milchkühe.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615883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  <p:bldP spid="7" grpId="0" animBg="1"/>
      <p:bldP spid="8" grpId="0" animBg="1"/>
      <p:bldP spid="12" grpId="0" animBg="1"/>
      <p:bldP spid="27" grpId="0"/>
      <p:bldP spid="28" grpId="0"/>
      <p:bldP spid="29" grpId="0"/>
      <p:bldP spid="31" grpId="0"/>
      <p:bldP spid="4" grpId="0"/>
      <p:bldP spid="19" grpId="0"/>
      <p:bldP spid="25" grpId="0"/>
      <p:bldP spid="30" grpId="0"/>
      <p:bldP spid="34" grpId="0"/>
      <p:bldP spid="35" grpId="0"/>
      <p:bldP spid="36" grpId="0"/>
      <p:bldP spid="37" grpId="0"/>
      <p:bldP spid="38" grpId="0"/>
      <p:bldP spid="39" grpId="0" animBg="1"/>
      <p:bldP spid="40" grpId="0" animBg="1"/>
      <p:bldP spid="41" grpId="0"/>
      <p:bldP spid="42" grpId="0"/>
      <p:bldP spid="43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136</Words>
  <Application>Microsoft Office PowerPoint</Application>
  <PresentationFormat>Benutzerdefiniert</PresentationFormat>
  <Paragraphs>22</Paragraphs>
  <Slides>1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2" baseType="lpstr">
      <vt:lpstr>Office Theme</vt:lpstr>
      <vt:lpstr>Bauer Hierl hat 35 Milchkühe. Er verkauft 12 davon, da er sonst einen neuen Stall bauen müsste. Wie viele Milchkühe hat Bauer Hierl dann noch ?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Manfred Luft</dc:creator>
  <cp:lastModifiedBy>Manfred Luft </cp:lastModifiedBy>
  <cp:revision>22</cp:revision>
  <dcterms:created xsi:type="dcterms:W3CDTF">2015-07-06T16:22:22Z</dcterms:created>
  <dcterms:modified xsi:type="dcterms:W3CDTF">2015-09-17T17:51:28Z</dcterms:modified>
</cp:coreProperties>
</file>