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napToGrid="0">
      <p:cViewPr varScale="1">
        <p:scale>
          <a:sx n="92" d="100"/>
          <a:sy n="92" d="100"/>
        </p:scale>
        <p:origin x="-576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2641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6276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3961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2646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0050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4221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1690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5266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2283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9218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6399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6108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47762" y="312414"/>
            <a:ext cx="9144000" cy="954087"/>
          </a:xfrm>
        </p:spPr>
        <p:txBody>
          <a:bodyPr>
            <a:normAutofit fontScale="90000"/>
          </a:bodyPr>
          <a:lstStyle/>
          <a:p>
            <a:r>
              <a:rPr lang="de-DE" sz="1800" dirty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/>
            </a:r>
            <a:br>
              <a:rPr lang="de-DE" sz="1800" dirty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</a:br>
            <a:r>
              <a:rPr lang="de-DE" sz="1800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In einer Kiste Äpfel sind jeweils 12 kg.</a:t>
            </a:r>
            <a:br>
              <a:rPr lang="de-DE" sz="1800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</a:br>
            <a:r>
              <a:rPr lang="de-DE" sz="1800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Obsthändler Stolz verkauft an ein </a:t>
            </a:r>
            <a:r>
              <a:rPr lang="de-DE" sz="1800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Altersheim 5 </a:t>
            </a:r>
            <a:r>
              <a:rPr lang="de-DE" sz="1800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solcher Kisten.</a:t>
            </a:r>
            <a:br>
              <a:rPr lang="de-DE" sz="1800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</a:br>
            <a:r>
              <a:rPr lang="de-DE" sz="1800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Berechne das </a:t>
            </a:r>
            <a:r>
              <a:rPr lang="de-DE" sz="1800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Gesamtgewicht</a:t>
            </a:r>
            <a:r>
              <a:rPr lang="de-DE" sz="1800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!</a:t>
            </a:r>
            <a:endParaRPr lang="de-DE" sz="1800" b="1" dirty="0">
              <a:latin typeface="DejaVu Sans Light" panose="020B0203030804020204" pitchFamily="34" charset="0"/>
              <a:ea typeface="DejaVu Sans Light" panose="020B0203030804020204" pitchFamily="34" charset="0"/>
              <a:cs typeface="DejaVu Sans Light" panose="020B0203030804020204" pitchFamily="34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190625" y="2209800"/>
            <a:ext cx="9591675" cy="2981325"/>
          </a:xfrm>
        </p:spPr>
        <p:txBody>
          <a:bodyPr/>
          <a:lstStyle/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3381375" y="377190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338137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4981575" y="3781425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500062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/>
          <p:cNvSpPr txBox="1"/>
          <p:nvPr/>
        </p:nvSpPr>
        <p:spPr>
          <a:xfrm>
            <a:off x="1524000" y="387191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Einheit</a:t>
            </a:r>
            <a:endParaRPr lang="de-DE" sz="1400" dirty="0"/>
          </a:p>
        </p:txBody>
      </p:sp>
      <p:sp>
        <p:nvSpPr>
          <p:cNvPr id="13" name="Textfeld 12"/>
          <p:cNvSpPr txBox="1"/>
          <p:nvPr/>
        </p:nvSpPr>
        <p:spPr>
          <a:xfrm>
            <a:off x="1524000" y="434685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Mehrheit</a:t>
            </a:r>
            <a:endParaRPr lang="de-DE" sz="1400" dirty="0"/>
          </a:p>
        </p:txBody>
      </p:sp>
      <p:sp>
        <p:nvSpPr>
          <p:cNvPr id="9" name="Textfeld 8"/>
          <p:cNvSpPr txBox="1"/>
          <p:nvPr/>
        </p:nvSpPr>
        <p:spPr>
          <a:xfrm>
            <a:off x="3340854" y="3415894"/>
            <a:ext cx="15454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Anzahl </a:t>
            </a:r>
            <a:r>
              <a:rPr lang="de-DE" sz="1400" dirty="0" smtClean="0"/>
              <a:t>der Kisten</a:t>
            </a:r>
            <a:endParaRPr lang="de-DE" sz="1400" dirty="0"/>
          </a:p>
        </p:txBody>
      </p:sp>
      <p:sp>
        <p:nvSpPr>
          <p:cNvPr id="14" name="Textfeld 13"/>
          <p:cNvSpPr txBox="1"/>
          <p:nvPr/>
        </p:nvSpPr>
        <p:spPr>
          <a:xfrm>
            <a:off x="5116749" y="3415894"/>
            <a:ext cx="14382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Gewicht </a:t>
            </a:r>
            <a:endParaRPr lang="de-DE" sz="1400" dirty="0"/>
          </a:p>
        </p:txBody>
      </p:sp>
      <p:sp>
        <p:nvSpPr>
          <p:cNvPr id="6" name="Textfeld 5"/>
          <p:cNvSpPr txBox="1"/>
          <p:nvPr/>
        </p:nvSpPr>
        <p:spPr>
          <a:xfrm>
            <a:off x="3638550" y="387191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1</a:t>
            </a:r>
            <a:endParaRPr lang="de-DE" dirty="0"/>
          </a:p>
        </p:txBody>
      </p:sp>
      <p:sp>
        <p:nvSpPr>
          <p:cNvPr id="17" name="Textfeld 16"/>
          <p:cNvSpPr txBox="1"/>
          <p:nvPr/>
        </p:nvSpPr>
        <p:spPr>
          <a:xfrm>
            <a:off x="3638550" y="4347090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5</a:t>
            </a:r>
          </a:p>
        </p:txBody>
      </p:sp>
      <p:sp>
        <p:nvSpPr>
          <p:cNvPr id="18" name="Textfeld 17"/>
          <p:cNvSpPr txBox="1"/>
          <p:nvPr/>
        </p:nvSpPr>
        <p:spPr>
          <a:xfrm>
            <a:off x="5339502" y="4338973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19" name="Textfeld 18"/>
          <p:cNvSpPr txBox="1"/>
          <p:nvPr/>
        </p:nvSpPr>
        <p:spPr>
          <a:xfrm>
            <a:off x="5055221" y="3871912"/>
            <a:ext cx="1454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 </a:t>
            </a:r>
            <a:r>
              <a:rPr lang="de-DE" dirty="0" smtClean="0"/>
              <a:t> 12 kg</a:t>
            </a:r>
            <a:endParaRPr lang="de-DE" dirty="0"/>
          </a:p>
        </p:txBody>
      </p:sp>
      <p:sp>
        <p:nvSpPr>
          <p:cNvPr id="7" name="Nach rechts gekrümmter Pfeil 6"/>
          <p:cNvSpPr/>
          <p:nvPr/>
        </p:nvSpPr>
        <p:spPr>
          <a:xfrm flipH="1">
            <a:off x="6658937" y="3840501"/>
            <a:ext cx="570538" cy="924555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0" name="Nach rechts gekrümmter Pfeil 19"/>
          <p:cNvSpPr/>
          <p:nvPr/>
        </p:nvSpPr>
        <p:spPr>
          <a:xfrm>
            <a:off x="2749682" y="3863553"/>
            <a:ext cx="573208" cy="864444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6" name="Ellipse 15"/>
          <p:cNvSpPr/>
          <p:nvPr/>
        </p:nvSpPr>
        <p:spPr>
          <a:xfrm>
            <a:off x="2481422" y="4021432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Ellipse 21"/>
          <p:cNvSpPr/>
          <p:nvPr/>
        </p:nvSpPr>
        <p:spPr>
          <a:xfrm>
            <a:off x="7042268" y="4055716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/>
          <p:cNvSpPr txBox="1"/>
          <p:nvPr/>
        </p:nvSpPr>
        <p:spPr>
          <a:xfrm>
            <a:off x="2580827" y="4025800"/>
            <a:ext cx="56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* </a:t>
            </a:r>
            <a:r>
              <a:rPr lang="de-DE" sz="1000" dirty="0" smtClean="0"/>
              <a:t>5</a:t>
            </a:r>
            <a:endParaRPr lang="de-DE" sz="1000" dirty="0"/>
          </a:p>
        </p:txBody>
      </p:sp>
      <p:sp>
        <p:nvSpPr>
          <p:cNvPr id="24" name="Textfeld 23"/>
          <p:cNvSpPr txBox="1"/>
          <p:nvPr/>
        </p:nvSpPr>
        <p:spPr>
          <a:xfrm>
            <a:off x="7068486" y="4076909"/>
            <a:ext cx="802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* </a:t>
            </a:r>
            <a:r>
              <a:rPr lang="de-DE" sz="1000" dirty="0" smtClean="0"/>
              <a:t>5</a:t>
            </a:r>
            <a:endParaRPr lang="de-DE" sz="1000" dirty="0"/>
          </a:p>
        </p:txBody>
      </p:sp>
      <p:sp>
        <p:nvSpPr>
          <p:cNvPr id="26" name="Textfeld 25"/>
          <p:cNvSpPr txBox="1"/>
          <p:nvPr/>
        </p:nvSpPr>
        <p:spPr>
          <a:xfrm>
            <a:off x="2657280" y="5010150"/>
            <a:ext cx="45721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Gleichung: 12 kg * 5 = x; x = 12 kg * 5;  = 60 kg;</a:t>
            </a:r>
          </a:p>
          <a:p>
            <a:r>
              <a:rPr lang="de-DE" dirty="0"/>
              <a:t> </a:t>
            </a:r>
            <a:r>
              <a:rPr lang="de-DE" dirty="0" smtClean="0"/>
              <a:t>         oder:   5 * 12 kg  = x ; x = 60 kg;         </a:t>
            </a:r>
          </a:p>
        </p:txBody>
      </p:sp>
      <p:sp>
        <p:nvSpPr>
          <p:cNvPr id="25" name="Textfeld 24"/>
          <p:cNvSpPr txBox="1"/>
          <p:nvPr/>
        </p:nvSpPr>
        <p:spPr>
          <a:xfrm>
            <a:off x="1046418" y="1442141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Kommentar: In jeder Kiste sind gleich viel kg Äpfel: Tabelle</a:t>
            </a:r>
          </a:p>
        </p:txBody>
      </p:sp>
      <p:sp>
        <p:nvSpPr>
          <p:cNvPr id="27" name="Textfeld 26"/>
          <p:cNvSpPr txBox="1"/>
          <p:nvPr/>
        </p:nvSpPr>
        <p:spPr>
          <a:xfrm>
            <a:off x="1046418" y="1768230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die gegebenen Zahlen ein.</a:t>
            </a:r>
          </a:p>
        </p:txBody>
      </p:sp>
      <p:sp>
        <p:nvSpPr>
          <p:cNvPr id="28" name="Textfeld 27"/>
          <p:cNvSpPr txBox="1"/>
          <p:nvPr/>
        </p:nvSpPr>
        <p:spPr>
          <a:xfrm>
            <a:off x="1046418" y="2094319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 </a:t>
            </a:r>
            <a:r>
              <a:rPr lang="de-DE" sz="1600" dirty="0" smtClean="0"/>
              <a:t>(nur </a:t>
            </a:r>
            <a:r>
              <a:rPr lang="de-DE" sz="1600" dirty="0" smtClean="0"/>
              <a:t>x, kein „Kästchen</a:t>
            </a:r>
            <a:r>
              <a:rPr lang="de-DE" sz="1600" dirty="0" smtClean="0"/>
              <a:t>“)</a:t>
            </a:r>
            <a:r>
              <a:rPr lang="de-DE" sz="1600" dirty="0" smtClean="0"/>
              <a:t>.</a:t>
            </a:r>
          </a:p>
        </p:txBody>
      </p:sp>
      <p:sp>
        <p:nvSpPr>
          <p:cNvPr id="29" name="Textfeld 28"/>
          <p:cNvSpPr txBox="1"/>
          <p:nvPr/>
        </p:nvSpPr>
        <p:spPr>
          <a:xfrm>
            <a:off x="1046418" y="2420409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zeichnen die Operatoren </a:t>
            </a:r>
            <a:r>
              <a:rPr lang="de-DE" sz="1600" dirty="0" smtClean="0"/>
              <a:t>(in </a:t>
            </a:r>
            <a:r>
              <a:rPr lang="de-DE" sz="1600" dirty="0" smtClean="0"/>
              <a:t>Richtung zum </a:t>
            </a:r>
            <a:r>
              <a:rPr lang="de-DE" sz="1600" dirty="0" smtClean="0"/>
              <a:t>x)</a:t>
            </a:r>
            <a:r>
              <a:rPr lang="de-DE" sz="1600" dirty="0" smtClean="0"/>
              <a:t>.</a:t>
            </a:r>
          </a:p>
        </p:txBody>
      </p:sp>
      <p:sp>
        <p:nvSpPr>
          <p:cNvPr id="30" name="Textfeld 29"/>
          <p:cNvSpPr txBox="1"/>
          <p:nvPr/>
        </p:nvSpPr>
        <p:spPr>
          <a:xfrm>
            <a:off x="1046418" y="5845458"/>
            <a:ext cx="65768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geben die Antwort:</a:t>
            </a:r>
          </a:p>
          <a:p>
            <a:r>
              <a:rPr lang="de-DE" b="1" dirty="0" smtClean="0"/>
              <a:t>Das </a:t>
            </a:r>
            <a:r>
              <a:rPr lang="de-DE" b="1" dirty="0" smtClean="0"/>
              <a:t>Gesamtgewicht der Äpfel in den 5 Kisten beträgt 60 kg</a:t>
            </a:r>
            <a:r>
              <a:rPr lang="de-DE" dirty="0" smtClean="0"/>
              <a:t>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818343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10" grpId="0" animBg="1"/>
      <p:bldP spid="11" grpId="0" animBg="1"/>
      <p:bldP spid="12" grpId="0" animBg="1"/>
      <p:bldP spid="8" grpId="0"/>
      <p:bldP spid="13" grpId="0"/>
      <p:bldP spid="9" grpId="0"/>
      <p:bldP spid="14" grpId="0"/>
      <p:bldP spid="6" grpId="0"/>
      <p:bldP spid="17" grpId="0"/>
      <p:bldP spid="18" grpId="0"/>
      <p:bldP spid="19" grpId="0"/>
      <p:bldP spid="7" grpId="0" animBg="1"/>
      <p:bldP spid="20" grpId="0" animBg="1"/>
      <p:bldP spid="16" grpId="0" animBg="1"/>
      <p:bldP spid="22" grpId="0" animBg="1"/>
      <p:bldP spid="23" grpId="0"/>
      <p:bldP spid="24" grpId="0"/>
      <p:bldP spid="26" grpId="0"/>
      <p:bldP spid="25" grpId="0"/>
      <p:bldP spid="27" grpId="0"/>
      <p:bldP spid="28" grpId="0"/>
      <p:bldP spid="29" grpId="0"/>
      <p:bldP spid="3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</Words>
  <Application>Microsoft Macintosh PowerPoint</Application>
  <PresentationFormat>Benutzerdefiniert</PresentationFormat>
  <Paragraphs>24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 In einer Kiste Äpfel sind jeweils 12 kg. Obsthändler Stolz verkauft an ein Altersheim 5 solcher Kisten. Berechne das Gesamtgewicht!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30</cp:revision>
  <cp:lastPrinted>2015-07-30T08:00:25Z</cp:lastPrinted>
  <dcterms:created xsi:type="dcterms:W3CDTF">2015-07-29T13:12:24Z</dcterms:created>
  <dcterms:modified xsi:type="dcterms:W3CDTF">2016-02-23T13:11:32Z</dcterms:modified>
</cp:coreProperties>
</file>