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945688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AD09D68B-E2D6-4E9C-B896-EFECCBC36BEA}">
          <p14:sldIdLst>
            <p14:sldId id="256"/>
          </p14:sldIdLst>
        </p14:section>
        <p14:section name="Abschnitt ohne Titel" id="{2F1433B4-6CE6-47FA-9750-2BAFAC222B87}">
          <p14:sldIdLst/>
        </p14:section>
        <p14:section name="Abschnitt ohne Titel" id="{5C319648-F0D5-4B86-9FE2-0CD5E3FE9972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138" y="18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/>
              <a:t>Formatvorlage des Untertitelmasters durch Klicken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17.08.2016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705963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17.08.2016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394711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17.08.2016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862169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17.08.2016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64353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17.08.2016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65850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17.08.2016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84543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17.08.2016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491089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17.08.2016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316645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17.08.2016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484794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17.08.2016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592907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/>
              <a:t>Titelmasterformat durch Klicken bearbeiten</a:t>
            </a:r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17.08.2016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67356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/>
              <a:t>Titelmasterformat durch Klicken bearbeiten</a:t>
            </a:r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/>
              <a:t>Textmasterformat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AFCEF6-ED52-4FD0-A1CD-9EB30A3C10BE}" type="datetimeFigureOut">
              <a:rPr lang="de-DE" smtClean="0"/>
              <a:t>17.08.2016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11336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943100" y="299593"/>
            <a:ext cx="8298873" cy="1101292"/>
          </a:xfrm>
        </p:spPr>
        <p:txBody>
          <a:bodyPr>
            <a:normAutofit/>
          </a:bodyPr>
          <a:lstStyle/>
          <a:p>
            <a:r>
              <a:rPr lang="de-DE" sz="1600" b="1" dirty="0">
                <a:latin typeface="Iskoola Pota" panose="020B0502040204020203" pitchFamily="34" charset="0"/>
                <a:cs typeface="Iskoola Pota" panose="020B0502040204020203" pitchFamily="34" charset="0"/>
              </a:rPr>
              <a:t>Franz hat für seine Gewinne beim Skifahren schon 14 Pokale. Im Winter darauf kommen 4 weitere Pokale dazu. </a:t>
            </a:r>
            <a:br>
              <a:rPr lang="de-DE" sz="1600" dirty="0">
                <a:latin typeface="Iskoola Pota" panose="020B0502040204020203" pitchFamily="34" charset="0"/>
                <a:cs typeface="Iskoola Pota" panose="020B0502040204020203" pitchFamily="34" charset="0"/>
              </a:rPr>
            </a:br>
            <a:r>
              <a:rPr lang="de-DE" sz="1600" b="1" dirty="0">
                <a:latin typeface="Iskoola Pota" panose="020B0502040204020203" pitchFamily="34" charset="0"/>
                <a:cs typeface="Iskoola Pota" panose="020B0502040204020203" pitchFamily="34" charset="0"/>
              </a:rPr>
              <a:t>Wie viele hat er jetzt?</a:t>
            </a:r>
            <a:endParaRPr lang="de-DE" sz="1600" dirty="0">
              <a:latin typeface="Iskoola Pota" panose="020B0502040204020203" pitchFamily="34" charset="0"/>
              <a:cs typeface="Iskoola Pota" panose="020B0502040204020203" pitchFamily="34" charset="0"/>
            </a:endParaRP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790575" y="2847109"/>
            <a:ext cx="9763125" cy="3262746"/>
          </a:xfrm>
        </p:spPr>
        <p:txBody>
          <a:bodyPr/>
          <a:lstStyle/>
          <a:p>
            <a:r>
              <a:rPr lang="de-DE" dirty="0"/>
              <a:t> </a:t>
            </a:r>
          </a:p>
        </p:txBody>
      </p:sp>
      <p:sp>
        <p:nvSpPr>
          <p:cNvPr id="6" name="Rechteck 5"/>
          <p:cNvSpPr/>
          <p:nvPr/>
        </p:nvSpPr>
        <p:spPr>
          <a:xfrm>
            <a:off x="1160317" y="3722579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 6"/>
          <p:cNvSpPr/>
          <p:nvPr/>
        </p:nvSpPr>
        <p:spPr>
          <a:xfrm>
            <a:off x="2335916" y="5076392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/>
          <p:cNvSpPr/>
          <p:nvPr/>
        </p:nvSpPr>
        <p:spPr>
          <a:xfrm>
            <a:off x="3323357" y="3728989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Ellipse 11"/>
          <p:cNvSpPr/>
          <p:nvPr/>
        </p:nvSpPr>
        <p:spPr>
          <a:xfrm>
            <a:off x="2501415" y="4459929"/>
            <a:ext cx="640773" cy="34290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5" name="Gerader Verbinder 14"/>
          <p:cNvCxnSpPr/>
          <p:nvPr/>
        </p:nvCxnSpPr>
        <p:spPr>
          <a:xfrm>
            <a:off x="2118139" y="4103136"/>
            <a:ext cx="430581" cy="37750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Gerader Verbinder 16"/>
          <p:cNvCxnSpPr>
            <a:stCxn id="8" idx="2"/>
            <a:endCxn id="12" idx="7"/>
          </p:cNvCxnSpPr>
          <p:nvPr/>
        </p:nvCxnSpPr>
        <p:spPr>
          <a:xfrm flipH="1">
            <a:off x="3048349" y="4123844"/>
            <a:ext cx="763381" cy="38630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 Verbindung mit Pfeil 19"/>
          <p:cNvCxnSpPr>
            <a:stCxn id="12" idx="4"/>
            <a:endCxn id="7" idx="0"/>
          </p:cNvCxnSpPr>
          <p:nvPr/>
        </p:nvCxnSpPr>
        <p:spPr>
          <a:xfrm>
            <a:off x="2821802" y="4802829"/>
            <a:ext cx="2487" cy="27356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feld 26"/>
          <p:cNvSpPr txBox="1"/>
          <p:nvPr/>
        </p:nvSpPr>
        <p:spPr>
          <a:xfrm>
            <a:off x="1073881" y="3308411"/>
            <a:ext cx="14651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 Franz hat</a:t>
            </a:r>
          </a:p>
        </p:txBody>
      </p:sp>
      <p:sp>
        <p:nvSpPr>
          <p:cNvPr id="28" name="Textfeld 27"/>
          <p:cNvSpPr txBox="1"/>
          <p:nvPr/>
        </p:nvSpPr>
        <p:spPr>
          <a:xfrm>
            <a:off x="3263063" y="3290198"/>
            <a:ext cx="16850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kommen dazu</a:t>
            </a:r>
          </a:p>
        </p:txBody>
      </p:sp>
      <p:sp>
        <p:nvSpPr>
          <p:cNvPr id="29" name="Textfeld 28"/>
          <p:cNvSpPr txBox="1"/>
          <p:nvPr/>
        </p:nvSpPr>
        <p:spPr>
          <a:xfrm>
            <a:off x="2180357" y="5438775"/>
            <a:ext cx="21197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 </a:t>
            </a:r>
            <a:r>
              <a:rPr lang="de-DE"/>
              <a:t>Franz hat </a:t>
            </a:r>
            <a:r>
              <a:rPr lang="de-DE" dirty="0"/>
              <a:t>jetzt </a:t>
            </a:r>
          </a:p>
        </p:txBody>
      </p:sp>
      <p:sp>
        <p:nvSpPr>
          <p:cNvPr id="31" name="Textfeld 30"/>
          <p:cNvSpPr txBox="1"/>
          <p:nvPr/>
        </p:nvSpPr>
        <p:spPr>
          <a:xfrm>
            <a:off x="2714573" y="4460021"/>
            <a:ext cx="348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+</a:t>
            </a:r>
          </a:p>
        </p:txBody>
      </p:sp>
      <p:sp>
        <p:nvSpPr>
          <p:cNvPr id="32" name="Untertitel 2"/>
          <p:cNvSpPr txBox="1">
            <a:spLocks/>
          </p:cNvSpPr>
          <p:nvPr/>
        </p:nvSpPr>
        <p:spPr>
          <a:xfrm>
            <a:off x="1562100" y="2486747"/>
            <a:ext cx="9144000" cy="37755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/>
              <a:t> </a:t>
            </a:r>
            <a:endParaRPr lang="de-DE" dirty="0"/>
          </a:p>
        </p:txBody>
      </p:sp>
      <p:sp>
        <p:nvSpPr>
          <p:cNvPr id="33" name="Untertitel 2"/>
          <p:cNvSpPr txBox="1">
            <a:spLocks/>
          </p:cNvSpPr>
          <p:nvPr/>
        </p:nvSpPr>
        <p:spPr>
          <a:xfrm>
            <a:off x="1714500" y="2639147"/>
            <a:ext cx="9144000" cy="37755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/>
              <a:t> </a:t>
            </a:r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923925" y="1400885"/>
            <a:ext cx="71775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/>
              <a:t>Es kommen Pokale dazu, also zeichnen wir einen Rechenbaum und beschriften ihn. </a:t>
            </a:r>
          </a:p>
        </p:txBody>
      </p:sp>
      <p:sp>
        <p:nvSpPr>
          <p:cNvPr id="19" name="Textfeld 18"/>
          <p:cNvSpPr txBox="1"/>
          <p:nvPr/>
        </p:nvSpPr>
        <p:spPr>
          <a:xfrm>
            <a:off x="907626" y="1740042"/>
            <a:ext cx="73299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/>
              <a:t>Wir tragen das Operationszeichen und die gegebenen Zahlen ein.</a:t>
            </a:r>
          </a:p>
        </p:txBody>
      </p:sp>
      <p:sp>
        <p:nvSpPr>
          <p:cNvPr id="25" name="Textfeld 24"/>
          <p:cNvSpPr txBox="1"/>
          <p:nvPr/>
        </p:nvSpPr>
        <p:spPr>
          <a:xfrm>
            <a:off x="923925" y="2060113"/>
            <a:ext cx="73462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/>
              <a:t>Wir tragen den Platzhalter ein.</a:t>
            </a:r>
          </a:p>
        </p:txBody>
      </p:sp>
      <p:sp>
        <p:nvSpPr>
          <p:cNvPr id="30" name="Textfeld 29"/>
          <p:cNvSpPr txBox="1"/>
          <p:nvPr/>
        </p:nvSpPr>
        <p:spPr>
          <a:xfrm>
            <a:off x="1390710" y="3714489"/>
            <a:ext cx="637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14</a:t>
            </a:r>
          </a:p>
        </p:txBody>
      </p:sp>
      <p:sp>
        <p:nvSpPr>
          <p:cNvPr id="34" name="Textfeld 33"/>
          <p:cNvSpPr txBox="1"/>
          <p:nvPr/>
        </p:nvSpPr>
        <p:spPr>
          <a:xfrm>
            <a:off x="3606239" y="3734034"/>
            <a:ext cx="5602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4</a:t>
            </a:r>
          </a:p>
        </p:txBody>
      </p:sp>
      <p:sp>
        <p:nvSpPr>
          <p:cNvPr id="35" name="Textfeld 34"/>
          <p:cNvSpPr txBox="1"/>
          <p:nvPr/>
        </p:nvSpPr>
        <p:spPr>
          <a:xfrm>
            <a:off x="2804569" y="5091545"/>
            <a:ext cx="4996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x</a:t>
            </a:r>
          </a:p>
        </p:txBody>
      </p:sp>
      <p:sp>
        <p:nvSpPr>
          <p:cNvPr id="36" name="Textfeld 35"/>
          <p:cNvSpPr txBox="1"/>
          <p:nvPr/>
        </p:nvSpPr>
        <p:spPr>
          <a:xfrm>
            <a:off x="923925" y="2390486"/>
            <a:ext cx="64960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/>
              <a:t>Wir lösen die Aufgabe als „</a:t>
            </a:r>
            <a:r>
              <a:rPr lang="de-DE" sz="1600" b="1" dirty="0">
                <a:solidFill>
                  <a:schemeClr val="accent5">
                    <a:lumMod val="50000"/>
                  </a:schemeClr>
                </a:solidFill>
              </a:rPr>
              <a:t>Platzhalteraufgabe“</a:t>
            </a:r>
            <a:r>
              <a:rPr lang="de-DE" sz="1600" dirty="0"/>
              <a:t> (</a:t>
            </a:r>
            <a:r>
              <a:rPr lang="de-DE" sz="1600" dirty="0" err="1"/>
              <a:t>Pl</a:t>
            </a:r>
            <a:r>
              <a:rPr lang="de-DE" sz="1600" dirty="0"/>
              <a:t>) und als „Gleichung“ (Gl) </a:t>
            </a:r>
          </a:p>
        </p:txBody>
      </p:sp>
      <p:sp>
        <p:nvSpPr>
          <p:cNvPr id="37" name="Textfeld 36"/>
          <p:cNvSpPr txBox="1"/>
          <p:nvPr/>
        </p:nvSpPr>
        <p:spPr>
          <a:xfrm>
            <a:off x="7765900" y="2371200"/>
            <a:ext cx="3092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solidFill>
                  <a:schemeClr val="accent5">
                    <a:lumMod val="50000"/>
                  </a:schemeClr>
                </a:solidFill>
              </a:rPr>
              <a:t>PL: 14 + 4 =         ; 14 + 4 = 18 ;</a:t>
            </a:r>
          </a:p>
        </p:txBody>
      </p:sp>
      <p:sp>
        <p:nvSpPr>
          <p:cNvPr id="38" name="Textfeld 37"/>
          <p:cNvSpPr txBox="1"/>
          <p:nvPr/>
        </p:nvSpPr>
        <p:spPr>
          <a:xfrm>
            <a:off x="7780067" y="2787131"/>
            <a:ext cx="36975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Gl: 14 + 4 = x ; x = 14 + 4; x = 18;</a:t>
            </a:r>
          </a:p>
        </p:txBody>
      </p:sp>
      <p:sp>
        <p:nvSpPr>
          <p:cNvPr id="39" name="Rechteck 38"/>
          <p:cNvSpPr/>
          <p:nvPr/>
        </p:nvSpPr>
        <p:spPr>
          <a:xfrm>
            <a:off x="2494290" y="5186016"/>
            <a:ext cx="297177" cy="14798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  </a:t>
            </a:r>
          </a:p>
        </p:txBody>
      </p:sp>
      <p:sp>
        <p:nvSpPr>
          <p:cNvPr id="40" name="Rechteck 39"/>
          <p:cNvSpPr/>
          <p:nvPr/>
        </p:nvSpPr>
        <p:spPr>
          <a:xfrm>
            <a:off x="8994714" y="2506610"/>
            <a:ext cx="297177" cy="14798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/>
              <a:t>  </a:t>
            </a:r>
          </a:p>
        </p:txBody>
      </p:sp>
      <p:sp>
        <p:nvSpPr>
          <p:cNvPr id="41" name="Textfeld 40"/>
          <p:cNvSpPr txBox="1"/>
          <p:nvPr/>
        </p:nvSpPr>
        <p:spPr>
          <a:xfrm>
            <a:off x="905182" y="2674669"/>
            <a:ext cx="69723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>
                <a:solidFill>
                  <a:srgbClr val="C00000"/>
                </a:solidFill>
              </a:rPr>
              <a:t>Umkehraufgabe </a:t>
            </a:r>
            <a:r>
              <a:rPr lang="de-DE" sz="1600" dirty="0"/>
              <a:t>oder</a:t>
            </a:r>
            <a:r>
              <a:rPr lang="de-DE" sz="1600" dirty="0">
                <a:solidFill>
                  <a:srgbClr val="C00000"/>
                </a:solidFill>
              </a:rPr>
              <a:t> Tauschaufgabe </a:t>
            </a:r>
            <a:r>
              <a:rPr lang="de-DE" sz="1600" dirty="0"/>
              <a:t>sind nicht notwendig.</a:t>
            </a:r>
          </a:p>
        </p:txBody>
      </p:sp>
      <p:sp>
        <p:nvSpPr>
          <p:cNvPr id="43" name="Textfeld 42"/>
          <p:cNvSpPr txBox="1"/>
          <p:nvPr/>
        </p:nvSpPr>
        <p:spPr>
          <a:xfrm>
            <a:off x="2849162" y="5940218"/>
            <a:ext cx="40696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/>
              <a:t>                  Jetzt hat Franz 18 Pokale.</a:t>
            </a:r>
          </a:p>
        </p:txBody>
      </p:sp>
      <p:sp>
        <p:nvSpPr>
          <p:cNvPr id="5" name="Textfeld 4"/>
          <p:cNvSpPr txBox="1"/>
          <p:nvPr/>
        </p:nvSpPr>
        <p:spPr>
          <a:xfrm>
            <a:off x="1073881" y="5940218"/>
            <a:ext cx="34987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Wir geben die Antwort.</a:t>
            </a:r>
          </a:p>
        </p:txBody>
      </p:sp>
    </p:spTree>
    <p:extLst>
      <p:ext uri="{BB962C8B-B14F-4D97-AF65-F5344CB8AC3E}">
        <p14:creationId xmlns:p14="http://schemas.microsoft.com/office/powerpoint/2010/main" val="615883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 animBg="1"/>
      <p:bldP spid="8" grpId="0" animBg="1"/>
      <p:bldP spid="12" grpId="0" animBg="1"/>
      <p:bldP spid="27" grpId="0"/>
      <p:bldP spid="28" grpId="0"/>
      <p:bldP spid="29" grpId="0"/>
      <p:bldP spid="31" grpId="0"/>
      <p:bldP spid="4" grpId="0"/>
      <p:bldP spid="19" grpId="0"/>
      <p:bldP spid="25" grpId="0"/>
      <p:bldP spid="30" grpId="0"/>
      <p:bldP spid="34" grpId="0"/>
      <p:bldP spid="35" grpId="0"/>
      <p:bldP spid="36" grpId="0"/>
      <p:bldP spid="37" grpId="0"/>
      <p:bldP spid="38" grpId="0"/>
      <p:bldP spid="39" grpId="0" animBg="1"/>
      <p:bldP spid="40" grpId="0" animBg="1"/>
      <p:bldP spid="41" grpId="0"/>
      <p:bldP spid="43" grpId="0"/>
      <p:bldP spid="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137</Words>
  <Application>Microsoft Office PowerPoint</Application>
  <PresentationFormat>Breitbild</PresentationFormat>
  <Paragraphs>22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Iskoola Pota</vt:lpstr>
      <vt:lpstr>Office Theme</vt:lpstr>
      <vt:lpstr>Franz hat für seine Gewinne beim Skifahren schon 14 Pokale. Im Winter darauf kommen 4 weitere Pokale dazu.  Wie viele hat er jetzt?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Manfred Luft</dc:creator>
  <cp:lastModifiedBy>Manfred Luft </cp:lastModifiedBy>
  <cp:revision>26</cp:revision>
  <cp:lastPrinted>2015-07-31T12:20:38Z</cp:lastPrinted>
  <dcterms:created xsi:type="dcterms:W3CDTF">2015-07-06T16:22:22Z</dcterms:created>
  <dcterms:modified xsi:type="dcterms:W3CDTF">2016-08-17T17:31:14Z</dcterms:modified>
</cp:coreProperties>
</file>