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945688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Standardabschnitt" id="{AD09D68B-E2D6-4E9C-B896-EFECCBC36BEA}">
          <p14:sldIdLst>
            <p14:sldId id="256"/>
          </p14:sldIdLst>
        </p14:section>
        <p14:section name="Abschnitt ohne Titel" id="{2F1433B4-6CE6-47FA-9750-2BAFAC222B87}">
          <p14:sldIdLst/>
        </p14:section>
        <p14:section name="Abschnitt ohne Titel" id="{5C319648-F0D5-4B86-9FE2-0CD5E3FE9972}">
          <p14:sldIdLst/>
        </p14:section>
      </p14:sectionLst>
    </p:ex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-672" y="-12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interSettings" Target="printerSettings/printerSettings1.bin"/><Relationship Id="rId4" Type="http://schemas.openxmlformats.org/officeDocument/2006/relationships/presProps" Target="presProps.xml"/><Relationship Id="rId5" Type="http://schemas.openxmlformats.org/officeDocument/2006/relationships/viewProps" Target="viewProps.xml"/><Relationship Id="rId6" Type="http://schemas.openxmlformats.org/officeDocument/2006/relationships/theme" Target="theme/theme1.xml"/><Relationship Id="rId7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370596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2394711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9862169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764353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6465850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684543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8491089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531664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24484794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14592907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Textmasterformat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DE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41673560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Textmasterformat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AFCEF6-ED52-4FD0-A1CD-9EB30A3C10BE}" type="datetimeFigureOut">
              <a:rPr lang="de-DE" smtClean="0"/>
              <a:t>23.02.16</a:t>
            </a:fld>
            <a:endParaRPr lang="de-DE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de-DE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94824-8094-49A7-BF25-AEA5ABC88409}" type="slidenum">
              <a:rPr lang="de-DE" smtClean="0"/>
              <a:t>‹Nr.›</a:t>
            </a:fld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5113366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943100" y="299593"/>
            <a:ext cx="8298873" cy="1101292"/>
          </a:xfrm>
        </p:spPr>
        <p:txBody>
          <a:bodyPr>
            <a:normAutofit/>
          </a:bodyPr>
          <a:lstStyle/>
          <a:p>
            <a:r>
              <a:rPr lang="de-DE" sz="1800" dirty="0" smtClean="0">
                <a:latin typeface="Microsoft PhagsPa" panose="020B0502040204020203" pitchFamily="34" charset="0"/>
              </a:rPr>
              <a:t/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Eine Straßenmeisterei hat noch 18 cbm Streusplit auf Lager.</a:t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Für den bevorstehenden Winter rechnet man mit einem </a:t>
            </a:r>
            <a:r>
              <a:rPr lang="de-DE" sz="1800" smtClean="0">
                <a:latin typeface="Microsoft PhagsPa" panose="020B0502040204020203" pitchFamily="34" charset="0"/>
              </a:rPr>
              <a:t>Bedarf von </a:t>
            </a:r>
            <a:r>
              <a:rPr lang="de-DE" sz="1800" dirty="0" smtClean="0">
                <a:latin typeface="Microsoft PhagsPa" panose="020B0502040204020203" pitchFamily="34" charset="0"/>
              </a:rPr>
              <a:t>35 cbm.</a:t>
            </a:r>
            <a:br>
              <a:rPr lang="de-DE" sz="1800" dirty="0" smtClean="0">
                <a:latin typeface="Microsoft PhagsPa" panose="020B0502040204020203" pitchFamily="34" charset="0"/>
              </a:rPr>
            </a:br>
            <a:r>
              <a:rPr lang="de-DE" sz="1800" dirty="0" smtClean="0">
                <a:latin typeface="Microsoft PhagsPa" panose="020B0502040204020203" pitchFamily="34" charset="0"/>
              </a:rPr>
              <a:t>Wie viele cbm müssen noch bestellt werden?</a:t>
            </a:r>
            <a:endParaRPr lang="de-DE" sz="1800" dirty="0">
              <a:latin typeface="Microsoft PhagsPa" panose="020B0502040204020203" pitchFamily="34" charset="0"/>
              <a:cs typeface="Iskoola Pota" panose="020B0502040204020203" pitchFamily="34" charset="0"/>
            </a:endParaRPr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790575" y="2847109"/>
            <a:ext cx="9763125" cy="3262746"/>
          </a:xfrm>
        </p:spPr>
        <p:txBody>
          <a:bodyPr/>
          <a:lstStyle/>
          <a:p>
            <a:r>
              <a:rPr lang="de-DE" dirty="0" smtClean="0"/>
              <a:t> </a:t>
            </a:r>
            <a:endParaRPr lang="de-DE" dirty="0"/>
          </a:p>
        </p:txBody>
      </p:sp>
      <p:sp>
        <p:nvSpPr>
          <p:cNvPr id="6" name="Rechteck 5"/>
          <p:cNvSpPr/>
          <p:nvPr/>
        </p:nvSpPr>
        <p:spPr>
          <a:xfrm>
            <a:off x="1160317" y="37225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7" name="Rechteck 6"/>
          <p:cNvSpPr/>
          <p:nvPr/>
        </p:nvSpPr>
        <p:spPr>
          <a:xfrm>
            <a:off x="2335916" y="5076392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8" name="Rechteck 7"/>
          <p:cNvSpPr/>
          <p:nvPr/>
        </p:nvSpPr>
        <p:spPr>
          <a:xfrm>
            <a:off x="3323357" y="372898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12" name="Ellipse 11"/>
          <p:cNvSpPr/>
          <p:nvPr/>
        </p:nvSpPr>
        <p:spPr>
          <a:xfrm>
            <a:off x="2501415" y="4459929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5" name="Gerader Verbinder 14"/>
          <p:cNvCxnSpPr/>
          <p:nvPr/>
        </p:nvCxnSpPr>
        <p:spPr>
          <a:xfrm>
            <a:off x="2118139" y="4103136"/>
            <a:ext cx="430581" cy="37750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Gerader Verbinder 16"/>
          <p:cNvCxnSpPr>
            <a:stCxn id="8" idx="2"/>
            <a:endCxn id="12" idx="7"/>
          </p:cNvCxnSpPr>
          <p:nvPr/>
        </p:nvCxnSpPr>
        <p:spPr>
          <a:xfrm flipH="1">
            <a:off x="3048349" y="4123844"/>
            <a:ext cx="763381" cy="386302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Gerade Verbindung mit Pfeil 19"/>
          <p:cNvCxnSpPr>
            <a:stCxn id="12" idx="4"/>
            <a:endCxn id="7" idx="0"/>
          </p:cNvCxnSpPr>
          <p:nvPr/>
        </p:nvCxnSpPr>
        <p:spPr>
          <a:xfrm>
            <a:off x="2821802" y="4802829"/>
            <a:ext cx="2487" cy="2735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feld 26"/>
          <p:cNvSpPr txBox="1"/>
          <p:nvPr/>
        </p:nvSpPr>
        <p:spPr>
          <a:xfrm>
            <a:off x="1122067" y="3321247"/>
            <a:ext cx="16662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Auf Lager  </a:t>
            </a:r>
            <a:endParaRPr lang="de-DE" dirty="0"/>
          </a:p>
        </p:txBody>
      </p:sp>
      <p:sp>
        <p:nvSpPr>
          <p:cNvPr id="28" name="Textfeld 27"/>
          <p:cNvSpPr txBox="1"/>
          <p:nvPr/>
        </p:nvSpPr>
        <p:spPr>
          <a:xfrm>
            <a:off x="2555919" y="3321247"/>
            <a:ext cx="25934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Müssen bestellt werden.</a:t>
            </a:r>
            <a:endParaRPr lang="de-DE" dirty="0"/>
          </a:p>
        </p:txBody>
      </p:sp>
      <p:sp>
        <p:nvSpPr>
          <p:cNvPr id="29" name="Textfeld 28"/>
          <p:cNvSpPr txBox="1"/>
          <p:nvPr/>
        </p:nvSpPr>
        <p:spPr>
          <a:xfrm>
            <a:off x="2304593" y="5438775"/>
            <a:ext cx="21197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Gesamtbedarf  </a:t>
            </a:r>
            <a:endParaRPr lang="de-DE" dirty="0"/>
          </a:p>
        </p:txBody>
      </p:sp>
      <p:sp>
        <p:nvSpPr>
          <p:cNvPr id="31" name="Textfeld 30"/>
          <p:cNvSpPr txBox="1"/>
          <p:nvPr/>
        </p:nvSpPr>
        <p:spPr>
          <a:xfrm>
            <a:off x="2714573" y="4460021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32" name="Untertitel 2"/>
          <p:cNvSpPr txBox="1">
            <a:spLocks/>
          </p:cNvSpPr>
          <p:nvPr/>
        </p:nvSpPr>
        <p:spPr>
          <a:xfrm>
            <a:off x="1562100" y="24867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33" name="Untertitel 2"/>
          <p:cNvSpPr txBox="1">
            <a:spLocks/>
          </p:cNvSpPr>
          <p:nvPr/>
        </p:nvSpPr>
        <p:spPr>
          <a:xfrm>
            <a:off x="1714500" y="2639147"/>
            <a:ext cx="9144000" cy="377550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de-DE" smtClean="0"/>
              <a:t> </a:t>
            </a:r>
            <a:endParaRPr lang="de-DE" dirty="0"/>
          </a:p>
        </p:txBody>
      </p:sp>
      <p:sp>
        <p:nvSpPr>
          <p:cNvPr id="4" name="Textfeld 3"/>
          <p:cNvSpPr txBox="1"/>
          <p:nvPr/>
        </p:nvSpPr>
        <p:spPr>
          <a:xfrm>
            <a:off x="811275" y="1401893"/>
            <a:ext cx="85357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Es wird nachbestellt: Rechenbaum </a:t>
            </a:r>
            <a:endParaRPr lang="de-DE" sz="1600" dirty="0"/>
          </a:p>
        </p:txBody>
      </p:sp>
      <p:sp>
        <p:nvSpPr>
          <p:cNvPr id="19" name="Textfeld 18"/>
          <p:cNvSpPr txBox="1"/>
          <p:nvPr/>
        </p:nvSpPr>
        <p:spPr>
          <a:xfrm>
            <a:off x="811275" y="1728223"/>
            <a:ext cx="732992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das Operationszeichen und die gegebenen Zahlen ein.</a:t>
            </a:r>
            <a:endParaRPr lang="de-DE" sz="1600" dirty="0"/>
          </a:p>
        </p:txBody>
      </p:sp>
      <p:sp>
        <p:nvSpPr>
          <p:cNvPr id="25" name="Textfeld 24"/>
          <p:cNvSpPr txBox="1"/>
          <p:nvPr/>
        </p:nvSpPr>
        <p:spPr>
          <a:xfrm>
            <a:off x="811275" y="2054553"/>
            <a:ext cx="734621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tragen den Platzhalter ein.</a:t>
            </a:r>
            <a:endParaRPr lang="de-DE" sz="1600" dirty="0"/>
          </a:p>
        </p:txBody>
      </p:sp>
      <p:sp>
        <p:nvSpPr>
          <p:cNvPr id="30" name="Textfeld 29"/>
          <p:cNvSpPr txBox="1"/>
          <p:nvPr/>
        </p:nvSpPr>
        <p:spPr>
          <a:xfrm>
            <a:off x="1188106" y="3714489"/>
            <a:ext cx="95050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 cbm </a:t>
            </a:r>
            <a:endParaRPr lang="de-DE" dirty="0"/>
          </a:p>
        </p:txBody>
      </p:sp>
      <p:sp>
        <p:nvSpPr>
          <p:cNvPr id="35" name="Textfeld 34"/>
          <p:cNvSpPr txBox="1"/>
          <p:nvPr/>
        </p:nvSpPr>
        <p:spPr>
          <a:xfrm>
            <a:off x="3855778" y="3734230"/>
            <a:ext cx="49962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36" name="Textfeld 35"/>
          <p:cNvSpPr txBox="1"/>
          <p:nvPr/>
        </p:nvSpPr>
        <p:spPr>
          <a:xfrm>
            <a:off x="811275" y="2380883"/>
            <a:ext cx="64960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600" dirty="0" smtClean="0"/>
              <a:t>Wir lösen die Aufgabe als „</a:t>
            </a:r>
            <a:r>
              <a:rPr lang="de-DE" sz="1600" b="1" dirty="0" smtClean="0">
                <a:solidFill>
                  <a:schemeClr val="accent5">
                    <a:lumMod val="50000"/>
                  </a:schemeClr>
                </a:solidFill>
              </a:rPr>
              <a:t>Platzhalteraufgabe“</a:t>
            </a:r>
            <a:r>
              <a:rPr lang="de-DE" sz="1600" dirty="0" smtClean="0"/>
              <a:t> (</a:t>
            </a:r>
            <a:r>
              <a:rPr lang="de-DE" sz="1600" dirty="0" err="1" smtClean="0"/>
              <a:t>Pl</a:t>
            </a:r>
            <a:r>
              <a:rPr lang="de-DE" sz="1600" dirty="0" smtClean="0"/>
              <a:t>) und als „Gleichung “(</a:t>
            </a:r>
            <a:r>
              <a:rPr lang="de-DE" sz="1600" dirty="0" err="1" smtClean="0"/>
              <a:t>Gl</a:t>
            </a:r>
            <a:r>
              <a:rPr lang="de-DE" sz="1600" dirty="0" smtClean="0"/>
              <a:t>). </a:t>
            </a:r>
            <a:endParaRPr lang="de-DE" sz="1600" dirty="0"/>
          </a:p>
        </p:txBody>
      </p:sp>
      <p:sp>
        <p:nvSpPr>
          <p:cNvPr id="37" name="Textfeld 36"/>
          <p:cNvSpPr txBox="1"/>
          <p:nvPr/>
        </p:nvSpPr>
        <p:spPr>
          <a:xfrm>
            <a:off x="7393924" y="2078596"/>
            <a:ext cx="45716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PL: 18 cbm  +            = 35 cbm;</a:t>
            </a:r>
          </a:p>
          <a:p>
            <a:r>
              <a:rPr lang="de-DE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de-DE" b="1" dirty="0" smtClean="0">
                <a:solidFill>
                  <a:schemeClr val="accent5">
                    <a:lumMod val="50000"/>
                  </a:schemeClr>
                </a:solidFill>
              </a:rPr>
              <a:t>      18 cbm  + 17 cbm = 35 cbm;</a:t>
            </a:r>
            <a:endParaRPr lang="de-DE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38" name="Textfeld 37"/>
          <p:cNvSpPr txBox="1"/>
          <p:nvPr/>
        </p:nvSpPr>
        <p:spPr>
          <a:xfrm>
            <a:off x="7393924" y="2828533"/>
            <a:ext cx="394956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err="1" smtClean="0"/>
              <a:t>Gl</a:t>
            </a:r>
            <a:r>
              <a:rPr lang="de-DE" dirty="0" smtClean="0"/>
              <a:t>: 18 cbm + x = 35 cbm / - 18 cbm;</a:t>
            </a:r>
          </a:p>
          <a:p>
            <a:r>
              <a:rPr lang="de-DE" dirty="0"/>
              <a:t> </a:t>
            </a:r>
            <a:r>
              <a:rPr lang="de-DE" dirty="0" smtClean="0"/>
              <a:t>     x = 35 cbm – 18 cbm; x = 17 cbm;</a:t>
            </a:r>
          </a:p>
        </p:txBody>
      </p:sp>
      <p:sp>
        <p:nvSpPr>
          <p:cNvPr id="39" name="Rechteck 38"/>
          <p:cNvSpPr/>
          <p:nvPr/>
        </p:nvSpPr>
        <p:spPr>
          <a:xfrm>
            <a:off x="3497005" y="3866797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0" name="Rechteck 39"/>
          <p:cNvSpPr/>
          <p:nvPr/>
        </p:nvSpPr>
        <p:spPr>
          <a:xfrm>
            <a:off x="8840583" y="2189270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3" name="Textfeld 42"/>
          <p:cNvSpPr txBox="1"/>
          <p:nvPr/>
        </p:nvSpPr>
        <p:spPr>
          <a:xfrm>
            <a:off x="811275" y="6147302"/>
            <a:ext cx="406961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/>
              <a:t>Es müssen noch 17 cbm bestellt werden.</a:t>
            </a:r>
            <a:endParaRPr lang="de-DE" b="1" dirty="0"/>
          </a:p>
        </p:txBody>
      </p:sp>
      <p:sp>
        <p:nvSpPr>
          <p:cNvPr id="5" name="Textfeld 4"/>
          <p:cNvSpPr txBox="1"/>
          <p:nvPr/>
        </p:nvSpPr>
        <p:spPr>
          <a:xfrm>
            <a:off x="2402762" y="5067237"/>
            <a:ext cx="14641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35 cbm</a:t>
            </a:r>
            <a:endParaRPr lang="de-DE" dirty="0"/>
          </a:p>
        </p:txBody>
      </p:sp>
      <p:sp>
        <p:nvSpPr>
          <p:cNvPr id="9" name="Textfeld 8"/>
          <p:cNvSpPr txBox="1"/>
          <p:nvPr/>
        </p:nvSpPr>
        <p:spPr>
          <a:xfrm>
            <a:off x="5388429" y="3474864"/>
            <a:ext cx="6063342" cy="8170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0" name="Textfeld 9"/>
          <p:cNvSpPr txBox="1"/>
          <p:nvPr/>
        </p:nvSpPr>
        <p:spPr>
          <a:xfrm>
            <a:off x="5061857" y="3489270"/>
            <a:ext cx="6226628" cy="9668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de-DE"/>
          </a:p>
        </p:txBody>
      </p:sp>
      <p:sp>
        <p:nvSpPr>
          <p:cNvPr id="11" name="Textfeld 10"/>
          <p:cNvSpPr txBox="1"/>
          <p:nvPr/>
        </p:nvSpPr>
        <p:spPr>
          <a:xfrm>
            <a:off x="5061857" y="3474864"/>
            <a:ext cx="638991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Hilft uns eine Umkehraufgabe? Nein! Begründe das!</a:t>
            </a:r>
          </a:p>
          <a:p>
            <a:r>
              <a:rPr lang="de-DE" dirty="0" smtClean="0"/>
              <a:t>Wir müssen zuerst die </a:t>
            </a:r>
            <a:r>
              <a:rPr lang="de-DE" b="1" dirty="0" smtClean="0">
                <a:solidFill>
                  <a:srgbClr val="FF0000"/>
                </a:solidFill>
              </a:rPr>
              <a:t>„Tauschaufgabe“ </a:t>
            </a:r>
            <a:r>
              <a:rPr lang="de-DE" dirty="0" smtClean="0"/>
              <a:t>durchführen.</a:t>
            </a:r>
          </a:p>
          <a:p>
            <a:r>
              <a:rPr lang="de-DE" dirty="0" smtClean="0"/>
              <a:t>Dafür brauchen wir einen zweiten Rechenbaum.</a:t>
            </a:r>
            <a:endParaRPr lang="de-DE" dirty="0"/>
          </a:p>
        </p:txBody>
      </p:sp>
      <p:sp>
        <p:nvSpPr>
          <p:cNvPr id="34" name="Rechteck 33"/>
          <p:cNvSpPr/>
          <p:nvPr/>
        </p:nvSpPr>
        <p:spPr>
          <a:xfrm>
            <a:off x="5305180" y="457313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1" name="Rechteck 40"/>
          <p:cNvSpPr/>
          <p:nvPr/>
        </p:nvSpPr>
        <p:spPr>
          <a:xfrm>
            <a:off x="7441067" y="4550594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2" name="Rechteck 41"/>
          <p:cNvSpPr/>
          <p:nvPr/>
        </p:nvSpPr>
        <p:spPr>
          <a:xfrm>
            <a:off x="6450155" y="5610679"/>
            <a:ext cx="976745" cy="39485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sp>
        <p:nvSpPr>
          <p:cNvPr id="44" name="Ellipse 43"/>
          <p:cNvSpPr/>
          <p:nvPr/>
        </p:nvSpPr>
        <p:spPr>
          <a:xfrm>
            <a:off x="6570380" y="5076870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14" name="Gerader Verbinder 13"/>
          <p:cNvCxnSpPr/>
          <p:nvPr/>
        </p:nvCxnSpPr>
        <p:spPr>
          <a:xfrm>
            <a:off x="6260520" y="4982359"/>
            <a:ext cx="424708" cy="8948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Gerader Verbinder 17"/>
          <p:cNvCxnSpPr>
            <a:endCxn id="44" idx="7"/>
          </p:cNvCxnSpPr>
          <p:nvPr/>
        </p:nvCxnSpPr>
        <p:spPr>
          <a:xfrm flipH="1">
            <a:off x="7117314" y="4939610"/>
            <a:ext cx="600657" cy="18747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Gerade Verbindung mit Pfeil 21"/>
          <p:cNvCxnSpPr>
            <a:stCxn id="44" idx="4"/>
            <a:endCxn id="42" idx="0"/>
          </p:cNvCxnSpPr>
          <p:nvPr/>
        </p:nvCxnSpPr>
        <p:spPr>
          <a:xfrm>
            <a:off x="6890767" y="5419770"/>
            <a:ext cx="47761" cy="1909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hteck 44"/>
          <p:cNvSpPr/>
          <p:nvPr/>
        </p:nvSpPr>
        <p:spPr>
          <a:xfrm>
            <a:off x="5474490" y="4681369"/>
            <a:ext cx="297177" cy="147984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dirty="0" smtClean="0"/>
              <a:t>  </a:t>
            </a:r>
            <a:endParaRPr lang="de-DE" dirty="0"/>
          </a:p>
        </p:txBody>
      </p:sp>
      <p:sp>
        <p:nvSpPr>
          <p:cNvPr id="46" name="Textfeld 45"/>
          <p:cNvSpPr txBox="1"/>
          <p:nvPr/>
        </p:nvSpPr>
        <p:spPr>
          <a:xfrm>
            <a:off x="5834954" y="4549879"/>
            <a:ext cx="476736" cy="3697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x</a:t>
            </a:r>
            <a:endParaRPr lang="de-DE" dirty="0"/>
          </a:p>
        </p:txBody>
      </p:sp>
      <p:sp>
        <p:nvSpPr>
          <p:cNvPr id="47" name="Textfeld 46"/>
          <p:cNvSpPr txBox="1"/>
          <p:nvPr/>
        </p:nvSpPr>
        <p:spPr>
          <a:xfrm>
            <a:off x="6790674" y="5070945"/>
            <a:ext cx="348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+</a:t>
            </a:r>
            <a:endParaRPr lang="de-DE" dirty="0"/>
          </a:p>
        </p:txBody>
      </p:sp>
      <p:sp>
        <p:nvSpPr>
          <p:cNvPr id="48" name="Textfeld 47"/>
          <p:cNvSpPr txBox="1"/>
          <p:nvPr/>
        </p:nvSpPr>
        <p:spPr>
          <a:xfrm>
            <a:off x="7558665" y="4538337"/>
            <a:ext cx="11746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18 cbm </a:t>
            </a:r>
            <a:endParaRPr lang="de-DE" dirty="0"/>
          </a:p>
        </p:txBody>
      </p:sp>
      <p:sp>
        <p:nvSpPr>
          <p:cNvPr id="49" name="Textfeld 48"/>
          <p:cNvSpPr txBox="1"/>
          <p:nvPr/>
        </p:nvSpPr>
        <p:spPr>
          <a:xfrm>
            <a:off x="6524650" y="5594092"/>
            <a:ext cx="1279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35 cbm</a:t>
            </a:r>
            <a:endParaRPr lang="de-DE" dirty="0"/>
          </a:p>
        </p:txBody>
      </p:sp>
      <p:sp>
        <p:nvSpPr>
          <p:cNvPr id="23" name="Textfeld 22"/>
          <p:cNvSpPr txBox="1"/>
          <p:nvPr/>
        </p:nvSpPr>
        <p:spPr>
          <a:xfrm>
            <a:off x="8252058" y="5110057"/>
            <a:ext cx="3688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Jetzt erst hilft uns die </a:t>
            </a:r>
            <a:r>
              <a:rPr lang="de-DE" b="1" dirty="0" smtClean="0">
                <a:solidFill>
                  <a:srgbClr val="FF0000"/>
                </a:solidFill>
              </a:rPr>
              <a:t>„Umkehraufgabe“</a:t>
            </a:r>
            <a:endParaRPr lang="de-DE" b="1" dirty="0">
              <a:solidFill>
                <a:srgbClr val="FF0000"/>
              </a:solidFill>
            </a:endParaRPr>
          </a:p>
        </p:txBody>
      </p:sp>
      <p:sp>
        <p:nvSpPr>
          <p:cNvPr id="50" name="Ellipse 49"/>
          <p:cNvSpPr/>
          <p:nvPr/>
        </p:nvSpPr>
        <p:spPr>
          <a:xfrm>
            <a:off x="7440816" y="5163015"/>
            <a:ext cx="640773" cy="342900"/>
          </a:xfrm>
          <a:prstGeom prst="ellipse">
            <a:avLst/>
          </a:prstGeom>
          <a:solidFill>
            <a:schemeClr val="bg1"/>
          </a:solidFill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DE"/>
          </a:p>
        </p:txBody>
      </p:sp>
      <p:cxnSp>
        <p:nvCxnSpPr>
          <p:cNvPr id="26" name="Gerader Verbinder 25"/>
          <p:cNvCxnSpPr>
            <a:endCxn id="50" idx="3"/>
          </p:cNvCxnSpPr>
          <p:nvPr/>
        </p:nvCxnSpPr>
        <p:spPr>
          <a:xfrm flipV="1">
            <a:off x="7368817" y="5455698"/>
            <a:ext cx="165838" cy="167743"/>
          </a:xfrm>
          <a:prstGeom prst="line">
            <a:avLst/>
          </a:prstGeom>
          <a:ln w="1905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Gerader Verbinder 51"/>
          <p:cNvCxnSpPr>
            <a:stCxn id="50" idx="0"/>
          </p:cNvCxnSpPr>
          <p:nvPr/>
        </p:nvCxnSpPr>
        <p:spPr>
          <a:xfrm flipV="1">
            <a:off x="7761203" y="4937028"/>
            <a:ext cx="46395" cy="225987"/>
          </a:xfrm>
          <a:prstGeom prst="line">
            <a:avLst/>
          </a:prstGeom>
          <a:ln w="28575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Gerade Verbindung mit Pfeil 53"/>
          <p:cNvCxnSpPr>
            <a:stCxn id="50" idx="1"/>
            <a:endCxn id="46" idx="3"/>
          </p:cNvCxnSpPr>
          <p:nvPr/>
        </p:nvCxnSpPr>
        <p:spPr>
          <a:xfrm flipH="1" flipV="1">
            <a:off x="6311690" y="4734760"/>
            <a:ext cx="1222965" cy="478472"/>
          </a:xfrm>
          <a:prstGeom prst="straightConnector1">
            <a:avLst/>
          </a:prstGeom>
          <a:ln w="12700">
            <a:solidFill>
              <a:srgbClr val="C0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Textfeld 54"/>
          <p:cNvSpPr txBox="1"/>
          <p:nvPr/>
        </p:nvSpPr>
        <p:spPr>
          <a:xfrm>
            <a:off x="7644312" y="5800147"/>
            <a:ext cx="4547688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Wir können rechnen:</a:t>
            </a:r>
          </a:p>
          <a:p>
            <a:r>
              <a:rPr lang="de-DE" b="1" dirty="0" smtClean="0">
                <a:solidFill>
                  <a:srgbClr val="FF0000"/>
                </a:solidFill>
              </a:rPr>
              <a:t>18 cbm + x = 35 cbm; T: x + 18 cbm = 35 cbm; U: 35 cbm – 18 cbm = x; x = 17 cbm;</a:t>
            </a:r>
          </a:p>
        </p:txBody>
      </p:sp>
      <p:sp>
        <p:nvSpPr>
          <p:cNvPr id="56" name="Textfeld 55"/>
          <p:cNvSpPr txBox="1"/>
          <p:nvPr/>
        </p:nvSpPr>
        <p:spPr>
          <a:xfrm>
            <a:off x="811275" y="5850513"/>
            <a:ext cx="260885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Wir geben die Antwort:</a:t>
            </a:r>
            <a:endParaRPr lang="de-DE" dirty="0"/>
          </a:p>
        </p:txBody>
      </p:sp>
      <p:sp>
        <p:nvSpPr>
          <p:cNvPr id="13" name="Textfeld 12"/>
          <p:cNvSpPr txBox="1"/>
          <p:nvPr/>
        </p:nvSpPr>
        <p:spPr>
          <a:xfrm>
            <a:off x="7648253" y="5063749"/>
            <a:ext cx="30990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b="1" dirty="0" smtClean="0">
                <a:solidFill>
                  <a:srgbClr val="FF0000"/>
                </a:solidFill>
              </a:rPr>
              <a:t>_</a:t>
            </a:r>
            <a:endParaRPr lang="de-DE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58837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8" fill="hold">
                      <p:stCondLst>
                        <p:cond delay="indefinite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>
                      <p:stCondLst>
                        <p:cond delay="indefinite"/>
                      </p:stCondLst>
                      <p:childTnLst>
                        <p:par>
                          <p:cTn id="153" fill="hold">
                            <p:stCondLst>
                              <p:cond delay="0"/>
                            </p:stCondLst>
                            <p:childTnLst>
                              <p:par>
                                <p:cTn id="15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4" fill="hold">
                      <p:stCondLst>
                        <p:cond delay="indefinite"/>
                      </p:stCondLst>
                      <p:childTnLst>
                        <p:par>
                          <p:cTn id="165" fill="hold">
                            <p:stCondLst>
                              <p:cond delay="0"/>
                            </p:stCondLst>
                            <p:childTnLst>
                              <p:par>
                                <p:cTn id="16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4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6" fill="hold">
                      <p:stCondLst>
                        <p:cond delay="indefinite"/>
                      </p:stCondLst>
                      <p:childTnLst>
                        <p:par>
                          <p:cTn id="177" fill="hold">
                            <p:stCondLst>
                              <p:cond delay="0"/>
                            </p:stCondLst>
                            <p:childTnLst>
                              <p:par>
                                <p:cTn id="17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2" fill="hold">
                      <p:stCondLst>
                        <p:cond delay="indefinite"/>
                      </p:stCondLst>
                      <p:childTnLst>
                        <p:par>
                          <p:cTn id="183" fill="hold">
                            <p:stCondLst>
                              <p:cond delay="0"/>
                            </p:stCondLst>
                            <p:childTnLst>
                              <p:par>
                                <p:cTn id="18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4" fill="hold">
                      <p:stCondLst>
                        <p:cond delay="indefinite"/>
                      </p:stCondLst>
                      <p:childTnLst>
                        <p:par>
                          <p:cTn id="195" fill="hold">
                            <p:stCondLst>
                              <p:cond delay="0"/>
                            </p:stCondLst>
                            <p:childTnLst>
                              <p:par>
                                <p:cTn id="19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6" fill="hold">
                      <p:stCondLst>
                        <p:cond delay="indefinite"/>
                      </p:stCondLst>
                      <p:childTnLst>
                        <p:par>
                          <p:cTn id="207" fill="hold">
                            <p:stCondLst>
                              <p:cond delay="0"/>
                            </p:stCondLst>
                            <p:childTnLst>
                              <p:par>
                                <p:cTn id="20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6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7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8" fill="hold">
                      <p:stCondLst>
                        <p:cond delay="indefinite"/>
                      </p:stCondLst>
                      <p:childTnLst>
                        <p:par>
                          <p:cTn id="219" fill="hold">
                            <p:stCondLst>
                              <p:cond delay="0"/>
                            </p:stCondLst>
                            <p:childTnLst>
                              <p:par>
                                <p:cTn id="2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2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4" fill="hold">
                      <p:stCondLst>
                        <p:cond delay="indefinite"/>
                      </p:stCondLst>
                      <p:childTnLst>
                        <p:par>
                          <p:cTn id="225" fill="hold">
                            <p:stCondLst>
                              <p:cond delay="0"/>
                            </p:stCondLst>
                            <p:childTnLst>
                              <p:par>
                                <p:cTn id="2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0" fill="hold">
                      <p:stCondLst>
                        <p:cond delay="indefinite"/>
                      </p:stCondLst>
                      <p:childTnLst>
                        <p:par>
                          <p:cTn id="231" fill="hold">
                            <p:stCondLst>
                              <p:cond delay="0"/>
                            </p:stCondLst>
                            <p:childTnLst>
                              <p:par>
                                <p:cTn id="2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2" fill="hold">
                      <p:stCondLst>
                        <p:cond delay="indefinite"/>
                      </p:stCondLst>
                      <p:childTnLst>
                        <p:par>
                          <p:cTn id="243" fill="hold">
                            <p:stCondLst>
                              <p:cond delay="0"/>
                            </p:stCondLst>
                            <p:childTnLst>
                              <p:par>
                                <p:cTn id="24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8" fill="hold">
                      <p:stCondLst>
                        <p:cond delay="indefinite"/>
                      </p:stCondLst>
                      <p:childTnLst>
                        <p:par>
                          <p:cTn id="249" fill="hold">
                            <p:stCondLst>
                              <p:cond delay="0"/>
                            </p:stCondLst>
                            <p:childTnLst>
                              <p:par>
                                <p:cTn id="25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3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4" fill="hold">
                      <p:stCondLst>
                        <p:cond delay="indefinite"/>
                      </p:stCondLst>
                      <p:childTnLst>
                        <p:par>
                          <p:cTn id="255" fill="hold">
                            <p:stCondLst>
                              <p:cond delay="0"/>
                            </p:stCondLst>
                            <p:childTnLst>
                              <p:par>
                                <p:cTn id="25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0" fill="hold">
                      <p:stCondLst>
                        <p:cond delay="indefinite"/>
                      </p:stCondLst>
                      <p:childTnLst>
                        <p:par>
                          <p:cTn id="261" fill="hold">
                            <p:stCondLst>
                              <p:cond delay="0"/>
                            </p:stCondLst>
                            <p:childTnLst>
                              <p:par>
                                <p:cTn id="26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7" fill="hold">
                      <p:stCondLst>
                        <p:cond delay="indefinite"/>
                      </p:stCondLst>
                      <p:childTnLst>
                        <p:par>
                          <p:cTn id="268" fill="hold">
                            <p:stCondLst>
                              <p:cond delay="0"/>
                            </p:stCondLst>
                            <p:childTnLst>
                              <p:par>
                                <p:cTn id="26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3" fill="hold">
                      <p:stCondLst>
                        <p:cond delay="indefinite"/>
                      </p:stCondLst>
                      <p:childTnLst>
                        <p:par>
                          <p:cTn id="274" fill="hold">
                            <p:stCondLst>
                              <p:cond delay="0"/>
                            </p:stCondLst>
                            <p:childTnLst>
                              <p:par>
                                <p:cTn id="27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7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8" grpId="0" animBg="1"/>
      <p:bldP spid="12" grpId="0" animBg="1"/>
      <p:bldP spid="27" grpId="0"/>
      <p:bldP spid="28" grpId="0"/>
      <p:bldP spid="29" grpId="0"/>
      <p:bldP spid="31" grpId="0"/>
      <p:bldP spid="4" grpId="0"/>
      <p:bldP spid="19" grpId="0"/>
      <p:bldP spid="25" grpId="0"/>
      <p:bldP spid="30" grpId="0"/>
      <p:bldP spid="35" grpId="0"/>
      <p:bldP spid="36" grpId="0"/>
      <p:bldP spid="37" grpId="0"/>
      <p:bldP spid="38" grpId="0"/>
      <p:bldP spid="39" grpId="0" animBg="1"/>
      <p:bldP spid="40" grpId="0" animBg="1"/>
      <p:bldP spid="43" grpId="0"/>
      <p:bldP spid="5" grpId="0"/>
      <p:bldP spid="11" grpId="0"/>
      <p:bldP spid="34" grpId="0" animBg="1"/>
      <p:bldP spid="41" grpId="0" animBg="1"/>
      <p:bldP spid="42" grpId="0" animBg="1"/>
      <p:bldP spid="44" grpId="0" animBg="1"/>
      <p:bldP spid="45" grpId="0" animBg="1"/>
      <p:bldP spid="46" grpId="0"/>
      <p:bldP spid="47" grpId="0"/>
      <p:bldP spid="48" grpId="0"/>
      <p:bldP spid="49" grpId="0"/>
      <p:bldP spid="23" grpId="0"/>
      <p:bldP spid="50" grpId="0" animBg="1"/>
      <p:bldP spid="55" grpId="0"/>
      <p:bldP spid="56" grpId="0"/>
      <p:bldP spid="13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198</Words>
  <Application>Microsoft Macintosh PowerPoint</Application>
  <PresentationFormat>Benutzerdefiniert</PresentationFormat>
  <Paragraphs>35</Paragraphs>
  <Slides>1</Slides>
  <Notes>0</Notes>
  <HiddenSlides>0</HiddenSlides>
  <MMClips>0</MMClips>
  <ScaleCrop>false</ScaleCrop>
  <HeadingPairs>
    <vt:vector size="4" baseType="variant"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2" baseType="lpstr">
      <vt:lpstr>Office Theme</vt:lpstr>
      <vt:lpstr> Eine Straßenmeisterei hat noch 18 cbm Streusplit auf Lager. Für den bevorstehenden Winter rechnet man mit einem Bedarf von 35 cbm. Wie viele cbm müssen noch bestellt werden?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Manfred Luft</dc:creator>
  <cp:lastModifiedBy>Georg Luft</cp:lastModifiedBy>
  <cp:revision>41</cp:revision>
  <cp:lastPrinted>2015-07-31T12:03:52Z</cp:lastPrinted>
  <dcterms:created xsi:type="dcterms:W3CDTF">2015-07-06T16:22:22Z</dcterms:created>
  <dcterms:modified xsi:type="dcterms:W3CDTF">2016-02-23T11:59:00Z</dcterms:modified>
</cp:coreProperties>
</file>