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7" d="100"/>
          <a:sy n="107" d="100"/>
        </p:scale>
        <p:origin x="-102" y="-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17.09.2015</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17.09.2015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17.09.2015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17.09.2015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17.09.2015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17.09.2015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17.09.2015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17.09.2015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43100" y="299593"/>
            <a:ext cx="8298873" cy="1101292"/>
          </a:xfrm>
        </p:spPr>
        <p:txBody>
          <a:bodyPr>
            <a:normAutofit/>
          </a:bodyPr>
          <a:lstStyle/>
          <a:p>
            <a:r>
              <a:rPr lang="de-DE" sz="1800" b="1" dirty="0">
                <a:latin typeface="Microsoft JhengHei" panose="020B0604030504040204" pitchFamily="34" charset="-120"/>
                <a:ea typeface="Microsoft JhengHei" panose="020B0604030504040204" pitchFamily="34" charset="-120"/>
              </a:rPr>
              <a:t>In einen Kinderchor kommen im neuen Jahr 7 Kinder </a:t>
            </a:r>
            <a:r>
              <a:rPr lang="de-DE" sz="1800" b="1" dirty="0" smtClean="0">
                <a:latin typeface="Microsoft JhengHei" panose="020B0604030504040204" pitchFamily="34" charset="-120"/>
                <a:ea typeface="Microsoft JhengHei" panose="020B0604030504040204" pitchFamily="34" charset="-120"/>
              </a:rPr>
              <a:t>dazu.</a:t>
            </a:r>
            <a:br>
              <a:rPr lang="de-DE" sz="1800" b="1" dirty="0" smtClean="0">
                <a:latin typeface="Microsoft JhengHei" panose="020B0604030504040204" pitchFamily="34" charset="-120"/>
                <a:ea typeface="Microsoft JhengHei" panose="020B0604030504040204" pitchFamily="34" charset="-120"/>
              </a:rPr>
            </a:br>
            <a:r>
              <a:rPr lang="de-DE" sz="1800" b="1" dirty="0" smtClean="0">
                <a:latin typeface="Microsoft JhengHei" panose="020B0604030504040204" pitchFamily="34" charset="-120"/>
                <a:ea typeface="Microsoft JhengHei" panose="020B0604030504040204" pitchFamily="34" charset="-120"/>
              </a:rPr>
              <a:t>Nun </a:t>
            </a:r>
            <a:r>
              <a:rPr lang="de-DE" sz="1800" b="1" dirty="0">
                <a:latin typeface="Microsoft JhengHei" panose="020B0604030504040204" pitchFamily="34" charset="-120"/>
                <a:ea typeface="Microsoft JhengHei" panose="020B0604030504040204" pitchFamily="34" charset="-120"/>
              </a:rPr>
              <a:t>sind 23 Kinder im Chor.</a:t>
            </a:r>
            <a:r>
              <a:rPr lang="de-DE" sz="1800" dirty="0">
                <a:latin typeface="Microsoft JhengHei" panose="020B0604030504040204" pitchFamily="34" charset="-120"/>
                <a:ea typeface="Microsoft JhengHei" panose="020B0604030504040204" pitchFamily="34" charset="-120"/>
              </a:rPr>
              <a:t/>
            </a:r>
            <a:br>
              <a:rPr lang="de-DE" sz="1800" dirty="0">
                <a:latin typeface="Microsoft JhengHei" panose="020B0604030504040204" pitchFamily="34" charset="-120"/>
                <a:ea typeface="Microsoft JhengHei" panose="020B0604030504040204" pitchFamily="34" charset="-120"/>
              </a:rPr>
            </a:br>
            <a:r>
              <a:rPr lang="de-DE" sz="1800" b="1" dirty="0">
                <a:latin typeface="Microsoft JhengHei" panose="020B0604030504040204" pitchFamily="34" charset="-120"/>
                <a:ea typeface="Microsoft JhengHei" panose="020B0604030504040204" pitchFamily="34" charset="-120"/>
              </a:rPr>
              <a:t>Wie viele waren es vorher?</a:t>
            </a:r>
            <a:r>
              <a:rPr lang="de-DE" sz="1800" dirty="0">
                <a:latin typeface="Microsoft JhengHei" panose="020B0604030504040204" pitchFamily="34" charset="-120"/>
                <a:ea typeface="Microsoft JhengHei" panose="020B0604030504040204" pitchFamily="34" charset="-120"/>
              </a:rPr>
              <a:t/>
            </a:r>
            <a:br>
              <a:rPr lang="de-DE" sz="1800" dirty="0">
                <a:latin typeface="Microsoft JhengHei" panose="020B0604030504040204" pitchFamily="34" charset="-120"/>
                <a:ea typeface="Microsoft JhengHei" panose="020B0604030504040204" pitchFamily="34" charset="-120"/>
              </a:rPr>
            </a:br>
            <a:endParaRPr lang="de-DE" sz="1800" dirty="0">
              <a:latin typeface="Microsoft JhengHei" panose="020B0604030504040204" pitchFamily="34" charset="-12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638175" y="3308411"/>
            <a:ext cx="2551561" cy="369332"/>
          </a:xfrm>
          <a:prstGeom prst="rect">
            <a:avLst/>
          </a:prstGeom>
          <a:noFill/>
        </p:spPr>
        <p:txBody>
          <a:bodyPr wrap="square" rtlCol="0">
            <a:spAutoFit/>
          </a:bodyPr>
          <a:lstStyle/>
          <a:p>
            <a:r>
              <a:rPr lang="de-DE" dirty="0" smtClean="0"/>
              <a:t> anfangs sind  im Chor</a:t>
            </a:r>
            <a:endParaRPr lang="de-DE" dirty="0"/>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smtClean="0"/>
              <a:t>kommen dazu</a:t>
            </a:r>
            <a:endParaRPr lang="de-DE" dirty="0"/>
          </a:p>
        </p:txBody>
      </p:sp>
      <p:sp>
        <p:nvSpPr>
          <p:cNvPr id="29" name="Textfeld 28"/>
          <p:cNvSpPr txBox="1"/>
          <p:nvPr/>
        </p:nvSpPr>
        <p:spPr>
          <a:xfrm>
            <a:off x="1895751" y="5582328"/>
            <a:ext cx="1986124" cy="1754326"/>
          </a:xfrm>
          <a:prstGeom prst="rect">
            <a:avLst/>
          </a:prstGeom>
          <a:noFill/>
        </p:spPr>
        <p:txBody>
          <a:bodyPr wrap="square" rtlCol="0">
            <a:spAutoFit/>
          </a:bodyPr>
          <a:lstStyle/>
          <a:p>
            <a:r>
              <a:rPr lang="de-DE" dirty="0" smtClean="0"/>
              <a:t>Jetzt sind  im Chor</a:t>
            </a:r>
          </a:p>
          <a:p>
            <a:endParaRPr lang="de-DE" dirty="0"/>
          </a:p>
          <a:p>
            <a:endParaRPr lang="de-DE" dirty="0" smtClean="0"/>
          </a:p>
          <a:p>
            <a:endParaRPr lang="de-DE" dirty="0"/>
          </a:p>
          <a:p>
            <a:endParaRPr lang="de-DE" dirty="0" smtClean="0"/>
          </a:p>
          <a:p>
            <a:r>
              <a:rPr lang="de-DE" dirty="0" smtClean="0"/>
              <a:t> </a:t>
            </a:r>
            <a:endParaRPr lang="de-DE" dirty="0"/>
          </a:p>
        </p:txBody>
      </p:sp>
      <p:sp>
        <p:nvSpPr>
          <p:cNvPr id="31" name="Textfeld 30"/>
          <p:cNvSpPr txBox="1"/>
          <p:nvPr/>
        </p:nvSpPr>
        <p:spPr>
          <a:xfrm>
            <a:off x="2714573" y="4460021"/>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923925" y="1172712"/>
            <a:ext cx="7177520" cy="584775"/>
          </a:xfrm>
          <a:prstGeom prst="rect">
            <a:avLst/>
          </a:prstGeom>
          <a:noFill/>
        </p:spPr>
        <p:txBody>
          <a:bodyPr wrap="square" rtlCol="0">
            <a:spAutoFit/>
          </a:bodyPr>
          <a:lstStyle/>
          <a:p>
            <a:r>
              <a:rPr lang="de-DE" sz="1600" dirty="0" smtClean="0"/>
              <a:t>Es kommen im Kinderchor  Kinder dazu. Also zeichnen wir einen Rechenbaum und beschriften ihn</a:t>
            </a:r>
            <a:r>
              <a:rPr lang="de-DE" sz="1600" dirty="0"/>
              <a:t>.</a:t>
            </a:r>
          </a:p>
        </p:txBody>
      </p:sp>
      <p:sp>
        <p:nvSpPr>
          <p:cNvPr id="19" name="Textfeld 18"/>
          <p:cNvSpPr txBox="1"/>
          <p:nvPr/>
        </p:nvSpPr>
        <p:spPr>
          <a:xfrm>
            <a:off x="907626" y="1740042"/>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923925" y="2060113"/>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606239" y="3734034"/>
            <a:ext cx="560242" cy="369332"/>
          </a:xfrm>
          <a:prstGeom prst="rect">
            <a:avLst/>
          </a:prstGeom>
          <a:noFill/>
        </p:spPr>
        <p:txBody>
          <a:bodyPr wrap="square" rtlCol="0">
            <a:spAutoFit/>
          </a:bodyPr>
          <a:lstStyle/>
          <a:p>
            <a:r>
              <a:rPr lang="de-DE" dirty="0"/>
              <a:t>7</a:t>
            </a:r>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923925" y="23924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„Gleichung“(Gl) </a:t>
            </a:r>
            <a:endParaRPr lang="de-DE" sz="1600" dirty="0"/>
          </a:p>
        </p:txBody>
      </p:sp>
      <p:sp>
        <p:nvSpPr>
          <p:cNvPr id="37" name="Textfeld 36"/>
          <p:cNvSpPr txBox="1"/>
          <p:nvPr/>
        </p:nvSpPr>
        <p:spPr>
          <a:xfrm>
            <a:off x="7530717" y="2392483"/>
            <a:ext cx="3092600" cy="369332"/>
          </a:xfrm>
          <a:prstGeom prst="rect">
            <a:avLst/>
          </a:prstGeom>
          <a:noFill/>
        </p:spPr>
        <p:txBody>
          <a:bodyPr wrap="square" rtlCol="0">
            <a:spAutoFit/>
          </a:bodyPr>
          <a:lstStyle/>
          <a:p>
            <a:r>
              <a:rPr lang="de-DE" b="1" dirty="0" smtClean="0">
                <a:solidFill>
                  <a:schemeClr val="accent5">
                    <a:lumMod val="50000"/>
                  </a:schemeClr>
                </a:solidFill>
              </a:rPr>
              <a:t>PL: </a:t>
            </a:r>
            <a:r>
              <a:rPr lang="de-DE" b="1" dirty="0">
                <a:solidFill>
                  <a:schemeClr val="accent5">
                    <a:lumMod val="50000"/>
                  </a:schemeClr>
                </a:solidFill>
              </a:rPr>
              <a:t> </a:t>
            </a:r>
            <a:r>
              <a:rPr lang="de-DE" b="1" dirty="0" smtClean="0">
                <a:solidFill>
                  <a:schemeClr val="accent5">
                    <a:lumMod val="50000"/>
                  </a:schemeClr>
                </a:solidFill>
              </a:rPr>
              <a:t>          + 7  = 23; 16 +7 = 23;</a:t>
            </a:r>
            <a:endParaRPr lang="de-DE" b="1" dirty="0">
              <a:solidFill>
                <a:schemeClr val="accent5">
                  <a:lumMod val="50000"/>
                </a:schemeClr>
              </a:solidFill>
            </a:endParaRPr>
          </a:p>
        </p:txBody>
      </p:sp>
      <p:sp>
        <p:nvSpPr>
          <p:cNvPr id="38" name="Textfeld 37"/>
          <p:cNvSpPr txBox="1"/>
          <p:nvPr/>
        </p:nvSpPr>
        <p:spPr>
          <a:xfrm>
            <a:off x="7530717" y="2876452"/>
            <a:ext cx="3697558" cy="369332"/>
          </a:xfrm>
          <a:prstGeom prst="rect">
            <a:avLst/>
          </a:prstGeom>
          <a:noFill/>
        </p:spPr>
        <p:txBody>
          <a:bodyPr wrap="square" rtlCol="0">
            <a:spAutoFit/>
          </a:bodyPr>
          <a:lstStyle/>
          <a:p>
            <a:r>
              <a:rPr lang="de-DE" dirty="0" smtClean="0"/>
              <a:t>Gl: x + 7 = 23 / -7; x = 23 – 7; x = 16</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121555" y="2527196"/>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859924" y="5975277"/>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770876" y="6290821"/>
            <a:ext cx="4235874" cy="369332"/>
          </a:xfrm>
          <a:prstGeom prst="rect">
            <a:avLst/>
          </a:prstGeom>
          <a:noFill/>
        </p:spPr>
        <p:txBody>
          <a:bodyPr wrap="square" rtlCol="0">
            <a:spAutoFit/>
          </a:bodyPr>
          <a:lstStyle/>
          <a:p>
            <a:r>
              <a:rPr lang="de-DE" dirty="0" smtClean="0"/>
              <a:t>  Vorher waren 16 Kinder im Chor.</a:t>
            </a:r>
            <a:endParaRPr lang="de-DE" dirty="0"/>
          </a:p>
        </p:txBody>
      </p:sp>
      <p:sp>
        <p:nvSpPr>
          <p:cNvPr id="5" name="Textfeld 4"/>
          <p:cNvSpPr txBox="1"/>
          <p:nvPr/>
        </p:nvSpPr>
        <p:spPr>
          <a:xfrm>
            <a:off x="2599318" y="5113201"/>
            <a:ext cx="691509" cy="369332"/>
          </a:xfrm>
          <a:prstGeom prst="rect">
            <a:avLst/>
          </a:prstGeom>
          <a:noFill/>
        </p:spPr>
        <p:txBody>
          <a:bodyPr wrap="square" rtlCol="0">
            <a:spAutoFit/>
          </a:bodyPr>
          <a:lstStyle/>
          <a:p>
            <a:r>
              <a:rPr lang="de-DE" dirty="0" smtClean="0"/>
              <a:t>23</a:t>
            </a:r>
            <a:endParaRPr lang="de-DE" dirty="0"/>
          </a:p>
        </p:txBody>
      </p:sp>
      <p:sp>
        <p:nvSpPr>
          <p:cNvPr id="9" name="Textfeld 8"/>
          <p:cNvSpPr txBox="1"/>
          <p:nvPr/>
        </p:nvSpPr>
        <p:spPr>
          <a:xfrm>
            <a:off x="5267909" y="3543541"/>
            <a:ext cx="5939273" cy="1569660"/>
          </a:xfrm>
          <a:prstGeom prst="rect">
            <a:avLst/>
          </a:prstGeom>
          <a:noFill/>
        </p:spPr>
        <p:txBody>
          <a:bodyPr wrap="square" rtlCol="0">
            <a:spAutoFit/>
          </a:bodyPr>
          <a:lstStyle/>
          <a:p>
            <a:r>
              <a:rPr lang="de-DE" sz="1600" dirty="0" smtClean="0"/>
              <a:t>Eine Platzhalteraufgabe können nur Rechenkünstler lösen, wenn die Zahlen größer oder groß sind, da nicht wie bei einer Gleichung so umgestellt werden kann, dass zwei Zahlen „rechenbereit“ auf einer Seite des = stehen.</a:t>
            </a:r>
          </a:p>
          <a:p>
            <a:r>
              <a:rPr lang="de-DE" sz="1600" dirty="0" smtClean="0"/>
              <a:t>                                                                                                                                    </a:t>
            </a:r>
          </a:p>
          <a:p>
            <a:endParaRPr lang="de-DE" sz="1600" dirty="0"/>
          </a:p>
        </p:txBody>
      </p:sp>
      <p:sp>
        <p:nvSpPr>
          <p:cNvPr id="11" name="Textfeld 10"/>
          <p:cNvSpPr txBox="1"/>
          <p:nvPr/>
        </p:nvSpPr>
        <p:spPr>
          <a:xfrm>
            <a:off x="5296999" y="4657994"/>
            <a:ext cx="5715000" cy="923330"/>
          </a:xfrm>
          <a:prstGeom prst="rect">
            <a:avLst/>
          </a:prstGeom>
          <a:noFill/>
        </p:spPr>
        <p:txBody>
          <a:bodyPr wrap="square" rtlCol="0">
            <a:spAutoFit/>
          </a:bodyPr>
          <a:lstStyle/>
          <a:p>
            <a:r>
              <a:rPr lang="de-DE" dirty="0" smtClean="0"/>
              <a:t>Wir verwenden deshalb die </a:t>
            </a:r>
            <a:r>
              <a:rPr lang="de-DE" b="1" dirty="0" smtClean="0">
                <a:solidFill>
                  <a:srgbClr val="FF0000"/>
                </a:solidFill>
              </a:rPr>
              <a:t>„Umkehraufgabe“</a:t>
            </a:r>
            <a:r>
              <a:rPr lang="de-DE" dirty="0" smtClean="0"/>
              <a:t>, um das zu erreichen. Wir zeichnen die </a:t>
            </a:r>
            <a:r>
              <a:rPr lang="de-DE" b="1" dirty="0" smtClean="0">
                <a:solidFill>
                  <a:srgbClr val="FF0000"/>
                </a:solidFill>
              </a:rPr>
              <a:t>Umkehraufgabe </a:t>
            </a:r>
            <a:r>
              <a:rPr lang="de-DE" dirty="0" smtClean="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103366"/>
            <a:ext cx="40265" cy="356563"/>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705564" y="4351143"/>
            <a:ext cx="418227" cy="369332"/>
          </a:xfrm>
          <a:prstGeom prst="rect">
            <a:avLst/>
          </a:prstGeom>
          <a:noFill/>
        </p:spPr>
        <p:txBody>
          <a:bodyPr wrap="square" rtlCol="0">
            <a:spAutoFit/>
          </a:bodyPr>
          <a:lstStyle/>
          <a:p>
            <a:r>
              <a:rPr lang="de-DE" dirty="0" smtClean="0">
                <a:solidFill>
                  <a:srgbClr val="FF0000"/>
                </a:solidFill>
              </a:rPr>
              <a:t>_</a:t>
            </a:r>
            <a:endParaRPr lang="de-DE" dirty="0">
              <a:solidFill>
                <a:srgbClr val="FF0000"/>
              </a:solidFill>
            </a:endParaRPr>
          </a:p>
        </p:txBody>
      </p:sp>
      <p:sp>
        <p:nvSpPr>
          <p:cNvPr id="45" name="Textfeld 44"/>
          <p:cNvSpPr txBox="1"/>
          <p:nvPr/>
        </p:nvSpPr>
        <p:spPr>
          <a:xfrm>
            <a:off x="5296999" y="5675588"/>
            <a:ext cx="4678676" cy="369332"/>
          </a:xfrm>
          <a:prstGeom prst="rect">
            <a:avLst/>
          </a:prstGeom>
          <a:noFill/>
        </p:spPr>
        <p:txBody>
          <a:bodyPr wrap="square" rtlCol="0">
            <a:spAutoFit/>
          </a:bodyPr>
          <a:lstStyle/>
          <a:p>
            <a:r>
              <a:rPr lang="de-DE" b="1" dirty="0" smtClean="0">
                <a:solidFill>
                  <a:srgbClr val="FF0000"/>
                </a:solidFill>
              </a:rPr>
              <a:t>23 – 7 = x; x = 23 – 7 ; x = 16</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ppt_x"/>
                                          </p:val>
                                        </p:tav>
                                        <p:tav tm="100000">
                                          <p:val>
                                            <p:strVal val="#ppt_x"/>
                                          </p:val>
                                        </p:tav>
                                      </p:tavLst>
                                    </p:anim>
                                    <p:anim calcmode="lin" valueType="num">
                                      <p:cBhvr additive="base">
                                        <p:cTn id="1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 calcmode="lin" valueType="num">
                                      <p:cBhvr additive="base">
                                        <p:cTn id="125" dur="500" fill="hold"/>
                                        <p:tgtEl>
                                          <p:spTgt spid="36"/>
                                        </p:tgtEl>
                                        <p:attrNameLst>
                                          <p:attrName>ppt_x</p:attrName>
                                        </p:attrNameLst>
                                      </p:cBhvr>
                                      <p:tavLst>
                                        <p:tav tm="0">
                                          <p:val>
                                            <p:strVal val="#ppt_x"/>
                                          </p:val>
                                        </p:tav>
                                        <p:tav tm="100000">
                                          <p:val>
                                            <p:strVal val="#ppt_x"/>
                                          </p:val>
                                        </p:tav>
                                      </p:tavLst>
                                    </p:anim>
                                    <p:anim calcmode="lin" valueType="num">
                                      <p:cBhvr additive="base">
                                        <p:cTn id="1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 calcmode="lin" valueType="num">
                                      <p:cBhvr additive="base">
                                        <p:cTn id="137" dur="500" fill="hold"/>
                                        <p:tgtEl>
                                          <p:spTgt spid="40"/>
                                        </p:tgtEl>
                                        <p:attrNameLst>
                                          <p:attrName>ppt_x</p:attrName>
                                        </p:attrNameLst>
                                      </p:cBhvr>
                                      <p:tavLst>
                                        <p:tav tm="0">
                                          <p:val>
                                            <p:strVal val="#ppt_x"/>
                                          </p:val>
                                        </p:tav>
                                        <p:tav tm="100000">
                                          <p:val>
                                            <p:strVal val="#ppt_x"/>
                                          </p:val>
                                        </p:tav>
                                      </p:tavLst>
                                    </p:anim>
                                    <p:anim calcmode="lin" valueType="num">
                                      <p:cBhvr additive="base">
                                        <p:cTn id="1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9"/>
                                        </p:tgtEl>
                                        <p:attrNameLst>
                                          <p:attrName>style.visibility</p:attrName>
                                        </p:attrNameLst>
                                      </p:cBhvr>
                                      <p:to>
                                        <p:strVal val="visible"/>
                                      </p:to>
                                    </p:set>
                                    <p:animEffect transition="in" filter="fade">
                                      <p:cBhvr>
                                        <p:cTn id="149" dur="1000"/>
                                        <p:tgtEl>
                                          <p:spTgt spid="9"/>
                                        </p:tgtEl>
                                      </p:cBhvr>
                                    </p:animEffect>
                                    <p:anim calcmode="lin" valueType="num">
                                      <p:cBhvr>
                                        <p:cTn id="150" dur="1000" fill="hold"/>
                                        <p:tgtEl>
                                          <p:spTgt spid="9"/>
                                        </p:tgtEl>
                                        <p:attrNameLst>
                                          <p:attrName>ppt_x</p:attrName>
                                        </p:attrNameLst>
                                      </p:cBhvr>
                                      <p:tavLst>
                                        <p:tav tm="0">
                                          <p:val>
                                            <p:strVal val="#ppt_x"/>
                                          </p:val>
                                        </p:tav>
                                        <p:tav tm="100000">
                                          <p:val>
                                            <p:strVal val="#ppt_x"/>
                                          </p:val>
                                        </p:tav>
                                      </p:tavLst>
                                    </p:anim>
                                    <p:anim calcmode="lin" valueType="num">
                                      <p:cBhvr>
                                        <p:cTn id="1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11"/>
                                        </p:tgtEl>
                                        <p:attrNameLst>
                                          <p:attrName>style.visibility</p:attrName>
                                        </p:attrNameLst>
                                      </p:cBhvr>
                                      <p:to>
                                        <p:strVal val="visible"/>
                                      </p:to>
                                    </p:set>
                                    <p:animEffect transition="in" filter="fade">
                                      <p:cBhvr>
                                        <p:cTn id="156" dur="1000"/>
                                        <p:tgtEl>
                                          <p:spTgt spid="11"/>
                                        </p:tgtEl>
                                      </p:cBhvr>
                                    </p:animEffect>
                                    <p:anim calcmode="lin" valueType="num">
                                      <p:cBhvr>
                                        <p:cTn id="157" dur="1000" fill="hold"/>
                                        <p:tgtEl>
                                          <p:spTgt spid="11"/>
                                        </p:tgtEl>
                                        <p:attrNameLst>
                                          <p:attrName>ppt_x</p:attrName>
                                        </p:attrNameLst>
                                      </p:cBhvr>
                                      <p:tavLst>
                                        <p:tav tm="0">
                                          <p:val>
                                            <p:strVal val="#ppt_x"/>
                                          </p:val>
                                        </p:tav>
                                        <p:tav tm="100000">
                                          <p:val>
                                            <p:strVal val="#ppt_x"/>
                                          </p:val>
                                        </p:tav>
                                      </p:tavLst>
                                    </p:anim>
                                    <p:anim calcmode="lin" valueType="num">
                                      <p:cBhvr>
                                        <p:cTn id="1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44"/>
                                        </p:tgtEl>
                                        <p:attrNameLst>
                                          <p:attrName>style.visibility</p:attrName>
                                        </p:attrNameLst>
                                      </p:cBhvr>
                                      <p:to>
                                        <p:strVal val="visible"/>
                                      </p:to>
                                    </p:set>
                                    <p:anim calcmode="lin" valueType="num">
                                      <p:cBhvr additive="base">
                                        <p:cTn id="163" dur="500" fill="hold"/>
                                        <p:tgtEl>
                                          <p:spTgt spid="44"/>
                                        </p:tgtEl>
                                        <p:attrNameLst>
                                          <p:attrName>ppt_x</p:attrName>
                                        </p:attrNameLst>
                                      </p:cBhvr>
                                      <p:tavLst>
                                        <p:tav tm="0">
                                          <p:val>
                                            <p:strVal val="#ppt_x"/>
                                          </p:val>
                                        </p:tav>
                                        <p:tav tm="100000">
                                          <p:val>
                                            <p:strVal val="#ppt_x"/>
                                          </p:val>
                                        </p:tav>
                                      </p:tavLst>
                                    </p:anim>
                                    <p:anim calcmode="lin" valueType="num">
                                      <p:cBhvr additive="base">
                                        <p:cTn id="16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14"/>
                                        </p:tgtEl>
                                        <p:attrNameLst>
                                          <p:attrName>style.visibility</p:attrName>
                                        </p:attrNameLst>
                                      </p:cBhvr>
                                      <p:to>
                                        <p:strVal val="visible"/>
                                      </p:to>
                                    </p:set>
                                    <p:anim calcmode="lin" valueType="num">
                                      <p:cBhvr additive="base">
                                        <p:cTn id="169" dur="500" fill="hold"/>
                                        <p:tgtEl>
                                          <p:spTgt spid="14"/>
                                        </p:tgtEl>
                                        <p:attrNameLst>
                                          <p:attrName>ppt_x</p:attrName>
                                        </p:attrNameLst>
                                      </p:cBhvr>
                                      <p:tavLst>
                                        <p:tav tm="0">
                                          <p:val>
                                            <p:strVal val="#ppt_x"/>
                                          </p:val>
                                        </p:tav>
                                        <p:tav tm="100000">
                                          <p:val>
                                            <p:strVal val="#ppt_x"/>
                                          </p:val>
                                        </p:tav>
                                      </p:tavLst>
                                    </p:anim>
                                    <p:anim calcmode="lin" valueType="num">
                                      <p:cBhvr additive="base">
                                        <p:cTn id="17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18"/>
                                        </p:tgtEl>
                                        <p:attrNameLst>
                                          <p:attrName>style.visibility</p:attrName>
                                        </p:attrNameLst>
                                      </p:cBhvr>
                                      <p:to>
                                        <p:strVal val="visible"/>
                                      </p:to>
                                    </p:set>
                                    <p:anim calcmode="lin" valueType="num">
                                      <p:cBhvr additive="base">
                                        <p:cTn id="175" dur="500" fill="hold"/>
                                        <p:tgtEl>
                                          <p:spTgt spid="18"/>
                                        </p:tgtEl>
                                        <p:attrNameLst>
                                          <p:attrName>ppt_x</p:attrName>
                                        </p:attrNameLst>
                                      </p:cBhvr>
                                      <p:tavLst>
                                        <p:tav tm="0">
                                          <p:val>
                                            <p:strVal val="#ppt_x"/>
                                          </p:val>
                                        </p:tav>
                                        <p:tav tm="100000">
                                          <p:val>
                                            <p:strVal val="#ppt_x"/>
                                          </p:val>
                                        </p:tav>
                                      </p:tavLst>
                                    </p:anim>
                                    <p:anim calcmode="lin" valueType="num">
                                      <p:cBhvr additive="base">
                                        <p:cTn id="17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26"/>
                                        </p:tgtEl>
                                        <p:attrNameLst>
                                          <p:attrName>style.visibility</p:attrName>
                                        </p:attrNameLst>
                                      </p:cBhvr>
                                      <p:to>
                                        <p:strVal val="visible"/>
                                      </p:to>
                                    </p:set>
                                    <p:anim calcmode="lin" valueType="num">
                                      <p:cBhvr additive="base">
                                        <p:cTn id="181" dur="500" fill="hold"/>
                                        <p:tgtEl>
                                          <p:spTgt spid="26"/>
                                        </p:tgtEl>
                                        <p:attrNameLst>
                                          <p:attrName>ppt_x</p:attrName>
                                        </p:attrNameLst>
                                      </p:cBhvr>
                                      <p:tavLst>
                                        <p:tav tm="0">
                                          <p:val>
                                            <p:strVal val="#ppt_x"/>
                                          </p:val>
                                        </p:tav>
                                        <p:tav tm="100000">
                                          <p:val>
                                            <p:strVal val="#ppt_x"/>
                                          </p:val>
                                        </p:tav>
                                      </p:tavLst>
                                    </p:anim>
                                    <p:anim calcmode="lin" valueType="num">
                                      <p:cBhvr additive="base">
                                        <p:cTn id="18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22"/>
                                        </p:tgtEl>
                                        <p:attrNameLst>
                                          <p:attrName>style.visibility</p:attrName>
                                        </p:attrNameLst>
                                      </p:cBhvr>
                                      <p:to>
                                        <p:strVal val="visible"/>
                                      </p:to>
                                    </p:set>
                                    <p:anim calcmode="lin" valueType="num">
                                      <p:cBhvr additive="base">
                                        <p:cTn id="187" dur="500" fill="hold"/>
                                        <p:tgtEl>
                                          <p:spTgt spid="22"/>
                                        </p:tgtEl>
                                        <p:attrNameLst>
                                          <p:attrName>ppt_x</p:attrName>
                                        </p:attrNameLst>
                                      </p:cBhvr>
                                      <p:tavLst>
                                        <p:tav tm="0">
                                          <p:val>
                                            <p:strVal val="#ppt_x"/>
                                          </p:val>
                                        </p:tav>
                                        <p:tav tm="100000">
                                          <p:val>
                                            <p:strVal val="#ppt_x"/>
                                          </p:val>
                                        </p:tav>
                                      </p:tavLst>
                                    </p:anim>
                                    <p:anim calcmode="lin" valueType="num">
                                      <p:cBhvr additive="base">
                                        <p:cTn id="18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grpId="0" nodeType="clickEffect">
                                  <p:stCondLst>
                                    <p:cond delay="0"/>
                                  </p:stCondLst>
                                  <p:childTnLst>
                                    <p:set>
                                      <p:cBhvr>
                                        <p:cTn id="192" dur="1" fill="hold">
                                          <p:stCondLst>
                                            <p:cond delay="0"/>
                                          </p:stCondLst>
                                        </p:cTn>
                                        <p:tgtEl>
                                          <p:spTgt spid="45"/>
                                        </p:tgtEl>
                                        <p:attrNameLst>
                                          <p:attrName>style.visibility</p:attrName>
                                        </p:attrNameLst>
                                      </p:cBhvr>
                                      <p:to>
                                        <p:strVal val="visible"/>
                                      </p:to>
                                    </p:set>
                                    <p:anim calcmode="lin" valueType="num">
                                      <p:cBhvr additive="base">
                                        <p:cTn id="193" dur="500" fill="hold"/>
                                        <p:tgtEl>
                                          <p:spTgt spid="45"/>
                                        </p:tgtEl>
                                        <p:attrNameLst>
                                          <p:attrName>ppt_x</p:attrName>
                                        </p:attrNameLst>
                                      </p:cBhvr>
                                      <p:tavLst>
                                        <p:tav tm="0">
                                          <p:val>
                                            <p:strVal val="#ppt_x"/>
                                          </p:val>
                                        </p:tav>
                                        <p:tav tm="100000">
                                          <p:val>
                                            <p:strVal val="#ppt_x"/>
                                          </p:val>
                                        </p:tav>
                                      </p:tavLst>
                                    </p:anim>
                                    <p:anim calcmode="lin" valueType="num">
                                      <p:cBhvr additive="base">
                                        <p:cTn id="19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42"/>
                                        </p:tgtEl>
                                        <p:attrNameLst>
                                          <p:attrName>style.visibility</p:attrName>
                                        </p:attrNameLst>
                                      </p:cBhvr>
                                      <p:to>
                                        <p:strVal val="visible"/>
                                      </p:to>
                                    </p:set>
                                    <p:anim calcmode="lin" valueType="num">
                                      <p:cBhvr additive="base">
                                        <p:cTn id="199" dur="500" fill="hold"/>
                                        <p:tgtEl>
                                          <p:spTgt spid="42"/>
                                        </p:tgtEl>
                                        <p:attrNameLst>
                                          <p:attrName>ppt_x</p:attrName>
                                        </p:attrNameLst>
                                      </p:cBhvr>
                                      <p:tavLst>
                                        <p:tav tm="0">
                                          <p:val>
                                            <p:strVal val="#ppt_x"/>
                                          </p:val>
                                        </p:tav>
                                        <p:tav tm="100000">
                                          <p:val>
                                            <p:strVal val="#ppt_x"/>
                                          </p:val>
                                        </p:tav>
                                      </p:tavLst>
                                    </p:anim>
                                    <p:anim calcmode="lin" valueType="num">
                                      <p:cBhvr additive="base">
                                        <p:cTn id="20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43"/>
                                        </p:tgtEl>
                                        <p:attrNameLst>
                                          <p:attrName>style.visibility</p:attrName>
                                        </p:attrNameLst>
                                      </p:cBhvr>
                                      <p:to>
                                        <p:strVal val="visible"/>
                                      </p:to>
                                    </p:set>
                                    <p:anim calcmode="lin" valueType="num">
                                      <p:cBhvr additive="base">
                                        <p:cTn id="205" dur="500" fill="hold"/>
                                        <p:tgtEl>
                                          <p:spTgt spid="43"/>
                                        </p:tgtEl>
                                        <p:attrNameLst>
                                          <p:attrName>ppt_x</p:attrName>
                                        </p:attrNameLst>
                                      </p:cBhvr>
                                      <p:tavLst>
                                        <p:tav tm="0">
                                          <p:val>
                                            <p:strVal val="#ppt_x"/>
                                          </p:val>
                                        </p:tav>
                                        <p:tav tm="100000">
                                          <p:val>
                                            <p:strVal val="#ppt_x"/>
                                          </p:val>
                                        </p:tav>
                                      </p:tavLst>
                                    </p:anim>
                                    <p:anim calcmode="lin" valueType="num">
                                      <p:cBhvr additive="base">
                                        <p:cTn id="20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9" grpId="0"/>
      <p:bldP spid="11" grpId="0"/>
      <p:bldP spid="44" grpId="0" animBg="1"/>
      <p:bldP spid="26" grpId="0"/>
      <p:bldP spid="4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211</Words>
  <Application>Microsoft Office PowerPoint</Application>
  <PresentationFormat>Benutzerdefiniert</PresentationFormat>
  <Paragraphs>32</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In einen Kinderchor kommen im neuen Jahr 7 Kinder dazu. Nun sind 23 Kinder im Chor. Wie viele waren es vorher?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28</cp:revision>
  <cp:lastPrinted>2015-07-31T12:01:25Z</cp:lastPrinted>
  <dcterms:created xsi:type="dcterms:W3CDTF">2015-07-06T16:22:22Z</dcterms:created>
  <dcterms:modified xsi:type="dcterms:W3CDTF">2015-09-17T17:45:02Z</dcterms:modified>
</cp:coreProperties>
</file>