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ection>
        <p14:section name="Abschnitt ohne Titel" id="{24E91399-F8C6-4768-A8B4-B1A89F8A06B3}">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23.02.16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23.02.16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23.02.16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23.02.16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44115" y="85010"/>
            <a:ext cx="8298873" cy="1101292"/>
          </a:xfrm>
        </p:spPr>
        <p:txBody>
          <a:bodyPr>
            <a:normAutofit/>
          </a:bodyPr>
          <a:lstStyle/>
          <a:p>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Eine Bahnstrecke wird auf ICE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umgestellt.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Bisher dauerte die Fahrt </a:t>
            </a:r>
            <a:b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b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130 Minuten. Durch die größere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Geschwindigkeit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entfällt einige Zeit und es bleiben nur noch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90 </a:t>
            </a: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Minuten. Wie groß ist die Zeiteinsparung? </a:t>
            </a:r>
            <a:endParaRPr lang="de-DE" sz="1800" b="1" dirty="0">
              <a:latin typeface="Linux Libertine G" panose="02000503000000000000" pitchFamily="2" charset="0"/>
              <a:ea typeface="Linux Libertine G" panose="02000503000000000000" pitchFamily="2" charset="0"/>
              <a:cs typeface="Linux Libertine G" panose="02000503000000000000" pitchFamily="2"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253175"/>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4606988"/>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273391"/>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031943"/>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3647538"/>
            <a:ext cx="477115" cy="434622"/>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3668246"/>
            <a:ext cx="763381" cy="413914"/>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p:cNvCxnSpPr>
          <p:nvPr/>
        </p:nvCxnSpPr>
        <p:spPr>
          <a:xfrm>
            <a:off x="2821802" y="4374843"/>
            <a:ext cx="2487" cy="24595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908615" y="2863545"/>
            <a:ext cx="1479412" cy="369332"/>
          </a:xfrm>
          <a:prstGeom prst="rect">
            <a:avLst/>
          </a:prstGeom>
          <a:noFill/>
        </p:spPr>
        <p:txBody>
          <a:bodyPr wrap="square" rtlCol="0">
            <a:spAutoFit/>
          </a:bodyPr>
          <a:lstStyle/>
          <a:p>
            <a:pPr algn="ctr"/>
            <a:r>
              <a:rPr lang="de-DE" dirty="0" smtClean="0"/>
              <a:t>Bisher</a:t>
            </a:r>
            <a:endParaRPr lang="de-DE" dirty="0"/>
          </a:p>
        </p:txBody>
      </p:sp>
      <p:sp>
        <p:nvSpPr>
          <p:cNvPr id="28" name="Textfeld 27"/>
          <p:cNvSpPr txBox="1"/>
          <p:nvPr/>
        </p:nvSpPr>
        <p:spPr>
          <a:xfrm>
            <a:off x="2973179" y="2876018"/>
            <a:ext cx="1685061" cy="369332"/>
          </a:xfrm>
          <a:prstGeom prst="rect">
            <a:avLst/>
          </a:prstGeom>
          <a:noFill/>
        </p:spPr>
        <p:txBody>
          <a:bodyPr wrap="square" rtlCol="0">
            <a:spAutoFit/>
          </a:bodyPr>
          <a:lstStyle/>
          <a:p>
            <a:pPr algn="ctr"/>
            <a:r>
              <a:rPr lang="de-DE" dirty="0" smtClean="0"/>
              <a:t>Zeit entfällt</a:t>
            </a:r>
            <a:endParaRPr lang="de-DE" dirty="0"/>
          </a:p>
        </p:txBody>
      </p:sp>
      <p:sp>
        <p:nvSpPr>
          <p:cNvPr id="29" name="Textfeld 28"/>
          <p:cNvSpPr txBox="1"/>
          <p:nvPr/>
        </p:nvSpPr>
        <p:spPr>
          <a:xfrm>
            <a:off x="1835874" y="4983177"/>
            <a:ext cx="1987715" cy="369332"/>
          </a:xfrm>
          <a:prstGeom prst="rect">
            <a:avLst/>
          </a:prstGeom>
          <a:noFill/>
        </p:spPr>
        <p:txBody>
          <a:bodyPr wrap="square" rtlCol="0">
            <a:spAutoFit/>
          </a:bodyPr>
          <a:lstStyle/>
          <a:p>
            <a:pPr algn="ctr"/>
            <a:r>
              <a:rPr lang="de-DE" dirty="0" smtClean="0"/>
              <a:t>Bleiben noch  </a:t>
            </a:r>
            <a:endParaRPr lang="de-DE" dirty="0"/>
          </a:p>
        </p:txBody>
      </p:sp>
      <p:sp>
        <p:nvSpPr>
          <p:cNvPr id="31" name="Textfeld 30"/>
          <p:cNvSpPr txBox="1"/>
          <p:nvPr/>
        </p:nvSpPr>
        <p:spPr>
          <a:xfrm>
            <a:off x="2670214" y="3862500"/>
            <a:ext cx="348480" cy="369332"/>
          </a:xfrm>
          <a:prstGeom prst="rect">
            <a:avLst/>
          </a:prstGeom>
          <a:noFill/>
        </p:spPr>
        <p:txBody>
          <a:bodyPr wrap="square" rtlCol="0">
            <a:spAutoFit/>
          </a:bodyPr>
          <a:lstStyle/>
          <a:p>
            <a:r>
              <a:rPr lang="de-DE" dirty="0" smtClean="0"/>
              <a:t>_</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830451" y="1429505"/>
            <a:ext cx="8535761" cy="338554"/>
          </a:xfrm>
          <a:prstGeom prst="rect">
            <a:avLst/>
          </a:prstGeom>
          <a:noFill/>
        </p:spPr>
        <p:txBody>
          <a:bodyPr wrap="square" rtlCol="0">
            <a:spAutoFit/>
          </a:bodyPr>
          <a:lstStyle/>
          <a:p>
            <a:r>
              <a:rPr lang="de-DE" sz="1600" dirty="0" smtClean="0"/>
              <a:t>Kommentar: Zeit entfällt: Rechenbaum</a:t>
            </a:r>
            <a:endParaRPr lang="de-DE" sz="1600" dirty="0"/>
          </a:p>
        </p:txBody>
      </p:sp>
      <p:sp>
        <p:nvSpPr>
          <p:cNvPr id="19" name="Textfeld 18"/>
          <p:cNvSpPr txBox="1"/>
          <p:nvPr/>
        </p:nvSpPr>
        <p:spPr>
          <a:xfrm>
            <a:off x="830451" y="1750200"/>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830451" y="2070895"/>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139802" y="3270890"/>
            <a:ext cx="1156807" cy="369332"/>
          </a:xfrm>
          <a:prstGeom prst="rect">
            <a:avLst/>
          </a:prstGeom>
          <a:noFill/>
        </p:spPr>
        <p:txBody>
          <a:bodyPr wrap="square" rtlCol="0">
            <a:spAutoFit/>
          </a:bodyPr>
          <a:lstStyle/>
          <a:p>
            <a:r>
              <a:rPr lang="de-DE" dirty="0" smtClean="0"/>
              <a:t>130 min </a:t>
            </a:r>
            <a:endParaRPr lang="de-DE" dirty="0"/>
          </a:p>
        </p:txBody>
      </p:sp>
      <p:sp>
        <p:nvSpPr>
          <p:cNvPr id="35" name="Textfeld 34"/>
          <p:cNvSpPr txBox="1"/>
          <p:nvPr/>
        </p:nvSpPr>
        <p:spPr>
          <a:xfrm>
            <a:off x="3855778" y="3278632"/>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830451" y="2391590"/>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a:t>
            </a:r>
            <a:r>
              <a:rPr lang="de-DE" sz="1600" dirty="0" smtClean="0"/>
              <a:t>Gleichung“ (</a:t>
            </a:r>
            <a:r>
              <a:rPr lang="de-DE" sz="1600" dirty="0" err="1" smtClean="0"/>
              <a:t>Gl</a:t>
            </a:r>
            <a:r>
              <a:rPr lang="de-DE" sz="1600" dirty="0" smtClean="0"/>
              <a:t>). </a:t>
            </a:r>
            <a:endParaRPr lang="de-DE" sz="1600" dirty="0"/>
          </a:p>
        </p:txBody>
      </p:sp>
      <p:sp>
        <p:nvSpPr>
          <p:cNvPr id="37" name="Textfeld 36"/>
          <p:cNvSpPr txBox="1"/>
          <p:nvPr/>
        </p:nvSpPr>
        <p:spPr>
          <a:xfrm>
            <a:off x="7353618" y="1969022"/>
            <a:ext cx="4571639" cy="923330"/>
          </a:xfrm>
          <a:prstGeom prst="rect">
            <a:avLst/>
          </a:prstGeom>
          <a:noFill/>
        </p:spPr>
        <p:txBody>
          <a:bodyPr wrap="square" rtlCol="0">
            <a:spAutoFit/>
          </a:bodyPr>
          <a:lstStyle/>
          <a:p>
            <a:r>
              <a:rPr lang="de-DE" b="1" dirty="0" smtClean="0">
                <a:solidFill>
                  <a:schemeClr val="accent5">
                    <a:lumMod val="50000"/>
                  </a:schemeClr>
                </a:solidFill>
              </a:rPr>
              <a:t>PL</a:t>
            </a:r>
            <a:r>
              <a:rPr lang="de-DE" b="1" dirty="0" smtClean="0">
                <a:solidFill>
                  <a:schemeClr val="accent5">
                    <a:lumMod val="50000"/>
                  </a:schemeClr>
                </a:solidFill>
              </a:rPr>
              <a:t>: 130 </a:t>
            </a:r>
            <a:r>
              <a:rPr lang="de-DE" b="1" dirty="0" smtClean="0">
                <a:solidFill>
                  <a:schemeClr val="accent5">
                    <a:lumMod val="50000"/>
                  </a:schemeClr>
                </a:solidFill>
              </a:rPr>
              <a:t>min </a:t>
            </a:r>
            <a:r>
              <a:rPr lang="de-DE" b="1" dirty="0" smtClean="0">
                <a:solidFill>
                  <a:schemeClr val="accent5">
                    <a:lumMod val="50000"/>
                  </a:schemeClr>
                </a:solidFill>
              </a:rPr>
              <a:t> </a:t>
            </a:r>
            <a:r>
              <a:rPr lang="de-DE" b="1" dirty="0" smtClean="0">
                <a:solidFill>
                  <a:schemeClr val="accent5">
                    <a:lumMod val="50000"/>
                  </a:schemeClr>
                </a:solidFill>
              </a:rPr>
              <a:t>-              = 90 min;</a:t>
            </a:r>
          </a:p>
          <a:p>
            <a:r>
              <a:rPr lang="de-DE" b="1" dirty="0">
                <a:solidFill>
                  <a:schemeClr val="accent5">
                    <a:lumMod val="50000"/>
                  </a:schemeClr>
                </a:solidFill>
              </a:rPr>
              <a:t> </a:t>
            </a:r>
            <a:r>
              <a:rPr lang="de-DE" b="1" dirty="0" smtClean="0">
                <a:solidFill>
                  <a:schemeClr val="accent5">
                    <a:lumMod val="50000"/>
                  </a:schemeClr>
                </a:solidFill>
              </a:rPr>
              <a:t>    </a:t>
            </a:r>
            <a:r>
              <a:rPr lang="de-DE" b="1" dirty="0" smtClean="0">
                <a:solidFill>
                  <a:schemeClr val="accent5">
                    <a:lumMod val="50000"/>
                  </a:schemeClr>
                </a:solidFill>
              </a:rPr>
              <a:t>  </a:t>
            </a:r>
            <a:r>
              <a:rPr lang="de-DE" b="1" dirty="0" smtClean="0">
                <a:solidFill>
                  <a:schemeClr val="accent5">
                    <a:lumMod val="50000"/>
                  </a:schemeClr>
                </a:solidFill>
              </a:rPr>
              <a:t>130 min </a:t>
            </a:r>
            <a:r>
              <a:rPr lang="de-DE" b="1" dirty="0" smtClean="0">
                <a:solidFill>
                  <a:schemeClr val="accent5">
                    <a:lumMod val="50000"/>
                  </a:schemeClr>
                </a:solidFill>
              </a:rPr>
              <a:t>- </a:t>
            </a:r>
            <a:r>
              <a:rPr lang="de-DE" b="1" dirty="0" smtClean="0">
                <a:solidFill>
                  <a:schemeClr val="accent5">
                    <a:lumMod val="50000"/>
                  </a:schemeClr>
                </a:solidFill>
              </a:rPr>
              <a:t>40 min = 90 min;</a:t>
            </a:r>
          </a:p>
          <a:p>
            <a:endParaRPr lang="de-DE" b="1" dirty="0" smtClean="0">
              <a:solidFill>
                <a:schemeClr val="accent5">
                  <a:lumMod val="50000"/>
                </a:schemeClr>
              </a:solidFill>
            </a:endParaRPr>
          </a:p>
        </p:txBody>
      </p:sp>
      <p:sp>
        <p:nvSpPr>
          <p:cNvPr id="38" name="Textfeld 37"/>
          <p:cNvSpPr txBox="1"/>
          <p:nvPr/>
        </p:nvSpPr>
        <p:spPr>
          <a:xfrm>
            <a:off x="7353618" y="2774233"/>
            <a:ext cx="4283529" cy="646331"/>
          </a:xfrm>
          <a:prstGeom prst="rect">
            <a:avLst/>
          </a:prstGeom>
          <a:noFill/>
        </p:spPr>
        <p:txBody>
          <a:bodyPr wrap="square" rtlCol="0">
            <a:spAutoFit/>
          </a:bodyPr>
          <a:lstStyle/>
          <a:p>
            <a:r>
              <a:rPr lang="de-DE" dirty="0" smtClean="0"/>
              <a:t>Gl: 130 min </a:t>
            </a:r>
            <a:r>
              <a:rPr lang="de-DE" dirty="0" smtClean="0"/>
              <a:t>- x </a:t>
            </a:r>
            <a:r>
              <a:rPr lang="de-DE" dirty="0" smtClean="0"/>
              <a:t>= 90 min;</a:t>
            </a:r>
          </a:p>
          <a:p>
            <a:r>
              <a:rPr lang="de-DE" dirty="0"/>
              <a:t> </a:t>
            </a:r>
            <a:r>
              <a:rPr lang="de-DE" dirty="0" smtClean="0"/>
              <a:t>     130 min </a:t>
            </a:r>
            <a:r>
              <a:rPr lang="de-DE" dirty="0" smtClean="0"/>
              <a:t>- </a:t>
            </a:r>
            <a:r>
              <a:rPr lang="de-DE" dirty="0" smtClean="0"/>
              <a:t>90 min = x; x = 40 min; </a:t>
            </a:r>
          </a:p>
        </p:txBody>
      </p:sp>
      <p:sp>
        <p:nvSpPr>
          <p:cNvPr id="39" name="Rechteck 38"/>
          <p:cNvSpPr/>
          <p:nvPr/>
        </p:nvSpPr>
        <p:spPr>
          <a:xfrm>
            <a:off x="3497005" y="341119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897815" y="2078596"/>
            <a:ext cx="297177" cy="15227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5" name="Textfeld 4"/>
          <p:cNvSpPr txBox="1"/>
          <p:nvPr/>
        </p:nvSpPr>
        <p:spPr>
          <a:xfrm>
            <a:off x="2416935" y="4613041"/>
            <a:ext cx="948285" cy="369332"/>
          </a:xfrm>
          <a:prstGeom prst="rect">
            <a:avLst/>
          </a:prstGeom>
          <a:noFill/>
        </p:spPr>
        <p:txBody>
          <a:bodyPr wrap="square" rtlCol="0">
            <a:spAutoFit/>
          </a:bodyPr>
          <a:lstStyle/>
          <a:p>
            <a:r>
              <a:rPr lang="de-DE" dirty="0" smtClean="0"/>
              <a:t>90 min</a:t>
            </a:r>
            <a:endParaRPr lang="de-DE" dirty="0"/>
          </a:p>
        </p:txBody>
      </p:sp>
      <p:sp>
        <p:nvSpPr>
          <p:cNvPr id="9" name="Textfeld 8"/>
          <p:cNvSpPr txBox="1"/>
          <p:nvPr/>
        </p:nvSpPr>
        <p:spPr>
          <a:xfrm>
            <a:off x="5388429" y="3474864"/>
            <a:ext cx="6063342" cy="817022"/>
          </a:xfrm>
          <a:prstGeom prst="rect">
            <a:avLst/>
          </a:prstGeom>
          <a:noFill/>
        </p:spPr>
        <p:txBody>
          <a:bodyPr wrap="square" rtlCol="0">
            <a:spAutoFit/>
          </a:bodyPr>
          <a:lstStyle/>
          <a:p>
            <a:endParaRPr lang="de-DE"/>
          </a:p>
        </p:txBody>
      </p:sp>
      <p:sp>
        <p:nvSpPr>
          <p:cNvPr id="10" name="Textfeld 9"/>
          <p:cNvSpPr txBox="1"/>
          <p:nvPr/>
        </p:nvSpPr>
        <p:spPr>
          <a:xfrm>
            <a:off x="5061857" y="3489270"/>
            <a:ext cx="6226628" cy="966899"/>
          </a:xfrm>
          <a:prstGeom prst="rect">
            <a:avLst/>
          </a:prstGeom>
          <a:noFill/>
        </p:spPr>
        <p:txBody>
          <a:bodyPr wrap="square" rtlCol="0">
            <a:spAutoFit/>
          </a:bodyPr>
          <a:lstStyle/>
          <a:p>
            <a:endParaRPr lang="de-DE"/>
          </a:p>
        </p:txBody>
      </p:sp>
      <p:sp>
        <p:nvSpPr>
          <p:cNvPr id="11" name="Textfeld 10"/>
          <p:cNvSpPr txBox="1"/>
          <p:nvPr/>
        </p:nvSpPr>
        <p:spPr>
          <a:xfrm>
            <a:off x="4832523" y="3474864"/>
            <a:ext cx="6907472" cy="923330"/>
          </a:xfrm>
          <a:prstGeom prst="rect">
            <a:avLst/>
          </a:prstGeom>
          <a:noFill/>
        </p:spPr>
        <p:txBody>
          <a:bodyPr wrap="square" rtlCol="0">
            <a:spAutoFit/>
          </a:bodyPr>
          <a:lstStyle/>
          <a:p>
            <a:r>
              <a:rPr lang="de-DE" dirty="0" smtClean="0"/>
              <a:t>Eine</a:t>
            </a:r>
            <a:r>
              <a:rPr lang="de-DE" b="1" dirty="0" smtClean="0"/>
              <a:t> „Tauschaufgabe“ </a:t>
            </a:r>
            <a:r>
              <a:rPr lang="de-DE" dirty="0" smtClean="0"/>
              <a:t>ist bei Minusaufgaben nicht möglich.</a:t>
            </a:r>
          </a:p>
          <a:p>
            <a:r>
              <a:rPr lang="de-DE" dirty="0" smtClean="0"/>
              <a:t>Begründe! Also versuchen wir es zunächst mit einer </a:t>
            </a:r>
            <a:r>
              <a:rPr lang="de-DE" b="1" dirty="0" smtClean="0"/>
              <a:t>„Umkehraufgabe“.</a:t>
            </a:r>
          </a:p>
          <a:p>
            <a:r>
              <a:rPr lang="de-DE" dirty="0" smtClean="0"/>
              <a:t>Dafür brauchen wir einen zweiten Rechenbaum.</a:t>
            </a:r>
            <a:endParaRPr lang="de-DE" dirty="0"/>
          </a:p>
        </p:txBody>
      </p:sp>
      <p:sp>
        <p:nvSpPr>
          <p:cNvPr id="34" name="Rechteck 33"/>
          <p:cNvSpPr/>
          <p:nvPr/>
        </p:nvSpPr>
        <p:spPr>
          <a:xfrm>
            <a:off x="5305180" y="457313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7441067" y="455059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p:cNvSpPr/>
          <p:nvPr/>
        </p:nvSpPr>
        <p:spPr>
          <a:xfrm>
            <a:off x="6450155" y="56106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Ellipse 43"/>
          <p:cNvSpPr/>
          <p:nvPr/>
        </p:nvSpPr>
        <p:spPr>
          <a:xfrm>
            <a:off x="6570380" y="5076870"/>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1"/>
          </p:cNvCxnSpPr>
          <p:nvPr/>
        </p:nvCxnSpPr>
        <p:spPr>
          <a:xfrm>
            <a:off x="6260520" y="4982359"/>
            <a:ext cx="403699" cy="144728"/>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44" idx="7"/>
          </p:cNvCxnSpPr>
          <p:nvPr/>
        </p:nvCxnSpPr>
        <p:spPr>
          <a:xfrm flipH="1">
            <a:off x="7117314" y="4939610"/>
            <a:ext cx="600657" cy="1874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44" idx="4"/>
            <a:endCxn id="42" idx="0"/>
          </p:cNvCxnSpPr>
          <p:nvPr/>
        </p:nvCxnSpPr>
        <p:spPr>
          <a:xfrm>
            <a:off x="6890767" y="5419770"/>
            <a:ext cx="47761" cy="190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feld 45"/>
          <p:cNvSpPr txBox="1"/>
          <p:nvPr/>
        </p:nvSpPr>
        <p:spPr>
          <a:xfrm>
            <a:off x="5402911" y="4562311"/>
            <a:ext cx="1021629" cy="369332"/>
          </a:xfrm>
          <a:prstGeom prst="rect">
            <a:avLst/>
          </a:prstGeom>
          <a:noFill/>
        </p:spPr>
        <p:txBody>
          <a:bodyPr wrap="square" rtlCol="0">
            <a:spAutoFit/>
          </a:bodyPr>
          <a:lstStyle/>
          <a:p>
            <a:r>
              <a:rPr lang="de-DE" dirty="0" smtClean="0"/>
              <a:t>90 min</a:t>
            </a:r>
            <a:endParaRPr lang="de-DE" dirty="0"/>
          </a:p>
        </p:txBody>
      </p:sp>
      <p:sp>
        <p:nvSpPr>
          <p:cNvPr id="47" name="Textfeld 46"/>
          <p:cNvSpPr txBox="1"/>
          <p:nvPr/>
        </p:nvSpPr>
        <p:spPr>
          <a:xfrm>
            <a:off x="6769035" y="5029527"/>
            <a:ext cx="348480" cy="369332"/>
          </a:xfrm>
          <a:prstGeom prst="rect">
            <a:avLst/>
          </a:prstGeom>
          <a:noFill/>
        </p:spPr>
        <p:txBody>
          <a:bodyPr wrap="square" rtlCol="0">
            <a:spAutoFit/>
          </a:bodyPr>
          <a:lstStyle/>
          <a:p>
            <a:r>
              <a:rPr lang="de-DE" dirty="0" smtClean="0"/>
              <a:t>+</a:t>
            </a:r>
            <a:endParaRPr lang="de-DE" dirty="0"/>
          </a:p>
        </p:txBody>
      </p:sp>
      <p:sp>
        <p:nvSpPr>
          <p:cNvPr id="48" name="Textfeld 47"/>
          <p:cNvSpPr txBox="1"/>
          <p:nvPr/>
        </p:nvSpPr>
        <p:spPr>
          <a:xfrm>
            <a:off x="7762854" y="4563355"/>
            <a:ext cx="637469" cy="369332"/>
          </a:xfrm>
          <a:prstGeom prst="rect">
            <a:avLst/>
          </a:prstGeom>
          <a:noFill/>
        </p:spPr>
        <p:txBody>
          <a:bodyPr wrap="square" rtlCol="0">
            <a:spAutoFit/>
          </a:bodyPr>
          <a:lstStyle/>
          <a:p>
            <a:r>
              <a:rPr lang="de-DE" dirty="0"/>
              <a:t>x</a:t>
            </a:r>
            <a:r>
              <a:rPr lang="de-DE" dirty="0" smtClean="0"/>
              <a:t> </a:t>
            </a:r>
            <a:endParaRPr lang="de-DE" dirty="0"/>
          </a:p>
        </p:txBody>
      </p:sp>
      <p:sp>
        <p:nvSpPr>
          <p:cNvPr id="49" name="Textfeld 48"/>
          <p:cNvSpPr txBox="1"/>
          <p:nvPr/>
        </p:nvSpPr>
        <p:spPr>
          <a:xfrm>
            <a:off x="6482921" y="5602933"/>
            <a:ext cx="1218513" cy="369332"/>
          </a:xfrm>
          <a:prstGeom prst="rect">
            <a:avLst/>
          </a:prstGeom>
          <a:noFill/>
        </p:spPr>
        <p:txBody>
          <a:bodyPr wrap="square" rtlCol="0">
            <a:spAutoFit/>
          </a:bodyPr>
          <a:lstStyle/>
          <a:p>
            <a:r>
              <a:rPr lang="de-DE" dirty="0" smtClean="0"/>
              <a:t>130 min</a:t>
            </a:r>
            <a:endParaRPr lang="de-DE" dirty="0"/>
          </a:p>
        </p:txBody>
      </p:sp>
      <p:sp>
        <p:nvSpPr>
          <p:cNvPr id="23" name="Textfeld 22"/>
          <p:cNvSpPr txBox="1"/>
          <p:nvPr/>
        </p:nvSpPr>
        <p:spPr>
          <a:xfrm>
            <a:off x="8424710" y="4550594"/>
            <a:ext cx="3688408" cy="646331"/>
          </a:xfrm>
          <a:prstGeom prst="rect">
            <a:avLst/>
          </a:prstGeom>
          <a:noFill/>
        </p:spPr>
        <p:txBody>
          <a:bodyPr wrap="square" rtlCol="0">
            <a:spAutoFit/>
          </a:bodyPr>
          <a:lstStyle/>
          <a:p>
            <a:r>
              <a:rPr lang="de-DE" b="1" dirty="0" smtClean="0">
                <a:solidFill>
                  <a:srgbClr val="FF0000"/>
                </a:solidFill>
              </a:rPr>
              <a:t>Jetzt erst helfen Tauschaufgabe und zweite Umkehraufgabe.</a:t>
            </a:r>
            <a:endParaRPr lang="de-DE" b="1" dirty="0">
              <a:solidFill>
                <a:srgbClr val="FF0000"/>
              </a:solidFill>
            </a:endParaRPr>
          </a:p>
        </p:txBody>
      </p:sp>
      <p:sp>
        <p:nvSpPr>
          <p:cNvPr id="50" name="Ellipse 49"/>
          <p:cNvSpPr/>
          <p:nvPr/>
        </p:nvSpPr>
        <p:spPr>
          <a:xfrm>
            <a:off x="7440816" y="5163015"/>
            <a:ext cx="640773" cy="342900"/>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r Verbinder 25"/>
          <p:cNvCxnSpPr>
            <a:endCxn id="50" idx="3"/>
          </p:cNvCxnSpPr>
          <p:nvPr/>
        </p:nvCxnSpPr>
        <p:spPr>
          <a:xfrm flipV="1">
            <a:off x="7368817" y="5455698"/>
            <a:ext cx="165838" cy="16774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Gerader Verbinder 51"/>
          <p:cNvCxnSpPr>
            <a:stCxn id="50" idx="1"/>
            <a:endCxn id="34" idx="3"/>
          </p:cNvCxnSpPr>
          <p:nvPr/>
        </p:nvCxnSpPr>
        <p:spPr>
          <a:xfrm flipH="1" flipV="1">
            <a:off x="6281925" y="4770562"/>
            <a:ext cx="1252730" cy="442670"/>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Gerade Verbindung mit Pfeil 53"/>
          <p:cNvCxnSpPr>
            <a:stCxn id="50" idx="7"/>
          </p:cNvCxnSpPr>
          <p:nvPr/>
        </p:nvCxnSpPr>
        <p:spPr>
          <a:xfrm flipV="1">
            <a:off x="7987750" y="4939611"/>
            <a:ext cx="249796" cy="273621"/>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8141562" y="5156223"/>
            <a:ext cx="4050438" cy="1354217"/>
          </a:xfrm>
          <a:prstGeom prst="rect">
            <a:avLst/>
          </a:prstGeom>
          <a:noFill/>
        </p:spPr>
        <p:txBody>
          <a:bodyPr wrap="square" rtlCol="0">
            <a:spAutoFit/>
          </a:bodyPr>
          <a:lstStyle/>
          <a:p>
            <a:r>
              <a:rPr lang="de-DE" sz="1600" b="1" dirty="0" smtClean="0">
                <a:solidFill>
                  <a:srgbClr val="FF0000"/>
                </a:solidFill>
              </a:rPr>
              <a:t>Wir können rechnen:</a:t>
            </a:r>
          </a:p>
          <a:p>
            <a:r>
              <a:rPr lang="de-DE" sz="1600" b="1" dirty="0" smtClean="0">
                <a:solidFill>
                  <a:srgbClr val="FF0000"/>
                </a:solidFill>
              </a:rPr>
              <a:t>130 min </a:t>
            </a:r>
            <a:r>
              <a:rPr lang="de-DE" sz="1600" b="1" dirty="0" smtClean="0">
                <a:solidFill>
                  <a:srgbClr val="FF0000"/>
                </a:solidFill>
              </a:rPr>
              <a:t>- </a:t>
            </a:r>
            <a:r>
              <a:rPr lang="de-DE" sz="1600" b="1" dirty="0" smtClean="0">
                <a:solidFill>
                  <a:srgbClr val="FF0000"/>
                </a:solidFill>
              </a:rPr>
              <a:t>x = 90 min;</a:t>
            </a:r>
            <a:r>
              <a:rPr lang="de-DE" sz="1600" b="1" dirty="0">
                <a:solidFill>
                  <a:srgbClr val="FF0000"/>
                </a:solidFill>
              </a:rPr>
              <a:t> </a:t>
            </a:r>
            <a:r>
              <a:rPr lang="de-DE" sz="1600" b="1" dirty="0" smtClean="0">
                <a:solidFill>
                  <a:srgbClr val="FF0000"/>
                </a:solidFill>
              </a:rPr>
              <a:t>U: 90 min + x = 130 min; T: x + 90 min = 130 min;</a:t>
            </a:r>
          </a:p>
          <a:p>
            <a:r>
              <a:rPr lang="de-DE" sz="1600" b="1" dirty="0" smtClean="0">
                <a:solidFill>
                  <a:srgbClr val="FF0000"/>
                </a:solidFill>
              </a:rPr>
              <a:t>U: 130 min </a:t>
            </a:r>
            <a:r>
              <a:rPr lang="de-DE" sz="1600" b="1" dirty="0" smtClean="0">
                <a:solidFill>
                  <a:srgbClr val="FF0000"/>
                </a:solidFill>
              </a:rPr>
              <a:t>- </a:t>
            </a:r>
            <a:r>
              <a:rPr lang="de-DE" sz="1600" b="1" dirty="0" smtClean="0">
                <a:solidFill>
                  <a:srgbClr val="FF0000"/>
                </a:solidFill>
              </a:rPr>
              <a:t>90 min = x; x = 40 min;</a:t>
            </a:r>
          </a:p>
          <a:p>
            <a:endParaRPr lang="de-DE" dirty="0"/>
          </a:p>
        </p:txBody>
      </p:sp>
      <p:sp>
        <p:nvSpPr>
          <p:cNvPr id="56" name="Textfeld 55"/>
          <p:cNvSpPr txBox="1"/>
          <p:nvPr/>
        </p:nvSpPr>
        <p:spPr>
          <a:xfrm>
            <a:off x="830451" y="5377276"/>
            <a:ext cx="4091925" cy="646331"/>
          </a:xfrm>
          <a:prstGeom prst="rect">
            <a:avLst/>
          </a:prstGeom>
          <a:noFill/>
        </p:spPr>
        <p:txBody>
          <a:bodyPr wrap="square" rtlCol="0">
            <a:spAutoFit/>
          </a:bodyPr>
          <a:lstStyle/>
          <a:p>
            <a:r>
              <a:rPr lang="de-DE" dirty="0" smtClean="0"/>
              <a:t>Wir geben die Antwort:</a:t>
            </a:r>
          </a:p>
          <a:p>
            <a:r>
              <a:rPr lang="de-DE" b="1" dirty="0" smtClean="0"/>
              <a:t>Die Zeiteinsparung beträgt 40 Minuten.</a:t>
            </a:r>
            <a:endParaRPr lang="de-DE" b="1" dirty="0"/>
          </a:p>
        </p:txBody>
      </p:sp>
      <p:sp>
        <p:nvSpPr>
          <p:cNvPr id="13" name="Textfeld 12"/>
          <p:cNvSpPr txBox="1"/>
          <p:nvPr/>
        </p:nvSpPr>
        <p:spPr>
          <a:xfrm>
            <a:off x="7626533" y="5137124"/>
            <a:ext cx="309905" cy="369332"/>
          </a:xfrm>
          <a:prstGeom prst="rect">
            <a:avLst/>
          </a:prstGeom>
          <a:noFill/>
        </p:spPr>
        <p:txBody>
          <a:bodyPr wrap="square" rtlCol="0">
            <a:spAutoFit/>
          </a:bodyPr>
          <a:lstStyle/>
          <a:p>
            <a:r>
              <a:rPr lang="de-DE" b="1" dirty="0" smtClean="0">
                <a:solidFill>
                  <a:srgbClr val="FF0000"/>
                </a:solidFill>
              </a:rPr>
              <a:t>-</a:t>
            </a:r>
            <a:endParaRPr lang="de-DE" b="1" dirty="0">
              <a:solidFill>
                <a:srgbClr val="FF0000"/>
              </a:solidFill>
            </a:endParaRPr>
          </a:p>
        </p:txBody>
      </p:sp>
      <p:sp>
        <p:nvSpPr>
          <p:cNvPr id="24" name="Textfeld 23"/>
          <p:cNvSpPr txBox="1"/>
          <p:nvPr/>
        </p:nvSpPr>
        <p:spPr>
          <a:xfrm>
            <a:off x="830451" y="6167632"/>
            <a:ext cx="9346717" cy="369332"/>
          </a:xfrm>
          <a:prstGeom prst="rect">
            <a:avLst/>
          </a:prstGeom>
          <a:noFill/>
        </p:spPr>
        <p:txBody>
          <a:bodyPr wrap="square" rtlCol="0">
            <a:spAutoFit/>
          </a:bodyPr>
          <a:lstStyle/>
          <a:p>
            <a:r>
              <a:rPr lang="de-DE" dirty="0" smtClean="0"/>
              <a:t>Um das zu </a:t>
            </a:r>
            <a:r>
              <a:rPr lang="de-DE" dirty="0" smtClean="0"/>
              <a:t>vereinfachen, </a:t>
            </a:r>
            <a:r>
              <a:rPr lang="de-DE" dirty="0" smtClean="0"/>
              <a:t>merken wir uns: a </a:t>
            </a:r>
            <a:r>
              <a:rPr lang="de-DE" dirty="0" smtClean="0"/>
              <a:t>- </a:t>
            </a:r>
            <a:r>
              <a:rPr lang="de-DE" dirty="0" smtClean="0"/>
              <a:t>b = c; a </a:t>
            </a:r>
            <a:r>
              <a:rPr lang="de-DE" dirty="0" smtClean="0"/>
              <a:t>- </a:t>
            </a:r>
            <a:r>
              <a:rPr lang="de-DE" dirty="0" smtClean="0"/>
              <a:t>c = b; Beispiel: 5 </a:t>
            </a:r>
            <a:r>
              <a:rPr lang="de-DE" dirty="0" smtClean="0"/>
              <a:t>- </a:t>
            </a:r>
            <a:r>
              <a:rPr lang="de-DE" dirty="0" smtClean="0"/>
              <a:t>3 = 2; </a:t>
            </a:r>
            <a:r>
              <a:rPr lang="de-DE" dirty="0" smtClean="0"/>
              <a:t>5 - </a:t>
            </a:r>
            <a:r>
              <a:rPr lang="de-DE" dirty="0" smtClean="0"/>
              <a:t>2 = 3;</a:t>
            </a:r>
            <a:endParaRPr lang="de-DE" dirty="0"/>
          </a:p>
        </p:txBody>
      </p:sp>
      <p:sp>
        <p:nvSpPr>
          <p:cNvPr id="16" name="Textfeld 15"/>
          <p:cNvSpPr txBox="1"/>
          <p:nvPr/>
        </p:nvSpPr>
        <p:spPr>
          <a:xfrm>
            <a:off x="7531219" y="6386509"/>
            <a:ext cx="1960685" cy="369332"/>
          </a:xfrm>
          <a:prstGeom prst="rect">
            <a:avLst/>
          </a:prstGeom>
          <a:noFill/>
        </p:spPr>
        <p:txBody>
          <a:bodyPr wrap="square" rtlCol="0">
            <a:spAutoFit/>
          </a:bodyPr>
          <a:lstStyle/>
          <a:p>
            <a:r>
              <a:rPr lang="de-DE" b="1" dirty="0" smtClean="0">
                <a:solidFill>
                  <a:srgbClr val="FF0000"/>
                </a:solidFill>
              </a:rPr>
              <a:t> „Schleichweg“</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additive="base">
                                        <p:cTn id="94" dur="500" fill="hold"/>
                                        <p:tgtEl>
                                          <p:spTgt spid="30"/>
                                        </p:tgtEl>
                                        <p:attrNameLst>
                                          <p:attrName>ppt_x</p:attrName>
                                        </p:attrNameLst>
                                      </p:cBhvr>
                                      <p:tavLst>
                                        <p:tav tm="0">
                                          <p:val>
                                            <p:strVal val="#ppt_x"/>
                                          </p:val>
                                        </p:tav>
                                        <p:tav tm="100000">
                                          <p:val>
                                            <p:strVal val="#ppt_x"/>
                                          </p:val>
                                        </p:tav>
                                      </p:tavLst>
                                    </p:anim>
                                    <p:anim calcmode="lin" valueType="num">
                                      <p:cBhvr additive="base">
                                        <p:cTn id="9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ppt_x"/>
                                          </p:val>
                                        </p:tav>
                                        <p:tav tm="100000">
                                          <p:val>
                                            <p:strVal val="#ppt_x"/>
                                          </p:val>
                                        </p:tav>
                                      </p:tavLst>
                                    </p:anim>
                                    <p:anim calcmode="lin" valueType="num">
                                      <p:cBhvr additive="base">
                                        <p:cTn id="1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1"/>
                                        </p:tgtEl>
                                        <p:attrNameLst>
                                          <p:attrName>style.visibility</p:attrName>
                                        </p:attrNameLst>
                                      </p:cBhvr>
                                      <p:to>
                                        <p:strVal val="visible"/>
                                      </p:to>
                                    </p:set>
                                    <p:anim calcmode="lin" valueType="num">
                                      <p:cBhvr additive="base">
                                        <p:cTn id="150" dur="500" fill="hold"/>
                                        <p:tgtEl>
                                          <p:spTgt spid="11"/>
                                        </p:tgtEl>
                                        <p:attrNameLst>
                                          <p:attrName>ppt_x</p:attrName>
                                        </p:attrNameLst>
                                      </p:cBhvr>
                                      <p:tavLst>
                                        <p:tav tm="0">
                                          <p:val>
                                            <p:strVal val="#ppt_x"/>
                                          </p:val>
                                        </p:tav>
                                        <p:tav tm="100000">
                                          <p:val>
                                            <p:strVal val="#ppt_x"/>
                                          </p:val>
                                        </p:tav>
                                      </p:tavLst>
                                    </p:anim>
                                    <p:anim calcmode="lin" valueType="num">
                                      <p:cBhvr additive="base">
                                        <p:cTn id="1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fill="hold"/>
                                        <p:tgtEl>
                                          <p:spTgt spid="34"/>
                                        </p:tgtEl>
                                        <p:attrNameLst>
                                          <p:attrName>ppt_x</p:attrName>
                                        </p:attrNameLst>
                                      </p:cBhvr>
                                      <p:tavLst>
                                        <p:tav tm="0">
                                          <p:val>
                                            <p:strVal val="#ppt_x"/>
                                          </p:val>
                                        </p:tav>
                                        <p:tav tm="100000">
                                          <p:val>
                                            <p:strVal val="#ppt_x"/>
                                          </p:val>
                                        </p:tav>
                                      </p:tavLst>
                                    </p:anim>
                                    <p:anim calcmode="lin" valueType="num">
                                      <p:cBhvr additive="base">
                                        <p:cTn id="1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additive="base">
                                        <p:cTn id="162" dur="500" fill="hold"/>
                                        <p:tgtEl>
                                          <p:spTgt spid="41"/>
                                        </p:tgtEl>
                                        <p:attrNameLst>
                                          <p:attrName>ppt_x</p:attrName>
                                        </p:attrNameLst>
                                      </p:cBhvr>
                                      <p:tavLst>
                                        <p:tav tm="0">
                                          <p:val>
                                            <p:strVal val="#ppt_x"/>
                                          </p:val>
                                        </p:tav>
                                        <p:tav tm="100000">
                                          <p:val>
                                            <p:strVal val="#ppt_x"/>
                                          </p:val>
                                        </p:tav>
                                      </p:tavLst>
                                    </p:anim>
                                    <p:anim calcmode="lin" valueType="num">
                                      <p:cBhvr additive="base">
                                        <p:cTn id="16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grpId="0" nodeType="clickEffect">
                                  <p:stCondLst>
                                    <p:cond delay="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500" fill="hold"/>
                                        <p:tgtEl>
                                          <p:spTgt spid="42"/>
                                        </p:tgtEl>
                                        <p:attrNameLst>
                                          <p:attrName>ppt_x</p:attrName>
                                        </p:attrNameLst>
                                      </p:cBhvr>
                                      <p:tavLst>
                                        <p:tav tm="0">
                                          <p:val>
                                            <p:strVal val="#ppt_x"/>
                                          </p:val>
                                        </p:tav>
                                        <p:tav tm="100000">
                                          <p:val>
                                            <p:strVal val="#ppt_x"/>
                                          </p:val>
                                        </p:tav>
                                      </p:tavLst>
                                    </p:anim>
                                    <p:anim calcmode="lin" valueType="num">
                                      <p:cBhvr additive="base">
                                        <p:cTn id="16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additive="base">
                                        <p:cTn id="174" dur="500" fill="hold"/>
                                        <p:tgtEl>
                                          <p:spTgt spid="44"/>
                                        </p:tgtEl>
                                        <p:attrNameLst>
                                          <p:attrName>ppt_x</p:attrName>
                                        </p:attrNameLst>
                                      </p:cBhvr>
                                      <p:tavLst>
                                        <p:tav tm="0">
                                          <p:val>
                                            <p:strVal val="#ppt_x"/>
                                          </p:val>
                                        </p:tav>
                                        <p:tav tm="100000">
                                          <p:val>
                                            <p:strVal val="#ppt_x"/>
                                          </p:val>
                                        </p:tav>
                                      </p:tavLst>
                                    </p:anim>
                                    <p:anim calcmode="lin" valueType="num">
                                      <p:cBhvr additive="base">
                                        <p:cTn id="17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14"/>
                                        </p:tgtEl>
                                        <p:attrNameLst>
                                          <p:attrName>style.visibility</p:attrName>
                                        </p:attrNameLst>
                                      </p:cBhvr>
                                      <p:to>
                                        <p:strVal val="visible"/>
                                      </p:to>
                                    </p:set>
                                    <p:anim calcmode="lin" valueType="num">
                                      <p:cBhvr additive="base">
                                        <p:cTn id="180" dur="500" fill="hold"/>
                                        <p:tgtEl>
                                          <p:spTgt spid="14"/>
                                        </p:tgtEl>
                                        <p:attrNameLst>
                                          <p:attrName>ppt_x</p:attrName>
                                        </p:attrNameLst>
                                      </p:cBhvr>
                                      <p:tavLst>
                                        <p:tav tm="0">
                                          <p:val>
                                            <p:strVal val="#ppt_x"/>
                                          </p:val>
                                        </p:tav>
                                        <p:tav tm="100000">
                                          <p:val>
                                            <p:strVal val="#ppt_x"/>
                                          </p:val>
                                        </p:tav>
                                      </p:tavLst>
                                    </p:anim>
                                    <p:anim calcmode="lin" valueType="num">
                                      <p:cBhvr additive="base">
                                        <p:cTn id="18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18"/>
                                        </p:tgtEl>
                                        <p:attrNameLst>
                                          <p:attrName>style.visibility</p:attrName>
                                        </p:attrNameLst>
                                      </p:cBhvr>
                                      <p:to>
                                        <p:strVal val="visible"/>
                                      </p:to>
                                    </p:set>
                                    <p:anim calcmode="lin" valueType="num">
                                      <p:cBhvr additive="base">
                                        <p:cTn id="186" dur="500" fill="hold"/>
                                        <p:tgtEl>
                                          <p:spTgt spid="18"/>
                                        </p:tgtEl>
                                        <p:attrNameLst>
                                          <p:attrName>ppt_x</p:attrName>
                                        </p:attrNameLst>
                                      </p:cBhvr>
                                      <p:tavLst>
                                        <p:tav tm="0">
                                          <p:val>
                                            <p:strVal val="#ppt_x"/>
                                          </p:val>
                                        </p:tav>
                                        <p:tav tm="100000">
                                          <p:val>
                                            <p:strVal val="#ppt_x"/>
                                          </p:val>
                                        </p:tav>
                                      </p:tavLst>
                                    </p:anim>
                                    <p:anim calcmode="lin" valueType="num">
                                      <p:cBhvr additive="base">
                                        <p:cTn id="1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22"/>
                                        </p:tgtEl>
                                        <p:attrNameLst>
                                          <p:attrName>style.visibility</p:attrName>
                                        </p:attrNameLst>
                                      </p:cBhvr>
                                      <p:to>
                                        <p:strVal val="visible"/>
                                      </p:to>
                                    </p:set>
                                    <p:anim calcmode="lin" valueType="num">
                                      <p:cBhvr additive="base">
                                        <p:cTn id="192" dur="500" fill="hold"/>
                                        <p:tgtEl>
                                          <p:spTgt spid="22"/>
                                        </p:tgtEl>
                                        <p:attrNameLst>
                                          <p:attrName>ppt_x</p:attrName>
                                        </p:attrNameLst>
                                      </p:cBhvr>
                                      <p:tavLst>
                                        <p:tav tm="0">
                                          <p:val>
                                            <p:strVal val="#ppt_x"/>
                                          </p:val>
                                        </p:tav>
                                        <p:tav tm="100000">
                                          <p:val>
                                            <p:strVal val="#ppt_x"/>
                                          </p:val>
                                        </p:tav>
                                      </p:tavLst>
                                    </p:anim>
                                    <p:anim calcmode="lin" valueType="num">
                                      <p:cBhvr additive="base">
                                        <p:cTn id="1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 calcmode="lin" valueType="num">
                                      <p:cBhvr additive="base">
                                        <p:cTn id="198" dur="500" fill="hold"/>
                                        <p:tgtEl>
                                          <p:spTgt spid="47"/>
                                        </p:tgtEl>
                                        <p:attrNameLst>
                                          <p:attrName>ppt_x</p:attrName>
                                        </p:attrNameLst>
                                      </p:cBhvr>
                                      <p:tavLst>
                                        <p:tav tm="0">
                                          <p:val>
                                            <p:strVal val="#ppt_x"/>
                                          </p:val>
                                        </p:tav>
                                        <p:tav tm="100000">
                                          <p:val>
                                            <p:strVal val="#ppt_x"/>
                                          </p:val>
                                        </p:tav>
                                      </p:tavLst>
                                    </p:anim>
                                    <p:anim calcmode="lin" valueType="num">
                                      <p:cBhvr additive="base">
                                        <p:cTn id="19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additive="base">
                                        <p:cTn id="204" dur="500" fill="hold"/>
                                        <p:tgtEl>
                                          <p:spTgt spid="49"/>
                                        </p:tgtEl>
                                        <p:attrNameLst>
                                          <p:attrName>ppt_x</p:attrName>
                                        </p:attrNameLst>
                                      </p:cBhvr>
                                      <p:tavLst>
                                        <p:tav tm="0">
                                          <p:val>
                                            <p:strVal val="#ppt_x"/>
                                          </p:val>
                                        </p:tav>
                                        <p:tav tm="100000">
                                          <p:val>
                                            <p:strVal val="#ppt_x"/>
                                          </p:val>
                                        </p:tav>
                                      </p:tavLst>
                                    </p:anim>
                                    <p:anim calcmode="lin" valueType="num">
                                      <p:cBhvr additive="base">
                                        <p:cTn id="20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48"/>
                                        </p:tgtEl>
                                        <p:attrNameLst>
                                          <p:attrName>style.visibility</p:attrName>
                                        </p:attrNameLst>
                                      </p:cBhvr>
                                      <p:to>
                                        <p:strVal val="visible"/>
                                      </p:to>
                                    </p:set>
                                    <p:anim calcmode="lin" valueType="num">
                                      <p:cBhvr additive="base">
                                        <p:cTn id="210" dur="500" fill="hold"/>
                                        <p:tgtEl>
                                          <p:spTgt spid="48"/>
                                        </p:tgtEl>
                                        <p:attrNameLst>
                                          <p:attrName>ppt_x</p:attrName>
                                        </p:attrNameLst>
                                      </p:cBhvr>
                                      <p:tavLst>
                                        <p:tav tm="0">
                                          <p:val>
                                            <p:strVal val="#ppt_x"/>
                                          </p:val>
                                        </p:tav>
                                        <p:tav tm="100000">
                                          <p:val>
                                            <p:strVal val="#ppt_x"/>
                                          </p:val>
                                        </p:tav>
                                      </p:tavLst>
                                    </p:anim>
                                    <p:anim calcmode="lin" valueType="num">
                                      <p:cBhvr additive="base">
                                        <p:cTn id="21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6"/>
                                        </p:tgtEl>
                                        <p:attrNameLst>
                                          <p:attrName>style.visibility</p:attrName>
                                        </p:attrNameLst>
                                      </p:cBhvr>
                                      <p:to>
                                        <p:strVal val="visible"/>
                                      </p:to>
                                    </p:set>
                                    <p:anim calcmode="lin" valueType="num">
                                      <p:cBhvr additive="base">
                                        <p:cTn id="216" dur="500" fill="hold"/>
                                        <p:tgtEl>
                                          <p:spTgt spid="46"/>
                                        </p:tgtEl>
                                        <p:attrNameLst>
                                          <p:attrName>ppt_x</p:attrName>
                                        </p:attrNameLst>
                                      </p:cBhvr>
                                      <p:tavLst>
                                        <p:tav tm="0">
                                          <p:val>
                                            <p:strVal val="#ppt_x"/>
                                          </p:val>
                                        </p:tav>
                                        <p:tav tm="100000">
                                          <p:val>
                                            <p:strVal val="#ppt_x"/>
                                          </p:val>
                                        </p:tav>
                                      </p:tavLst>
                                    </p:anim>
                                    <p:anim calcmode="lin" valueType="num">
                                      <p:cBhvr additive="base">
                                        <p:cTn id="2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4" fill="hold" grpId="0" nodeType="clickEffect">
                                  <p:stCondLst>
                                    <p:cond delay="0"/>
                                  </p:stCondLst>
                                  <p:childTnLst>
                                    <p:set>
                                      <p:cBhvr>
                                        <p:cTn id="221" dur="1" fill="hold">
                                          <p:stCondLst>
                                            <p:cond delay="0"/>
                                          </p:stCondLst>
                                        </p:cTn>
                                        <p:tgtEl>
                                          <p:spTgt spid="23"/>
                                        </p:tgtEl>
                                        <p:attrNameLst>
                                          <p:attrName>style.visibility</p:attrName>
                                        </p:attrNameLst>
                                      </p:cBhvr>
                                      <p:to>
                                        <p:strVal val="visible"/>
                                      </p:to>
                                    </p:set>
                                    <p:anim calcmode="lin" valueType="num">
                                      <p:cBhvr additive="base">
                                        <p:cTn id="222" dur="500" fill="hold"/>
                                        <p:tgtEl>
                                          <p:spTgt spid="23"/>
                                        </p:tgtEl>
                                        <p:attrNameLst>
                                          <p:attrName>ppt_x</p:attrName>
                                        </p:attrNameLst>
                                      </p:cBhvr>
                                      <p:tavLst>
                                        <p:tav tm="0">
                                          <p:val>
                                            <p:strVal val="#ppt_x"/>
                                          </p:val>
                                        </p:tav>
                                        <p:tav tm="100000">
                                          <p:val>
                                            <p:strVal val="#ppt_x"/>
                                          </p:val>
                                        </p:tav>
                                      </p:tavLst>
                                    </p:anim>
                                    <p:anim calcmode="lin" valueType="num">
                                      <p:cBhvr additive="base">
                                        <p:cTn id="2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4" fill="hold" grpId="0" nodeType="clickEffect">
                                  <p:stCondLst>
                                    <p:cond delay="0"/>
                                  </p:stCondLst>
                                  <p:childTnLst>
                                    <p:set>
                                      <p:cBhvr>
                                        <p:cTn id="227" dur="1" fill="hold">
                                          <p:stCondLst>
                                            <p:cond delay="0"/>
                                          </p:stCondLst>
                                        </p:cTn>
                                        <p:tgtEl>
                                          <p:spTgt spid="50"/>
                                        </p:tgtEl>
                                        <p:attrNameLst>
                                          <p:attrName>style.visibility</p:attrName>
                                        </p:attrNameLst>
                                      </p:cBhvr>
                                      <p:to>
                                        <p:strVal val="visible"/>
                                      </p:to>
                                    </p:set>
                                    <p:anim calcmode="lin" valueType="num">
                                      <p:cBhvr additive="base">
                                        <p:cTn id="228" dur="500" fill="hold"/>
                                        <p:tgtEl>
                                          <p:spTgt spid="50"/>
                                        </p:tgtEl>
                                        <p:attrNameLst>
                                          <p:attrName>ppt_x</p:attrName>
                                        </p:attrNameLst>
                                      </p:cBhvr>
                                      <p:tavLst>
                                        <p:tav tm="0">
                                          <p:val>
                                            <p:strVal val="#ppt_x"/>
                                          </p:val>
                                        </p:tav>
                                        <p:tav tm="100000">
                                          <p:val>
                                            <p:strVal val="#ppt_x"/>
                                          </p:val>
                                        </p:tav>
                                      </p:tavLst>
                                    </p:anim>
                                    <p:anim calcmode="lin" valueType="num">
                                      <p:cBhvr additive="base">
                                        <p:cTn id="22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presetID="2" presetClass="entr" presetSubtype="4" fill="hold" grpId="0" nodeType="clickEffect">
                                  <p:stCondLst>
                                    <p:cond delay="0"/>
                                  </p:stCondLst>
                                  <p:childTnLst>
                                    <p:set>
                                      <p:cBhvr>
                                        <p:cTn id="233" dur="1" fill="hold">
                                          <p:stCondLst>
                                            <p:cond delay="0"/>
                                          </p:stCondLst>
                                        </p:cTn>
                                        <p:tgtEl>
                                          <p:spTgt spid="13"/>
                                        </p:tgtEl>
                                        <p:attrNameLst>
                                          <p:attrName>style.visibility</p:attrName>
                                        </p:attrNameLst>
                                      </p:cBhvr>
                                      <p:to>
                                        <p:strVal val="visible"/>
                                      </p:to>
                                    </p:set>
                                    <p:anim calcmode="lin" valueType="num">
                                      <p:cBhvr additive="base">
                                        <p:cTn id="234" dur="500" fill="hold"/>
                                        <p:tgtEl>
                                          <p:spTgt spid="13"/>
                                        </p:tgtEl>
                                        <p:attrNameLst>
                                          <p:attrName>ppt_x</p:attrName>
                                        </p:attrNameLst>
                                      </p:cBhvr>
                                      <p:tavLst>
                                        <p:tav tm="0">
                                          <p:val>
                                            <p:strVal val="#ppt_x"/>
                                          </p:val>
                                        </p:tav>
                                        <p:tav tm="100000">
                                          <p:val>
                                            <p:strVal val="#ppt_x"/>
                                          </p:val>
                                        </p:tav>
                                      </p:tavLst>
                                    </p:anim>
                                    <p:anim calcmode="lin" valueType="num">
                                      <p:cBhvr additive="base">
                                        <p:cTn id="2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presetID="2" presetClass="entr" presetSubtype="4" fill="hold" nodeType="clickEffect">
                                  <p:stCondLst>
                                    <p:cond delay="0"/>
                                  </p:stCondLst>
                                  <p:childTnLst>
                                    <p:set>
                                      <p:cBhvr>
                                        <p:cTn id="239" dur="1" fill="hold">
                                          <p:stCondLst>
                                            <p:cond delay="0"/>
                                          </p:stCondLst>
                                        </p:cTn>
                                        <p:tgtEl>
                                          <p:spTgt spid="26"/>
                                        </p:tgtEl>
                                        <p:attrNameLst>
                                          <p:attrName>style.visibility</p:attrName>
                                        </p:attrNameLst>
                                      </p:cBhvr>
                                      <p:to>
                                        <p:strVal val="visible"/>
                                      </p:to>
                                    </p:set>
                                    <p:anim calcmode="lin" valueType="num">
                                      <p:cBhvr additive="base">
                                        <p:cTn id="240" dur="500" fill="hold"/>
                                        <p:tgtEl>
                                          <p:spTgt spid="26"/>
                                        </p:tgtEl>
                                        <p:attrNameLst>
                                          <p:attrName>ppt_x</p:attrName>
                                        </p:attrNameLst>
                                      </p:cBhvr>
                                      <p:tavLst>
                                        <p:tav tm="0">
                                          <p:val>
                                            <p:strVal val="#ppt_x"/>
                                          </p:val>
                                        </p:tav>
                                        <p:tav tm="100000">
                                          <p:val>
                                            <p:strVal val="#ppt_x"/>
                                          </p:val>
                                        </p:tav>
                                      </p:tavLst>
                                    </p:anim>
                                    <p:anim calcmode="lin" valueType="num">
                                      <p:cBhvr additive="base">
                                        <p:cTn id="24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 presetClass="entr" presetSubtype="4" fill="hold" nodeType="clickEffect">
                                  <p:stCondLst>
                                    <p:cond delay="0"/>
                                  </p:stCondLst>
                                  <p:childTnLst>
                                    <p:set>
                                      <p:cBhvr>
                                        <p:cTn id="245" dur="1" fill="hold">
                                          <p:stCondLst>
                                            <p:cond delay="0"/>
                                          </p:stCondLst>
                                        </p:cTn>
                                        <p:tgtEl>
                                          <p:spTgt spid="52"/>
                                        </p:tgtEl>
                                        <p:attrNameLst>
                                          <p:attrName>style.visibility</p:attrName>
                                        </p:attrNameLst>
                                      </p:cBhvr>
                                      <p:to>
                                        <p:strVal val="visible"/>
                                      </p:to>
                                    </p:set>
                                    <p:anim calcmode="lin" valueType="num">
                                      <p:cBhvr additive="base">
                                        <p:cTn id="246" dur="500" fill="hold"/>
                                        <p:tgtEl>
                                          <p:spTgt spid="52"/>
                                        </p:tgtEl>
                                        <p:attrNameLst>
                                          <p:attrName>ppt_x</p:attrName>
                                        </p:attrNameLst>
                                      </p:cBhvr>
                                      <p:tavLst>
                                        <p:tav tm="0">
                                          <p:val>
                                            <p:strVal val="#ppt_x"/>
                                          </p:val>
                                        </p:tav>
                                        <p:tav tm="100000">
                                          <p:val>
                                            <p:strVal val="#ppt_x"/>
                                          </p:val>
                                        </p:tav>
                                      </p:tavLst>
                                    </p:anim>
                                    <p:anim calcmode="lin" valueType="num">
                                      <p:cBhvr additive="base">
                                        <p:cTn id="247"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2" presetClass="entr" presetSubtype="4" fill="hold" nodeType="clickEffect">
                                  <p:stCondLst>
                                    <p:cond delay="0"/>
                                  </p:stCondLst>
                                  <p:childTnLst>
                                    <p:set>
                                      <p:cBhvr>
                                        <p:cTn id="251" dur="1" fill="hold">
                                          <p:stCondLst>
                                            <p:cond delay="0"/>
                                          </p:stCondLst>
                                        </p:cTn>
                                        <p:tgtEl>
                                          <p:spTgt spid="54"/>
                                        </p:tgtEl>
                                        <p:attrNameLst>
                                          <p:attrName>style.visibility</p:attrName>
                                        </p:attrNameLst>
                                      </p:cBhvr>
                                      <p:to>
                                        <p:strVal val="visible"/>
                                      </p:to>
                                    </p:set>
                                    <p:anim calcmode="lin" valueType="num">
                                      <p:cBhvr additive="base">
                                        <p:cTn id="252" dur="500" fill="hold"/>
                                        <p:tgtEl>
                                          <p:spTgt spid="54"/>
                                        </p:tgtEl>
                                        <p:attrNameLst>
                                          <p:attrName>ppt_x</p:attrName>
                                        </p:attrNameLst>
                                      </p:cBhvr>
                                      <p:tavLst>
                                        <p:tav tm="0">
                                          <p:val>
                                            <p:strVal val="#ppt_x"/>
                                          </p:val>
                                        </p:tav>
                                        <p:tav tm="100000">
                                          <p:val>
                                            <p:strVal val="#ppt_x"/>
                                          </p:val>
                                        </p:tav>
                                      </p:tavLst>
                                    </p:anim>
                                    <p:anim calcmode="lin" valueType="num">
                                      <p:cBhvr additive="base">
                                        <p:cTn id="25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54" fill="hold">
                      <p:stCondLst>
                        <p:cond delay="indefinite"/>
                      </p:stCondLst>
                      <p:childTnLst>
                        <p:par>
                          <p:cTn id="255" fill="hold">
                            <p:stCondLst>
                              <p:cond delay="0"/>
                            </p:stCondLst>
                            <p:childTnLst>
                              <p:par>
                                <p:cTn id="256" presetID="42" presetClass="entr" presetSubtype="0" fill="hold" grpId="0" nodeType="click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fade">
                                      <p:cBhvr>
                                        <p:cTn id="258" dur="1000"/>
                                        <p:tgtEl>
                                          <p:spTgt spid="55"/>
                                        </p:tgtEl>
                                      </p:cBhvr>
                                    </p:animEffect>
                                    <p:anim calcmode="lin" valueType="num">
                                      <p:cBhvr>
                                        <p:cTn id="259" dur="1000" fill="hold"/>
                                        <p:tgtEl>
                                          <p:spTgt spid="55"/>
                                        </p:tgtEl>
                                        <p:attrNameLst>
                                          <p:attrName>ppt_x</p:attrName>
                                        </p:attrNameLst>
                                      </p:cBhvr>
                                      <p:tavLst>
                                        <p:tav tm="0">
                                          <p:val>
                                            <p:strVal val="#ppt_x"/>
                                          </p:val>
                                        </p:tav>
                                        <p:tav tm="100000">
                                          <p:val>
                                            <p:strVal val="#ppt_x"/>
                                          </p:val>
                                        </p:tav>
                                      </p:tavLst>
                                    </p:anim>
                                    <p:anim calcmode="lin" valueType="num">
                                      <p:cBhvr>
                                        <p:cTn id="26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grpId="0" nodeType="clickEffect">
                                  <p:stCondLst>
                                    <p:cond delay="0"/>
                                  </p:stCondLst>
                                  <p:childTnLst>
                                    <p:set>
                                      <p:cBhvr>
                                        <p:cTn id="264" dur="1" fill="hold">
                                          <p:stCondLst>
                                            <p:cond delay="0"/>
                                          </p:stCondLst>
                                        </p:cTn>
                                        <p:tgtEl>
                                          <p:spTgt spid="56"/>
                                        </p:tgtEl>
                                        <p:attrNameLst>
                                          <p:attrName>style.visibility</p:attrName>
                                        </p:attrNameLst>
                                      </p:cBhvr>
                                      <p:to>
                                        <p:strVal val="visible"/>
                                      </p:to>
                                    </p:set>
                                    <p:anim calcmode="lin" valueType="num">
                                      <p:cBhvr additive="base">
                                        <p:cTn id="265" dur="500" fill="hold"/>
                                        <p:tgtEl>
                                          <p:spTgt spid="56"/>
                                        </p:tgtEl>
                                        <p:attrNameLst>
                                          <p:attrName>ppt_x</p:attrName>
                                        </p:attrNameLst>
                                      </p:cBhvr>
                                      <p:tavLst>
                                        <p:tav tm="0">
                                          <p:val>
                                            <p:strVal val="#ppt_x"/>
                                          </p:val>
                                        </p:tav>
                                        <p:tav tm="100000">
                                          <p:val>
                                            <p:strVal val="#ppt_x"/>
                                          </p:val>
                                        </p:tav>
                                      </p:tavLst>
                                    </p:anim>
                                    <p:anim calcmode="lin" valueType="num">
                                      <p:cBhvr additive="base">
                                        <p:cTn id="26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24"/>
                                        </p:tgtEl>
                                        <p:attrNameLst>
                                          <p:attrName>style.visibility</p:attrName>
                                        </p:attrNameLst>
                                      </p:cBhvr>
                                      <p:to>
                                        <p:strVal val="visible"/>
                                      </p:to>
                                    </p:set>
                                    <p:anim calcmode="lin" valueType="num">
                                      <p:cBhvr additive="base">
                                        <p:cTn id="271" dur="500" fill="hold"/>
                                        <p:tgtEl>
                                          <p:spTgt spid="24"/>
                                        </p:tgtEl>
                                        <p:attrNameLst>
                                          <p:attrName>ppt_x</p:attrName>
                                        </p:attrNameLst>
                                      </p:cBhvr>
                                      <p:tavLst>
                                        <p:tav tm="0">
                                          <p:val>
                                            <p:strVal val="#ppt_x"/>
                                          </p:val>
                                        </p:tav>
                                        <p:tav tm="100000">
                                          <p:val>
                                            <p:strVal val="#ppt_x"/>
                                          </p:val>
                                        </p:tav>
                                      </p:tavLst>
                                    </p:anim>
                                    <p:anim calcmode="lin" valueType="num">
                                      <p:cBhvr additive="base">
                                        <p:cTn id="27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grpId="0" nodeType="clickEffect">
                                  <p:stCondLst>
                                    <p:cond delay="0"/>
                                  </p:stCondLst>
                                  <p:childTnLst>
                                    <p:set>
                                      <p:cBhvr>
                                        <p:cTn id="276" dur="1" fill="hold">
                                          <p:stCondLst>
                                            <p:cond delay="0"/>
                                          </p:stCondLst>
                                        </p:cTn>
                                        <p:tgtEl>
                                          <p:spTgt spid="16"/>
                                        </p:tgtEl>
                                        <p:attrNameLst>
                                          <p:attrName>style.visibility</p:attrName>
                                        </p:attrNameLst>
                                      </p:cBhvr>
                                      <p:to>
                                        <p:strVal val="visible"/>
                                      </p:to>
                                    </p:set>
                                    <p:anim calcmode="lin" valueType="num">
                                      <p:cBhvr additive="base">
                                        <p:cTn id="277" dur="500" fill="hold"/>
                                        <p:tgtEl>
                                          <p:spTgt spid="16"/>
                                        </p:tgtEl>
                                        <p:attrNameLst>
                                          <p:attrName>ppt_x</p:attrName>
                                        </p:attrNameLst>
                                      </p:cBhvr>
                                      <p:tavLst>
                                        <p:tav tm="0">
                                          <p:val>
                                            <p:strVal val="#ppt_x"/>
                                          </p:val>
                                        </p:tav>
                                        <p:tav tm="100000">
                                          <p:val>
                                            <p:strVal val="#ppt_x"/>
                                          </p:val>
                                        </p:tav>
                                      </p:tavLst>
                                    </p:anim>
                                    <p:anim calcmode="lin" valueType="num">
                                      <p:cBhvr additive="base">
                                        <p:cTn id="27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5" grpId="0"/>
      <p:bldP spid="36" grpId="0"/>
      <p:bldP spid="37" grpId="0"/>
      <p:bldP spid="38" grpId="0"/>
      <p:bldP spid="39" grpId="0" animBg="1"/>
      <p:bldP spid="40" grpId="0" animBg="1"/>
      <p:bldP spid="5" grpId="0"/>
      <p:bldP spid="11" grpId="0"/>
      <p:bldP spid="34" grpId="0" animBg="1"/>
      <p:bldP spid="41" grpId="0" animBg="1"/>
      <p:bldP spid="42" grpId="0" animBg="1"/>
      <p:bldP spid="44" grpId="0" animBg="1"/>
      <p:bldP spid="46" grpId="0"/>
      <p:bldP spid="47" grpId="0"/>
      <p:bldP spid="48" grpId="0"/>
      <p:bldP spid="49" grpId="0"/>
      <p:bldP spid="23" grpId="0"/>
      <p:bldP spid="50" grpId="0" animBg="1"/>
      <p:bldP spid="55" grpId="0"/>
      <p:bldP spid="56" grpId="0"/>
      <p:bldP spid="13" grpId="0"/>
      <p:bldP spid="24"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254</Words>
  <Application>Microsoft Macintosh PowerPoint</Application>
  <PresentationFormat>Benutzerdefiniert</PresentationFormat>
  <Paragraphs>37</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Eine Bahnstrecke wird auf ICE umgestellt. Bisher dauerte die Fahrt  130 Minuten. Durch die größere Geschwindigkeit entfällt einige Zeit und es bleiben nur noch 90 Minuten. Wie groß ist die Zeiteinsparung?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48</cp:revision>
  <cp:lastPrinted>2015-07-30T15:43:02Z</cp:lastPrinted>
  <dcterms:created xsi:type="dcterms:W3CDTF">2015-07-06T16:22:22Z</dcterms:created>
  <dcterms:modified xsi:type="dcterms:W3CDTF">2016-02-23T12:28:25Z</dcterms:modified>
</cp:coreProperties>
</file>