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7389" y="134929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dirty="0" smtClean="0">
                <a:latin typeface="Microsoft PhagsPa" panose="020B0502040204020203" pitchFamily="34" charset="0"/>
              </a:rPr>
              <a:t/>
            </a:r>
            <a:br>
              <a:rPr lang="de-DE" sz="1800" dirty="0" smtClean="0">
                <a:latin typeface="Microsoft PhagsPa" panose="020B0502040204020203" pitchFamily="34" charset="0"/>
              </a:rPr>
            </a:br>
            <a:r>
              <a:rPr lang="de-DE" sz="1800" dirty="0" smtClean="0">
                <a:latin typeface="Microsoft PhagsPa" panose="020B0502040204020203" pitchFamily="34" charset="0"/>
              </a:rPr>
              <a:t>Landwirt Heinz hat 300 ha Landwirtschaft. Vom Nachbarn pachtet er noch weitere Flächen und kann jetzt 365 ha bewirtschaften.</a:t>
            </a:r>
            <a:br>
              <a:rPr lang="de-DE" sz="1800" dirty="0" smtClean="0">
                <a:latin typeface="Microsoft PhagsPa" panose="020B0502040204020203" pitchFamily="34" charset="0"/>
              </a:rPr>
            </a:br>
            <a:r>
              <a:rPr lang="de-DE" sz="1800" dirty="0" smtClean="0">
                <a:latin typeface="Microsoft PhagsPa" panose="020B0502040204020203" pitchFamily="34" charset="0"/>
              </a:rPr>
              <a:t>Welche Fläche hat er gepachtet?</a:t>
            </a:r>
            <a:endParaRPr lang="de-DE" sz="1800" dirty="0">
              <a:latin typeface="Microsoft PhagsP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41515" y="2895528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>
            <a:endCxn id="12" idx="1"/>
          </p:cNvCxnSpPr>
          <p:nvPr/>
        </p:nvCxnSpPr>
        <p:spPr>
          <a:xfrm>
            <a:off x="2118139" y="4103136"/>
            <a:ext cx="477115" cy="4070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080654" y="3347043"/>
            <a:ext cx="2316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Er hat  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21651" y="3347043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Pachtet noch 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3442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Kann er jetzt bewirtschaften  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73161" y="4418603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811275" y="1346669"/>
            <a:ext cx="8535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Es kommen Mitglieder dazu, also Rechenbaum!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811275" y="1691407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811275" y="2036145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07886" y="3714489"/>
            <a:ext cx="1124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300 ha 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3855778" y="3734230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811275" y="23808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dirty="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02206" y="1719998"/>
            <a:ext cx="4571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300 ha  +           =   365 ha 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300 ha +   65 ha = 365 ha;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02206" y="2538613"/>
            <a:ext cx="44201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Gl</a:t>
            </a:r>
            <a:r>
              <a:rPr lang="de-DE" dirty="0" smtClean="0"/>
              <a:t>: 300 ha + x = 365 ha / -300 ha;</a:t>
            </a:r>
          </a:p>
          <a:p>
            <a:r>
              <a:rPr lang="de-DE" dirty="0"/>
              <a:t> </a:t>
            </a:r>
            <a:r>
              <a:rPr lang="de-DE" dirty="0" smtClean="0"/>
              <a:t>                     x = 365 ha - 300 ha; x = 65 ha;</a:t>
            </a:r>
          </a:p>
        </p:txBody>
      </p:sp>
      <p:sp>
        <p:nvSpPr>
          <p:cNvPr id="39" name="Rechteck 38"/>
          <p:cNvSpPr/>
          <p:nvPr/>
        </p:nvSpPr>
        <p:spPr>
          <a:xfrm>
            <a:off x="3497005" y="386679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961432" y="1835364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11275" y="6216332"/>
            <a:ext cx="4069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Er hat 65 ha gepachtet.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465896" y="5053731"/>
            <a:ext cx="1096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365 ha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5388429" y="3474864"/>
            <a:ext cx="6063342" cy="817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061857" y="3489270"/>
            <a:ext cx="6226628" cy="96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5061857" y="3474864"/>
            <a:ext cx="6389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Hilft uns eine Umkehraufgabe? Nein! Begründe das!</a:t>
            </a:r>
          </a:p>
          <a:p>
            <a:r>
              <a:rPr lang="de-DE" dirty="0" smtClean="0"/>
              <a:t>Wir müssen zuerst die </a:t>
            </a:r>
            <a:r>
              <a:rPr lang="de-DE" b="1" dirty="0" smtClean="0">
                <a:solidFill>
                  <a:srgbClr val="FF0000"/>
                </a:solidFill>
              </a:rPr>
              <a:t>„Tauschaufgabe“ </a:t>
            </a:r>
            <a:r>
              <a:rPr lang="de-DE" dirty="0" smtClean="0"/>
              <a:t>durchführen.</a:t>
            </a:r>
          </a:p>
          <a:p>
            <a:r>
              <a:rPr lang="de-DE" dirty="0" smtClean="0"/>
              <a:t>Dafür brauchen wir einen zweiten Rechenbaum.</a:t>
            </a:r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5305180" y="457313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/>
          <p:cNvSpPr/>
          <p:nvPr/>
        </p:nvSpPr>
        <p:spPr>
          <a:xfrm>
            <a:off x="7430438" y="4586973"/>
            <a:ext cx="1173313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6450155" y="56106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Ellipse 43"/>
          <p:cNvSpPr/>
          <p:nvPr/>
        </p:nvSpPr>
        <p:spPr>
          <a:xfrm>
            <a:off x="6570380" y="5076870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endCxn id="44" idx="1"/>
          </p:cNvCxnSpPr>
          <p:nvPr/>
        </p:nvCxnSpPr>
        <p:spPr>
          <a:xfrm>
            <a:off x="6260520" y="4982359"/>
            <a:ext cx="403699" cy="14472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endCxn id="44" idx="7"/>
          </p:cNvCxnSpPr>
          <p:nvPr/>
        </p:nvCxnSpPr>
        <p:spPr>
          <a:xfrm flipH="1">
            <a:off x="7117314" y="4983871"/>
            <a:ext cx="295201" cy="14321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44" idx="4"/>
            <a:endCxn id="42" idx="0"/>
          </p:cNvCxnSpPr>
          <p:nvPr/>
        </p:nvCxnSpPr>
        <p:spPr>
          <a:xfrm>
            <a:off x="6890767" y="5419770"/>
            <a:ext cx="47761" cy="190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hteck 44"/>
          <p:cNvSpPr/>
          <p:nvPr/>
        </p:nvSpPr>
        <p:spPr>
          <a:xfrm>
            <a:off x="5474490" y="468136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6" name="Textfeld 45"/>
          <p:cNvSpPr txBox="1"/>
          <p:nvPr/>
        </p:nvSpPr>
        <p:spPr>
          <a:xfrm>
            <a:off x="5834954" y="4549879"/>
            <a:ext cx="476736" cy="36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6776870" y="5029527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48" name="Textfeld 47"/>
          <p:cNvSpPr txBox="1"/>
          <p:nvPr/>
        </p:nvSpPr>
        <p:spPr>
          <a:xfrm>
            <a:off x="7638394" y="4576745"/>
            <a:ext cx="1680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300  ha </a:t>
            </a:r>
            <a:endParaRPr lang="de-DE" dirty="0"/>
          </a:p>
        </p:txBody>
      </p:sp>
      <p:sp>
        <p:nvSpPr>
          <p:cNvPr id="49" name="Textfeld 48"/>
          <p:cNvSpPr txBox="1"/>
          <p:nvPr/>
        </p:nvSpPr>
        <p:spPr>
          <a:xfrm>
            <a:off x="6472874" y="5610679"/>
            <a:ext cx="10920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365 ha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8603751" y="4653533"/>
            <a:ext cx="3688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Jetzt erst hilft uns die </a:t>
            </a:r>
            <a:r>
              <a:rPr lang="de-DE" b="1" dirty="0" smtClean="0">
                <a:solidFill>
                  <a:srgbClr val="FF0000"/>
                </a:solidFill>
              </a:rPr>
              <a:t>„Umkehraufgabe“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7440816" y="5163015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/>
          <p:cNvCxnSpPr>
            <a:endCxn id="50" idx="3"/>
          </p:cNvCxnSpPr>
          <p:nvPr/>
        </p:nvCxnSpPr>
        <p:spPr>
          <a:xfrm flipV="1">
            <a:off x="7368817" y="5455698"/>
            <a:ext cx="165838" cy="16774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>
            <a:stCxn id="50" idx="0"/>
          </p:cNvCxnSpPr>
          <p:nvPr/>
        </p:nvCxnSpPr>
        <p:spPr>
          <a:xfrm flipV="1">
            <a:off x="7761203" y="4937028"/>
            <a:ext cx="46395" cy="2259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stCxn id="50" idx="1"/>
            <a:endCxn id="46" idx="3"/>
          </p:cNvCxnSpPr>
          <p:nvPr/>
        </p:nvCxnSpPr>
        <p:spPr>
          <a:xfrm flipH="1" flipV="1">
            <a:off x="6311690" y="4734760"/>
            <a:ext cx="1222965" cy="478472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7807598" y="5808106"/>
            <a:ext cx="42642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b="1" dirty="0" smtClean="0">
                <a:solidFill>
                  <a:srgbClr val="FF0000"/>
                </a:solidFill>
              </a:rPr>
              <a:t>Wir können rechnen:</a:t>
            </a:r>
          </a:p>
          <a:p>
            <a:r>
              <a:rPr lang="de-DE" sz="1600" b="1" dirty="0" smtClean="0">
                <a:solidFill>
                  <a:srgbClr val="FF0000"/>
                </a:solidFill>
              </a:rPr>
              <a:t>300 ha + x = 365 ha ;T: x + 300 ha = 365 ha;</a:t>
            </a:r>
          </a:p>
          <a:p>
            <a:r>
              <a:rPr lang="de-DE" sz="1600" b="1" dirty="0" smtClean="0">
                <a:solidFill>
                  <a:srgbClr val="FF0000"/>
                </a:solidFill>
              </a:rPr>
              <a:t>U: 365 ha - 300 ha = x; x = 65 ha;</a:t>
            </a:r>
            <a:endParaRPr lang="de-DE" sz="1600" b="1" dirty="0">
              <a:solidFill>
                <a:srgbClr val="FF0000"/>
              </a:solidFill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811275" y="5850513"/>
            <a:ext cx="2608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7620645" y="5008525"/>
            <a:ext cx="30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_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5" grpId="0"/>
      <p:bldP spid="36" grpId="0"/>
      <p:bldP spid="37" grpId="0"/>
      <p:bldP spid="38" grpId="0"/>
      <p:bldP spid="39" grpId="0" animBg="1"/>
      <p:bldP spid="40" grpId="0" animBg="1"/>
      <p:bldP spid="43" grpId="0"/>
      <p:bldP spid="5" grpId="0"/>
      <p:bldP spid="11" grpId="0"/>
      <p:bldP spid="34" grpId="0" animBg="1"/>
      <p:bldP spid="41" grpId="0" animBg="1"/>
      <p:bldP spid="42" grpId="0" animBg="1"/>
      <p:bldP spid="44" grpId="0" animBg="1"/>
      <p:bldP spid="45" grpId="0" animBg="1"/>
      <p:bldP spid="46" grpId="0"/>
      <p:bldP spid="47" grpId="0"/>
      <p:bldP spid="48" grpId="0"/>
      <p:bldP spid="49" grpId="0"/>
      <p:bldP spid="23" grpId="0"/>
      <p:bldP spid="50" grpId="0" animBg="1"/>
      <p:bldP spid="55" grpId="0"/>
      <p:bldP spid="56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200</Words>
  <Application>Microsoft Macintosh PowerPoint</Application>
  <PresentationFormat>Benutzerdefiniert</PresentationFormat>
  <Paragraphs>36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Landwirt Heinz hat 300 ha Landwirtschaft. Vom Nachbarn pachtet er noch weitere Flächen und kann jetzt 365 ha bewirtschaften. Welche Fläche hat er gepachtet?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39</cp:revision>
  <cp:lastPrinted>2015-07-31T12:03:52Z</cp:lastPrinted>
  <dcterms:created xsi:type="dcterms:W3CDTF">2015-07-06T16:22:22Z</dcterms:created>
  <dcterms:modified xsi:type="dcterms:W3CDTF">2016-02-23T11:51:41Z</dcterms:modified>
</cp:coreProperties>
</file>