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AD09D68B-E2D6-4E9C-B896-EFECCBC36BEA}">
          <p14:sldIdLst>
            <p14:sldId id="256"/>
          </p14:sldIdLst>
        </p14:section>
        <p14:section name="Abschnitt ohne Titel" id="{2F1433B4-6CE6-47FA-9750-2BAFAC222B87}">
          <p14:sldIdLst/>
        </p14:section>
        <p14:section name="Abschnitt ohne Titel" id="{5C319648-F0D5-4B86-9FE2-0CD5E3FE9972}">
          <p14:sldIdLst/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150" d="100"/>
          <a:sy n="150" d="100"/>
        </p:scale>
        <p:origin x="352" y="24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0596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9471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6216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435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6585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454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9108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1664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8479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9290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7356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1336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943100" y="299593"/>
            <a:ext cx="8298873" cy="1101292"/>
          </a:xfrm>
        </p:spPr>
        <p:txBody>
          <a:bodyPr>
            <a:normAutofit/>
          </a:bodyPr>
          <a:lstStyle/>
          <a:p>
            <a:r>
              <a:rPr lang="de-DE" sz="1600" b="1" dirty="0" smtClean="0">
                <a:latin typeface="Iskoola Pota" panose="020B0502040204020203" pitchFamily="34" charset="0"/>
                <a:cs typeface="Iskoola Pota" panose="020B0502040204020203" pitchFamily="34" charset="0"/>
              </a:rPr>
              <a:t>Text</a:t>
            </a:r>
            <a:endParaRPr lang="de-DE" sz="1600" dirty="0">
              <a:latin typeface="Iskoola Pota" panose="020B0502040204020203" pitchFamily="34" charset="0"/>
              <a:cs typeface="Iskoola Pota" panose="020B0502040204020203" pitchFamily="34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0575" y="2847109"/>
            <a:ext cx="9763125" cy="3262746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141467" y="3544772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2326294" y="4898585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3575638" y="3551182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2501415" y="4270029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5" name="Gerader Verbinder 14"/>
          <p:cNvCxnSpPr>
            <a:endCxn id="12" idx="1"/>
          </p:cNvCxnSpPr>
          <p:nvPr/>
        </p:nvCxnSpPr>
        <p:spPr>
          <a:xfrm>
            <a:off x="2118139" y="3925329"/>
            <a:ext cx="477115" cy="3949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/>
          <p:cNvCxnSpPr>
            <a:stCxn id="8" idx="2"/>
            <a:endCxn id="12" idx="7"/>
          </p:cNvCxnSpPr>
          <p:nvPr/>
        </p:nvCxnSpPr>
        <p:spPr>
          <a:xfrm flipH="1">
            <a:off x="3048349" y="3946037"/>
            <a:ext cx="1015662" cy="37420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/>
          <p:cNvCxnSpPr>
            <a:stCxn id="12" idx="4"/>
            <a:endCxn id="7" idx="0"/>
          </p:cNvCxnSpPr>
          <p:nvPr/>
        </p:nvCxnSpPr>
        <p:spPr>
          <a:xfrm flipH="1">
            <a:off x="2814667" y="4612929"/>
            <a:ext cx="7135" cy="2856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feld 26"/>
          <p:cNvSpPr txBox="1"/>
          <p:nvPr/>
        </p:nvSpPr>
        <p:spPr>
          <a:xfrm>
            <a:off x="465673" y="3164472"/>
            <a:ext cx="2328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 Text</a:t>
            </a:r>
            <a:endParaRPr lang="de-DE" dirty="0"/>
          </a:p>
        </p:txBody>
      </p:sp>
      <p:sp>
        <p:nvSpPr>
          <p:cNvPr id="28" name="Textfeld 27"/>
          <p:cNvSpPr txBox="1"/>
          <p:nvPr/>
        </p:nvSpPr>
        <p:spPr>
          <a:xfrm>
            <a:off x="2980277" y="3146259"/>
            <a:ext cx="21674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Text</a:t>
            </a:r>
            <a:endParaRPr lang="de-DE" dirty="0"/>
          </a:p>
        </p:txBody>
      </p:sp>
      <p:sp>
        <p:nvSpPr>
          <p:cNvPr id="29" name="Textfeld 28"/>
          <p:cNvSpPr txBox="1"/>
          <p:nvPr/>
        </p:nvSpPr>
        <p:spPr>
          <a:xfrm>
            <a:off x="1794915" y="5260968"/>
            <a:ext cx="20395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Text</a:t>
            </a:r>
            <a:endParaRPr lang="de-DE" dirty="0"/>
          </a:p>
        </p:txBody>
      </p:sp>
      <p:sp>
        <p:nvSpPr>
          <p:cNvPr id="31" name="Textfeld 30"/>
          <p:cNvSpPr txBox="1"/>
          <p:nvPr/>
        </p:nvSpPr>
        <p:spPr>
          <a:xfrm>
            <a:off x="2672962" y="4239879"/>
            <a:ext cx="34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+</a:t>
            </a:r>
            <a:endParaRPr lang="de-DE" dirty="0"/>
          </a:p>
        </p:txBody>
      </p:sp>
      <p:sp>
        <p:nvSpPr>
          <p:cNvPr id="32" name="Untertitel 2"/>
          <p:cNvSpPr txBox="1">
            <a:spLocks/>
          </p:cNvSpPr>
          <p:nvPr/>
        </p:nvSpPr>
        <p:spPr>
          <a:xfrm>
            <a:off x="1562100" y="24867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33" name="Untertitel 2"/>
          <p:cNvSpPr txBox="1">
            <a:spLocks/>
          </p:cNvSpPr>
          <p:nvPr/>
        </p:nvSpPr>
        <p:spPr>
          <a:xfrm>
            <a:off x="1714500" y="26391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905182" y="1400885"/>
            <a:ext cx="71775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Kommentar:  </a:t>
            </a:r>
            <a:endParaRPr lang="de-DE" sz="1600" dirty="0"/>
          </a:p>
        </p:txBody>
      </p:sp>
      <p:sp>
        <p:nvSpPr>
          <p:cNvPr id="19" name="Textfeld 18"/>
          <p:cNvSpPr txBox="1"/>
          <p:nvPr/>
        </p:nvSpPr>
        <p:spPr>
          <a:xfrm>
            <a:off x="905182" y="1719331"/>
            <a:ext cx="7329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das Operationszeichen und die gegebenen Zahlen ein.</a:t>
            </a:r>
            <a:endParaRPr lang="de-DE" sz="1600" dirty="0"/>
          </a:p>
        </p:txBody>
      </p:sp>
      <p:sp>
        <p:nvSpPr>
          <p:cNvPr id="25" name="Textfeld 24"/>
          <p:cNvSpPr txBox="1"/>
          <p:nvPr/>
        </p:nvSpPr>
        <p:spPr>
          <a:xfrm>
            <a:off x="905182" y="2037777"/>
            <a:ext cx="73462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ein.</a:t>
            </a:r>
            <a:endParaRPr lang="de-DE" sz="1600" dirty="0"/>
          </a:p>
        </p:txBody>
      </p:sp>
      <p:sp>
        <p:nvSpPr>
          <p:cNvPr id="30" name="Textfeld 29"/>
          <p:cNvSpPr txBox="1"/>
          <p:nvPr/>
        </p:nvSpPr>
        <p:spPr>
          <a:xfrm>
            <a:off x="1311105" y="3531731"/>
            <a:ext cx="637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Zahl</a:t>
            </a:r>
            <a:endParaRPr lang="de-DE" dirty="0"/>
          </a:p>
        </p:txBody>
      </p:sp>
      <p:sp>
        <p:nvSpPr>
          <p:cNvPr id="34" name="Textfeld 33"/>
          <p:cNvSpPr txBox="1"/>
          <p:nvPr/>
        </p:nvSpPr>
        <p:spPr>
          <a:xfrm>
            <a:off x="3711450" y="3531731"/>
            <a:ext cx="705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Zahl</a:t>
            </a:r>
            <a:endParaRPr lang="de-DE" dirty="0"/>
          </a:p>
        </p:txBody>
      </p:sp>
      <p:sp>
        <p:nvSpPr>
          <p:cNvPr id="35" name="Textfeld 34"/>
          <p:cNvSpPr txBox="1"/>
          <p:nvPr/>
        </p:nvSpPr>
        <p:spPr>
          <a:xfrm>
            <a:off x="2829970" y="4862936"/>
            <a:ext cx="499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36" name="Textfeld 35"/>
          <p:cNvSpPr txBox="1"/>
          <p:nvPr/>
        </p:nvSpPr>
        <p:spPr>
          <a:xfrm>
            <a:off x="905182" y="2356223"/>
            <a:ext cx="64960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lösen die Aufgabe als „</a:t>
            </a:r>
            <a:r>
              <a:rPr lang="de-DE" sz="1600" b="1" dirty="0" smtClean="0">
                <a:solidFill>
                  <a:schemeClr val="accent5">
                    <a:lumMod val="50000"/>
                  </a:schemeClr>
                </a:solidFill>
              </a:rPr>
              <a:t>Platzhalteraufgabe“</a:t>
            </a:r>
            <a:r>
              <a:rPr lang="de-DE" sz="1600" dirty="0" smtClean="0"/>
              <a:t> (</a:t>
            </a:r>
            <a:r>
              <a:rPr lang="de-DE" sz="1600" dirty="0" err="1" smtClean="0"/>
              <a:t>Pl</a:t>
            </a:r>
            <a:r>
              <a:rPr lang="de-DE" sz="1600" dirty="0" smtClean="0"/>
              <a:t>) und als „Gleichung“ (</a:t>
            </a:r>
            <a:r>
              <a:rPr lang="de-DE" sz="1600" dirty="0" err="1" smtClean="0"/>
              <a:t>Gl</a:t>
            </a:r>
            <a:r>
              <a:rPr lang="de-DE" sz="1600" dirty="0" smtClean="0"/>
              <a:t>). </a:t>
            </a:r>
            <a:endParaRPr lang="de-DE" sz="1600" dirty="0"/>
          </a:p>
        </p:txBody>
      </p:sp>
      <p:sp>
        <p:nvSpPr>
          <p:cNvPr id="37" name="Textfeld 36"/>
          <p:cNvSpPr txBox="1"/>
          <p:nvPr/>
        </p:nvSpPr>
        <p:spPr>
          <a:xfrm>
            <a:off x="7765900" y="2371200"/>
            <a:ext cx="309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PL:  =         ;  </a:t>
            </a:r>
            <a:endParaRPr lang="de-DE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8" name="Textfeld 37"/>
          <p:cNvSpPr txBox="1"/>
          <p:nvPr/>
        </p:nvSpPr>
        <p:spPr>
          <a:xfrm>
            <a:off x="7765900" y="2787131"/>
            <a:ext cx="3697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/>
              <a:t>Gl</a:t>
            </a:r>
            <a:r>
              <a:rPr lang="de-DE" dirty="0" smtClean="0"/>
              <a:t>:</a:t>
            </a:r>
            <a:endParaRPr lang="de-DE" dirty="0"/>
          </a:p>
        </p:txBody>
      </p:sp>
      <p:sp>
        <p:nvSpPr>
          <p:cNvPr id="39" name="Rechteck 38"/>
          <p:cNvSpPr/>
          <p:nvPr/>
        </p:nvSpPr>
        <p:spPr>
          <a:xfrm>
            <a:off x="2494290" y="5008209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0" name="Rechteck 39"/>
          <p:cNvSpPr/>
          <p:nvPr/>
        </p:nvSpPr>
        <p:spPr>
          <a:xfrm>
            <a:off x="8994714" y="2506610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1" name="Textfeld 40"/>
          <p:cNvSpPr txBox="1"/>
          <p:nvPr/>
        </p:nvSpPr>
        <p:spPr>
          <a:xfrm>
            <a:off x="905182" y="2674669"/>
            <a:ext cx="69723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>
                <a:solidFill>
                  <a:srgbClr val="C00000"/>
                </a:solidFill>
              </a:rPr>
              <a:t>Umkehraufgabe </a:t>
            </a:r>
            <a:r>
              <a:rPr lang="de-DE" sz="1600" dirty="0" smtClean="0"/>
              <a:t>oder</a:t>
            </a:r>
            <a:r>
              <a:rPr lang="de-DE" sz="1600" dirty="0" smtClean="0">
                <a:solidFill>
                  <a:srgbClr val="C00000"/>
                </a:solidFill>
              </a:rPr>
              <a:t> Tauschaufgabe </a:t>
            </a:r>
            <a:r>
              <a:rPr lang="de-DE" sz="1600" dirty="0" smtClean="0"/>
              <a:t>sind nicht notwendig.</a:t>
            </a:r>
            <a:endParaRPr lang="de-DE" sz="1600" dirty="0"/>
          </a:p>
        </p:txBody>
      </p:sp>
      <p:sp>
        <p:nvSpPr>
          <p:cNvPr id="43" name="Textfeld 42"/>
          <p:cNvSpPr txBox="1"/>
          <p:nvPr/>
        </p:nvSpPr>
        <p:spPr>
          <a:xfrm>
            <a:off x="905182" y="6087249"/>
            <a:ext cx="4069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/>
              <a:t>Text:</a:t>
            </a:r>
            <a:endParaRPr lang="de-DE" b="1" dirty="0"/>
          </a:p>
        </p:txBody>
      </p:sp>
      <p:sp>
        <p:nvSpPr>
          <p:cNvPr id="5" name="Textfeld 4"/>
          <p:cNvSpPr txBox="1"/>
          <p:nvPr/>
        </p:nvSpPr>
        <p:spPr>
          <a:xfrm>
            <a:off x="905182" y="5740395"/>
            <a:ext cx="3498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geben die Antwort.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158837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12" grpId="0" animBg="1"/>
      <p:bldP spid="27" grpId="0"/>
      <p:bldP spid="28" grpId="0"/>
      <p:bldP spid="29" grpId="0"/>
      <p:bldP spid="31" grpId="0"/>
      <p:bldP spid="4" grpId="0"/>
      <p:bldP spid="19" grpId="0"/>
      <p:bldP spid="25" grpId="0"/>
      <p:bldP spid="30" grpId="0"/>
      <p:bldP spid="34" grpId="0"/>
      <p:bldP spid="35" grpId="0"/>
      <p:bldP spid="36" grpId="0"/>
      <p:bldP spid="37" grpId="0"/>
      <p:bldP spid="38" grpId="0"/>
      <p:bldP spid="39" grpId="0" animBg="1"/>
      <p:bldP spid="40" grpId="0" animBg="1"/>
      <p:bldP spid="41" grpId="0"/>
      <p:bldP spid="43" grpId="0"/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</Words>
  <Application>Microsoft Macintosh PowerPoint</Application>
  <PresentationFormat>Benutzerdefiniert</PresentationFormat>
  <Paragraphs>22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Text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26</cp:revision>
  <cp:lastPrinted>2015-07-31T12:20:38Z</cp:lastPrinted>
  <dcterms:created xsi:type="dcterms:W3CDTF">2015-07-06T16:22:22Z</dcterms:created>
  <dcterms:modified xsi:type="dcterms:W3CDTF">2016-02-23T12:31:50Z</dcterms:modified>
</cp:coreProperties>
</file>