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07" d="100"/>
          <a:sy n="107" d="100"/>
        </p:scale>
        <p:origin x="138" y="7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1619631A-88EB-43C1-9F17-DD80D098672C}" type="datetimeFigureOut">
              <a:rPr lang="de-DE" smtClean="0"/>
              <a:t>17.08.2016</a:t>
            </a:fld>
            <a:endParaRPr lang="de-DE"/>
          </a:p>
        </p:txBody>
      </p:sp>
      <p:sp>
        <p:nvSpPr>
          <p:cNvPr id="4" name="Folienbildplatzhalt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579354B5-F3B4-43A1-915E-AD66A1C023CA}" type="slidenum">
              <a:rPr lang="de-DE" smtClean="0"/>
              <a:t>‹Nr.›</a:t>
            </a:fld>
            <a:endParaRPr lang="de-DE"/>
          </a:p>
        </p:txBody>
      </p:sp>
    </p:spTree>
    <p:extLst>
      <p:ext uri="{BB962C8B-B14F-4D97-AF65-F5344CB8AC3E}">
        <p14:creationId xmlns:p14="http://schemas.microsoft.com/office/powerpoint/2010/main" val="1989324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79354B5-F3B4-43A1-915E-AD66A1C023CA}" type="slidenum">
              <a:rPr lang="de-DE" smtClean="0"/>
              <a:t>1</a:t>
            </a:fld>
            <a:endParaRPr lang="de-DE"/>
          </a:p>
        </p:txBody>
      </p:sp>
    </p:spTree>
    <p:extLst>
      <p:ext uri="{BB962C8B-B14F-4D97-AF65-F5344CB8AC3E}">
        <p14:creationId xmlns:p14="http://schemas.microsoft.com/office/powerpoint/2010/main" val="2414628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17.08.2016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1AFCEF6-ED52-4FD0-A1CD-9EB30A3C10BE}" type="datetimeFigureOut">
              <a:rPr lang="de-DE" smtClean="0"/>
              <a:t>17.08.2016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1AFCEF6-ED52-4FD0-A1CD-9EB30A3C10BE}" type="datetimeFigureOut">
              <a:rPr lang="de-DE" smtClean="0"/>
              <a:t>17.08.2016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B1AFCEF6-ED52-4FD0-A1CD-9EB30A3C10BE}" type="datetimeFigureOut">
              <a:rPr lang="de-DE" smtClean="0"/>
              <a:t>17.08.2016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17.08.2016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B1AFCEF6-ED52-4FD0-A1CD-9EB30A3C10BE}" type="datetimeFigureOut">
              <a:rPr lang="de-DE" smtClean="0"/>
              <a:t>17.08.2016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B1AFCEF6-ED52-4FD0-A1CD-9EB30A3C10BE}" type="datetimeFigureOut">
              <a:rPr lang="de-DE" smtClean="0"/>
              <a:t>17.08.2016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B1AFCEF6-ED52-4FD0-A1CD-9EB30A3C10BE}" type="datetimeFigureOut">
              <a:rPr lang="de-DE" smtClean="0"/>
              <a:t>17.08.2016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17.08.2016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17.08.2016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17.08.2016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17.08.2016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943100" y="299593"/>
            <a:ext cx="8298873" cy="1101292"/>
          </a:xfrm>
        </p:spPr>
        <p:txBody>
          <a:bodyPr>
            <a:normAutofit/>
          </a:bodyPr>
          <a:lstStyle/>
          <a:p>
            <a:r>
              <a:rPr lang="de-DE" sz="1800" b="1" dirty="0">
                <a:latin typeface="Microsoft JhengHei" panose="020B0604030504040204" pitchFamily="34" charset="-120"/>
                <a:ea typeface="Microsoft JhengHei" panose="020B0604030504040204" pitchFamily="34" charset="-120"/>
              </a:rPr>
              <a:t>In einen Kinderchor kommen im neuen Jahr 7 Kinder dazu.</a:t>
            </a:r>
            <a:br>
              <a:rPr lang="de-DE" sz="1800" b="1" dirty="0">
                <a:latin typeface="Microsoft JhengHei" panose="020B0604030504040204" pitchFamily="34" charset="-120"/>
                <a:ea typeface="Microsoft JhengHei" panose="020B0604030504040204" pitchFamily="34" charset="-120"/>
              </a:rPr>
            </a:br>
            <a:r>
              <a:rPr lang="de-DE" sz="1800" b="1" dirty="0">
                <a:latin typeface="Microsoft JhengHei" panose="020B0604030504040204" pitchFamily="34" charset="-120"/>
                <a:ea typeface="Microsoft JhengHei" panose="020B0604030504040204" pitchFamily="34" charset="-120"/>
              </a:rPr>
              <a:t>Nun sind 23 Kinder im Chor.</a:t>
            </a:r>
            <a:br>
              <a:rPr lang="de-DE" sz="1800" dirty="0">
                <a:latin typeface="Microsoft JhengHei" panose="020B0604030504040204" pitchFamily="34" charset="-120"/>
                <a:ea typeface="Microsoft JhengHei" panose="020B0604030504040204" pitchFamily="34" charset="-120"/>
              </a:rPr>
            </a:br>
            <a:r>
              <a:rPr lang="de-DE" sz="1800" b="1" dirty="0">
                <a:latin typeface="Microsoft JhengHei" panose="020B0604030504040204" pitchFamily="34" charset="-120"/>
                <a:ea typeface="Microsoft JhengHei" panose="020B0604030504040204" pitchFamily="34" charset="-120"/>
              </a:rPr>
              <a:t>Wie viele waren es vorher?</a:t>
            </a:r>
            <a:br>
              <a:rPr lang="de-DE" sz="1800" dirty="0">
                <a:latin typeface="Microsoft JhengHei" panose="020B0604030504040204" pitchFamily="34" charset="-120"/>
                <a:ea typeface="Microsoft JhengHei" panose="020B0604030504040204" pitchFamily="34" charset="-120"/>
              </a:rPr>
            </a:br>
            <a:endParaRPr lang="de-DE" sz="1800" dirty="0">
              <a:latin typeface="Microsoft JhengHei" panose="020B0604030504040204" pitchFamily="34" charset="-120"/>
              <a:ea typeface="Microsoft JhengHei" panose="020B0604030504040204" pitchFamily="34" charset="-120"/>
              <a:cs typeface="Iskoola Pota" panose="020B0502040204020203" pitchFamily="34" charset="0"/>
            </a:endParaRPr>
          </a:p>
        </p:txBody>
      </p:sp>
      <p:sp>
        <p:nvSpPr>
          <p:cNvPr id="3" name="Untertitel 2"/>
          <p:cNvSpPr>
            <a:spLocks noGrp="1"/>
          </p:cNvSpPr>
          <p:nvPr>
            <p:ph type="subTitle" idx="1"/>
          </p:nvPr>
        </p:nvSpPr>
        <p:spPr>
          <a:xfrm>
            <a:off x="790575" y="2847109"/>
            <a:ext cx="9763125" cy="3262746"/>
          </a:xfrm>
        </p:spPr>
        <p:txBody>
          <a:bodyPr/>
          <a:lstStyle/>
          <a:p>
            <a:r>
              <a:rPr lang="de-DE" dirty="0"/>
              <a:t> </a:t>
            </a:r>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p:nvPr/>
        </p:nvCxnSpPr>
        <p:spPr>
          <a:xfrm>
            <a:off x="2148415" y="4136645"/>
            <a:ext cx="430581" cy="3775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638175" y="3308411"/>
            <a:ext cx="2551561" cy="369332"/>
          </a:xfrm>
          <a:prstGeom prst="rect">
            <a:avLst/>
          </a:prstGeom>
          <a:noFill/>
        </p:spPr>
        <p:txBody>
          <a:bodyPr wrap="square" rtlCol="0">
            <a:spAutoFit/>
          </a:bodyPr>
          <a:lstStyle/>
          <a:p>
            <a:r>
              <a:rPr lang="de-DE" dirty="0"/>
              <a:t> anfangs sind  im Chor</a:t>
            </a:r>
          </a:p>
        </p:txBody>
      </p:sp>
      <p:sp>
        <p:nvSpPr>
          <p:cNvPr id="28" name="Textfeld 27"/>
          <p:cNvSpPr txBox="1"/>
          <p:nvPr/>
        </p:nvSpPr>
        <p:spPr>
          <a:xfrm>
            <a:off x="3263063" y="3290198"/>
            <a:ext cx="1685061" cy="369332"/>
          </a:xfrm>
          <a:prstGeom prst="rect">
            <a:avLst/>
          </a:prstGeom>
          <a:noFill/>
        </p:spPr>
        <p:txBody>
          <a:bodyPr wrap="square" rtlCol="0">
            <a:spAutoFit/>
          </a:bodyPr>
          <a:lstStyle/>
          <a:p>
            <a:r>
              <a:rPr lang="de-DE" dirty="0"/>
              <a:t>kommen dazu</a:t>
            </a:r>
          </a:p>
        </p:txBody>
      </p:sp>
      <p:sp>
        <p:nvSpPr>
          <p:cNvPr id="29" name="Textfeld 28"/>
          <p:cNvSpPr txBox="1"/>
          <p:nvPr/>
        </p:nvSpPr>
        <p:spPr>
          <a:xfrm>
            <a:off x="1895751" y="5582328"/>
            <a:ext cx="1986124" cy="1754326"/>
          </a:xfrm>
          <a:prstGeom prst="rect">
            <a:avLst/>
          </a:prstGeom>
          <a:noFill/>
        </p:spPr>
        <p:txBody>
          <a:bodyPr wrap="square" rtlCol="0">
            <a:spAutoFit/>
          </a:bodyPr>
          <a:lstStyle/>
          <a:p>
            <a:r>
              <a:rPr lang="de-DE" dirty="0"/>
              <a:t>Jetzt sind  im Chor</a:t>
            </a:r>
          </a:p>
          <a:p>
            <a:endParaRPr lang="de-DE" dirty="0"/>
          </a:p>
          <a:p>
            <a:endParaRPr lang="de-DE" dirty="0"/>
          </a:p>
          <a:p>
            <a:endParaRPr lang="de-DE" dirty="0"/>
          </a:p>
          <a:p>
            <a:endParaRPr lang="de-DE" dirty="0"/>
          </a:p>
          <a:p>
            <a:r>
              <a:rPr lang="de-DE" dirty="0"/>
              <a:t> </a:t>
            </a:r>
          </a:p>
        </p:txBody>
      </p:sp>
      <p:sp>
        <p:nvSpPr>
          <p:cNvPr id="31" name="Textfeld 30"/>
          <p:cNvSpPr txBox="1"/>
          <p:nvPr/>
        </p:nvSpPr>
        <p:spPr>
          <a:xfrm>
            <a:off x="2714573" y="4460021"/>
            <a:ext cx="348480" cy="369332"/>
          </a:xfrm>
          <a:prstGeom prst="rect">
            <a:avLst/>
          </a:prstGeom>
          <a:noFill/>
        </p:spPr>
        <p:txBody>
          <a:bodyPr wrap="square" rtlCol="0">
            <a:spAutoFit/>
          </a:bodyPr>
          <a:lstStyle/>
          <a:p>
            <a:r>
              <a:rPr lang="de-DE" dirty="0"/>
              <a:t>+</a:t>
            </a:r>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a:t> </a:t>
            </a:r>
            <a:endParaRPr lang="de-DE" dirty="0"/>
          </a:p>
        </p:txBody>
      </p:sp>
      <p:sp>
        <p:nvSpPr>
          <p:cNvPr id="4" name="Textfeld 3"/>
          <p:cNvSpPr txBox="1"/>
          <p:nvPr/>
        </p:nvSpPr>
        <p:spPr>
          <a:xfrm>
            <a:off x="923925" y="1172712"/>
            <a:ext cx="7177520" cy="584775"/>
          </a:xfrm>
          <a:prstGeom prst="rect">
            <a:avLst/>
          </a:prstGeom>
          <a:noFill/>
        </p:spPr>
        <p:txBody>
          <a:bodyPr wrap="square" rtlCol="0">
            <a:spAutoFit/>
          </a:bodyPr>
          <a:lstStyle/>
          <a:p>
            <a:r>
              <a:rPr lang="de-DE" sz="1600" dirty="0"/>
              <a:t>Es kommen im </a:t>
            </a:r>
            <a:r>
              <a:rPr lang="de-DE" sz="1600"/>
              <a:t>Kinderchor Kinder </a:t>
            </a:r>
            <a:r>
              <a:rPr lang="de-DE" sz="1600" dirty="0"/>
              <a:t>dazu. Also zeichnen wir einen Rechenbaum und beschriften ihn.</a:t>
            </a:r>
          </a:p>
        </p:txBody>
      </p:sp>
      <p:sp>
        <p:nvSpPr>
          <p:cNvPr id="19" name="Textfeld 18"/>
          <p:cNvSpPr txBox="1"/>
          <p:nvPr/>
        </p:nvSpPr>
        <p:spPr>
          <a:xfrm>
            <a:off x="907626" y="1740042"/>
            <a:ext cx="7329920" cy="338554"/>
          </a:xfrm>
          <a:prstGeom prst="rect">
            <a:avLst/>
          </a:prstGeom>
          <a:noFill/>
        </p:spPr>
        <p:txBody>
          <a:bodyPr wrap="square" rtlCol="0">
            <a:spAutoFit/>
          </a:bodyPr>
          <a:lstStyle/>
          <a:p>
            <a:r>
              <a:rPr lang="de-DE" sz="1600" dirty="0"/>
              <a:t>Wir tragen das Operationszeichen und die gegebenen Zahlen ein.</a:t>
            </a:r>
          </a:p>
        </p:txBody>
      </p:sp>
      <p:sp>
        <p:nvSpPr>
          <p:cNvPr id="25" name="Textfeld 24"/>
          <p:cNvSpPr txBox="1"/>
          <p:nvPr/>
        </p:nvSpPr>
        <p:spPr>
          <a:xfrm>
            <a:off x="923925" y="2060113"/>
            <a:ext cx="7346219" cy="338554"/>
          </a:xfrm>
          <a:prstGeom prst="rect">
            <a:avLst/>
          </a:prstGeom>
          <a:noFill/>
        </p:spPr>
        <p:txBody>
          <a:bodyPr wrap="square" rtlCol="0">
            <a:spAutoFit/>
          </a:bodyPr>
          <a:lstStyle/>
          <a:p>
            <a:r>
              <a:rPr lang="de-DE" sz="1600" dirty="0"/>
              <a:t>Wir tragen den Platzhalter ein.</a:t>
            </a:r>
          </a:p>
        </p:txBody>
      </p:sp>
      <p:sp>
        <p:nvSpPr>
          <p:cNvPr id="34" name="Textfeld 33"/>
          <p:cNvSpPr txBox="1"/>
          <p:nvPr/>
        </p:nvSpPr>
        <p:spPr>
          <a:xfrm>
            <a:off x="3606239" y="3734034"/>
            <a:ext cx="560242" cy="369332"/>
          </a:xfrm>
          <a:prstGeom prst="rect">
            <a:avLst/>
          </a:prstGeom>
          <a:noFill/>
        </p:spPr>
        <p:txBody>
          <a:bodyPr wrap="square" rtlCol="0">
            <a:spAutoFit/>
          </a:bodyPr>
          <a:lstStyle/>
          <a:p>
            <a:r>
              <a:rPr lang="de-DE" dirty="0"/>
              <a:t>7</a:t>
            </a:r>
          </a:p>
        </p:txBody>
      </p:sp>
      <p:sp>
        <p:nvSpPr>
          <p:cNvPr id="35" name="Textfeld 34"/>
          <p:cNvSpPr txBox="1"/>
          <p:nvPr/>
        </p:nvSpPr>
        <p:spPr>
          <a:xfrm>
            <a:off x="1728707" y="3698407"/>
            <a:ext cx="499629" cy="369332"/>
          </a:xfrm>
          <a:prstGeom prst="rect">
            <a:avLst/>
          </a:prstGeom>
          <a:noFill/>
        </p:spPr>
        <p:txBody>
          <a:bodyPr wrap="square" rtlCol="0">
            <a:spAutoFit/>
          </a:bodyPr>
          <a:lstStyle/>
          <a:p>
            <a:r>
              <a:rPr lang="de-DE" dirty="0"/>
              <a:t>x</a:t>
            </a:r>
          </a:p>
        </p:txBody>
      </p:sp>
      <p:sp>
        <p:nvSpPr>
          <p:cNvPr id="36" name="Textfeld 35"/>
          <p:cNvSpPr txBox="1"/>
          <p:nvPr/>
        </p:nvSpPr>
        <p:spPr>
          <a:xfrm>
            <a:off x="923925" y="2392483"/>
            <a:ext cx="6496050" cy="338554"/>
          </a:xfrm>
          <a:prstGeom prst="rect">
            <a:avLst/>
          </a:prstGeom>
          <a:noFill/>
        </p:spPr>
        <p:txBody>
          <a:bodyPr wrap="square" rtlCol="0">
            <a:spAutoFit/>
          </a:bodyPr>
          <a:lstStyle/>
          <a:p>
            <a:r>
              <a:rPr lang="de-DE" sz="1600" dirty="0"/>
              <a:t>Wir lösen die Aufgabe als „</a:t>
            </a:r>
            <a:r>
              <a:rPr lang="de-DE" sz="1600" b="1" dirty="0">
                <a:solidFill>
                  <a:schemeClr val="accent5">
                    <a:lumMod val="50000"/>
                  </a:schemeClr>
                </a:solidFill>
              </a:rPr>
              <a:t>Platzhalteraufgabe“</a:t>
            </a:r>
            <a:r>
              <a:rPr lang="de-DE" sz="1600" dirty="0"/>
              <a:t> (</a:t>
            </a:r>
            <a:r>
              <a:rPr lang="de-DE" sz="1600" dirty="0" err="1"/>
              <a:t>Pl</a:t>
            </a:r>
            <a:r>
              <a:rPr lang="de-DE" sz="1600" dirty="0"/>
              <a:t>) und als „</a:t>
            </a:r>
            <a:r>
              <a:rPr lang="de-DE" sz="1600"/>
              <a:t>Gleichung“ (</a:t>
            </a:r>
            <a:r>
              <a:rPr lang="de-DE" sz="1600" dirty="0"/>
              <a:t>Gl) </a:t>
            </a:r>
          </a:p>
        </p:txBody>
      </p:sp>
      <p:sp>
        <p:nvSpPr>
          <p:cNvPr id="37" name="Textfeld 36"/>
          <p:cNvSpPr txBox="1"/>
          <p:nvPr/>
        </p:nvSpPr>
        <p:spPr>
          <a:xfrm>
            <a:off x="7530717" y="2392483"/>
            <a:ext cx="3092600" cy="369332"/>
          </a:xfrm>
          <a:prstGeom prst="rect">
            <a:avLst/>
          </a:prstGeom>
          <a:noFill/>
        </p:spPr>
        <p:txBody>
          <a:bodyPr wrap="square" rtlCol="0">
            <a:spAutoFit/>
          </a:bodyPr>
          <a:lstStyle/>
          <a:p>
            <a:r>
              <a:rPr lang="de-DE" b="1" dirty="0">
                <a:solidFill>
                  <a:schemeClr val="accent5">
                    <a:lumMod val="50000"/>
                  </a:schemeClr>
                </a:solidFill>
              </a:rPr>
              <a:t>PL:            + 7  = 23; 16 +7 = 23;</a:t>
            </a:r>
          </a:p>
        </p:txBody>
      </p:sp>
      <p:sp>
        <p:nvSpPr>
          <p:cNvPr id="38" name="Textfeld 37"/>
          <p:cNvSpPr txBox="1"/>
          <p:nvPr/>
        </p:nvSpPr>
        <p:spPr>
          <a:xfrm>
            <a:off x="7530717" y="2876452"/>
            <a:ext cx="3697558" cy="369332"/>
          </a:xfrm>
          <a:prstGeom prst="rect">
            <a:avLst/>
          </a:prstGeom>
          <a:noFill/>
        </p:spPr>
        <p:txBody>
          <a:bodyPr wrap="square" rtlCol="0">
            <a:spAutoFit/>
          </a:bodyPr>
          <a:lstStyle/>
          <a:p>
            <a:r>
              <a:rPr lang="de-DE" dirty="0"/>
              <a:t>Gl: x + 7 = 23 / -7; x = 23 - 7; x = 16</a:t>
            </a:r>
          </a:p>
        </p:txBody>
      </p:sp>
      <p:sp>
        <p:nvSpPr>
          <p:cNvPr id="39" name="Rechteck 38"/>
          <p:cNvSpPr/>
          <p:nvPr/>
        </p:nvSpPr>
        <p:spPr>
          <a:xfrm>
            <a:off x="1409700" y="3832544"/>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  </a:t>
            </a:r>
          </a:p>
        </p:txBody>
      </p:sp>
      <p:sp>
        <p:nvSpPr>
          <p:cNvPr id="40" name="Rechteck 39"/>
          <p:cNvSpPr/>
          <p:nvPr/>
        </p:nvSpPr>
        <p:spPr>
          <a:xfrm>
            <a:off x="8121555" y="2527196"/>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a:t>  </a:t>
            </a:r>
          </a:p>
        </p:txBody>
      </p:sp>
      <p:sp>
        <p:nvSpPr>
          <p:cNvPr id="42" name="Textfeld 41"/>
          <p:cNvSpPr txBox="1"/>
          <p:nvPr/>
        </p:nvSpPr>
        <p:spPr>
          <a:xfrm>
            <a:off x="859924" y="5975277"/>
            <a:ext cx="4926869" cy="338554"/>
          </a:xfrm>
          <a:prstGeom prst="rect">
            <a:avLst/>
          </a:prstGeom>
          <a:noFill/>
        </p:spPr>
        <p:txBody>
          <a:bodyPr wrap="square" rtlCol="0">
            <a:spAutoFit/>
          </a:bodyPr>
          <a:lstStyle/>
          <a:p>
            <a:r>
              <a:rPr lang="de-DE" sz="1600" dirty="0"/>
              <a:t>Wir geben die Antwort.</a:t>
            </a:r>
          </a:p>
        </p:txBody>
      </p:sp>
      <p:sp>
        <p:nvSpPr>
          <p:cNvPr id="43" name="Textfeld 42"/>
          <p:cNvSpPr txBox="1"/>
          <p:nvPr/>
        </p:nvSpPr>
        <p:spPr>
          <a:xfrm>
            <a:off x="770876" y="6290821"/>
            <a:ext cx="4235874" cy="369332"/>
          </a:xfrm>
          <a:prstGeom prst="rect">
            <a:avLst/>
          </a:prstGeom>
          <a:noFill/>
        </p:spPr>
        <p:txBody>
          <a:bodyPr wrap="square" rtlCol="0">
            <a:spAutoFit/>
          </a:bodyPr>
          <a:lstStyle/>
          <a:p>
            <a:r>
              <a:rPr lang="de-DE" b="1" dirty="0"/>
              <a:t>  Vorher waren 16 Kinder im Chor.</a:t>
            </a:r>
          </a:p>
        </p:txBody>
      </p:sp>
      <p:sp>
        <p:nvSpPr>
          <p:cNvPr id="5" name="Textfeld 4"/>
          <p:cNvSpPr txBox="1"/>
          <p:nvPr/>
        </p:nvSpPr>
        <p:spPr>
          <a:xfrm>
            <a:off x="2599318" y="5113201"/>
            <a:ext cx="691509" cy="369332"/>
          </a:xfrm>
          <a:prstGeom prst="rect">
            <a:avLst/>
          </a:prstGeom>
          <a:noFill/>
        </p:spPr>
        <p:txBody>
          <a:bodyPr wrap="square" rtlCol="0">
            <a:spAutoFit/>
          </a:bodyPr>
          <a:lstStyle/>
          <a:p>
            <a:r>
              <a:rPr lang="de-DE" dirty="0"/>
              <a:t>23</a:t>
            </a:r>
          </a:p>
        </p:txBody>
      </p:sp>
      <p:sp>
        <p:nvSpPr>
          <p:cNvPr id="9" name="Textfeld 8"/>
          <p:cNvSpPr txBox="1"/>
          <p:nvPr/>
        </p:nvSpPr>
        <p:spPr>
          <a:xfrm>
            <a:off x="5267909" y="3543541"/>
            <a:ext cx="5939273" cy="1569660"/>
          </a:xfrm>
          <a:prstGeom prst="rect">
            <a:avLst/>
          </a:prstGeom>
          <a:noFill/>
        </p:spPr>
        <p:txBody>
          <a:bodyPr wrap="square" rtlCol="0">
            <a:spAutoFit/>
          </a:bodyPr>
          <a:lstStyle/>
          <a:p>
            <a:r>
              <a:rPr lang="de-DE" sz="1600" dirty="0"/>
              <a:t>Eine Platzhalteraufgabe können nur Rechenkünstler lösen, wenn die Zahlen größer oder groß sind, da nicht wie bei einer Gleichung so umgestellt werden kann, dass zwei Zahlen „rechenbereit“ auf einer Seite des = stehen.</a:t>
            </a:r>
          </a:p>
          <a:p>
            <a:r>
              <a:rPr lang="de-DE" sz="1600" dirty="0"/>
              <a:t>                                                                                                                                    </a:t>
            </a:r>
          </a:p>
          <a:p>
            <a:endParaRPr lang="de-DE" sz="1600" dirty="0"/>
          </a:p>
        </p:txBody>
      </p:sp>
      <p:sp>
        <p:nvSpPr>
          <p:cNvPr id="11" name="Textfeld 10"/>
          <p:cNvSpPr txBox="1"/>
          <p:nvPr/>
        </p:nvSpPr>
        <p:spPr>
          <a:xfrm>
            <a:off x="5296999" y="4657994"/>
            <a:ext cx="5715000" cy="923330"/>
          </a:xfrm>
          <a:prstGeom prst="rect">
            <a:avLst/>
          </a:prstGeom>
          <a:noFill/>
        </p:spPr>
        <p:txBody>
          <a:bodyPr wrap="square" rtlCol="0">
            <a:spAutoFit/>
          </a:bodyPr>
          <a:lstStyle/>
          <a:p>
            <a:r>
              <a:rPr lang="de-DE" dirty="0"/>
              <a:t>Wir verwenden deshalb die </a:t>
            </a:r>
            <a:r>
              <a:rPr lang="de-DE" b="1" dirty="0">
                <a:solidFill>
                  <a:srgbClr val="FF0000"/>
                </a:solidFill>
              </a:rPr>
              <a:t>„Umkehraufgabe“</a:t>
            </a:r>
            <a:r>
              <a:rPr lang="de-DE" dirty="0"/>
              <a:t>, um das zu erreichen. Wir zeichnen die </a:t>
            </a:r>
            <a:r>
              <a:rPr lang="de-DE" b="1" dirty="0">
                <a:solidFill>
                  <a:srgbClr val="FF0000"/>
                </a:solidFill>
              </a:rPr>
              <a:t>Umkehraufgabe </a:t>
            </a:r>
            <a:r>
              <a:rPr lang="de-DE" dirty="0"/>
              <a:t> in den Rechenbaum ein und lösen anschließend die Aufgabe.</a:t>
            </a:r>
          </a:p>
        </p:txBody>
      </p:sp>
      <p:sp>
        <p:nvSpPr>
          <p:cNvPr id="44" name="Ellipse 43"/>
          <p:cNvSpPr/>
          <p:nvPr/>
        </p:nvSpPr>
        <p:spPr>
          <a:xfrm>
            <a:off x="3525708" y="4459929"/>
            <a:ext cx="640773" cy="342900"/>
          </a:xfrm>
          <a:prstGeom prst="ellipse">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a:endCxn id="44" idx="3"/>
          </p:cNvCxnSpPr>
          <p:nvPr/>
        </p:nvCxnSpPr>
        <p:spPr>
          <a:xfrm flipV="1">
            <a:off x="3263063" y="4752612"/>
            <a:ext cx="356484" cy="36058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a:stCxn id="44" idx="0"/>
            <a:endCxn id="34" idx="2"/>
          </p:cNvCxnSpPr>
          <p:nvPr/>
        </p:nvCxnSpPr>
        <p:spPr>
          <a:xfrm flipV="1">
            <a:off x="3846095" y="4103366"/>
            <a:ext cx="40265" cy="356563"/>
          </a:xfrm>
          <a:prstGeom prst="line">
            <a:avLst/>
          </a:prstGeom>
          <a:ln w="19050">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2" name="Gerade Verbindung mit Pfeil 21"/>
          <p:cNvCxnSpPr/>
          <p:nvPr/>
        </p:nvCxnSpPr>
        <p:spPr>
          <a:xfrm flipH="1" flipV="1">
            <a:off x="1980770" y="3954718"/>
            <a:ext cx="1709033" cy="527014"/>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feld 25"/>
          <p:cNvSpPr txBox="1"/>
          <p:nvPr/>
        </p:nvSpPr>
        <p:spPr>
          <a:xfrm>
            <a:off x="3705564" y="4351143"/>
            <a:ext cx="418227" cy="369332"/>
          </a:xfrm>
          <a:prstGeom prst="rect">
            <a:avLst/>
          </a:prstGeom>
          <a:noFill/>
        </p:spPr>
        <p:txBody>
          <a:bodyPr wrap="square" rtlCol="0">
            <a:spAutoFit/>
          </a:bodyPr>
          <a:lstStyle/>
          <a:p>
            <a:r>
              <a:rPr lang="de-DE" dirty="0">
                <a:solidFill>
                  <a:srgbClr val="FF0000"/>
                </a:solidFill>
              </a:rPr>
              <a:t>_</a:t>
            </a:r>
          </a:p>
        </p:txBody>
      </p:sp>
      <p:sp>
        <p:nvSpPr>
          <p:cNvPr id="45" name="Textfeld 44"/>
          <p:cNvSpPr txBox="1"/>
          <p:nvPr/>
        </p:nvSpPr>
        <p:spPr>
          <a:xfrm>
            <a:off x="5296999" y="5675588"/>
            <a:ext cx="4678676" cy="369332"/>
          </a:xfrm>
          <a:prstGeom prst="rect">
            <a:avLst/>
          </a:prstGeom>
          <a:noFill/>
        </p:spPr>
        <p:txBody>
          <a:bodyPr wrap="square" rtlCol="0">
            <a:spAutoFit/>
          </a:bodyPr>
          <a:lstStyle/>
          <a:p>
            <a:r>
              <a:rPr lang="de-DE" b="1" dirty="0">
                <a:solidFill>
                  <a:srgbClr val="FF0000"/>
                </a:solidFill>
              </a:rPr>
              <a:t>U: 23 - 7 = x; x = 23 - 7 ; x = 16</a:t>
            </a:r>
          </a:p>
        </p:txBody>
      </p:sp>
    </p:spTree>
    <p:extLst>
      <p:ext uri="{BB962C8B-B14F-4D97-AF65-F5344CB8AC3E}">
        <p14:creationId xmlns:p14="http://schemas.microsoft.com/office/powerpoint/2010/main" val="615883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ppt_x"/>
                                          </p:val>
                                        </p:tav>
                                        <p:tav tm="100000">
                                          <p:val>
                                            <p:strVal val="#ppt_x"/>
                                          </p:val>
                                        </p:tav>
                                      </p:tavLst>
                                    </p:anim>
                                    <p:anim calcmode="lin" valueType="num">
                                      <p:cBhvr additive="base">
                                        <p:cTn id="8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fill="hold"/>
                                        <p:tgtEl>
                                          <p:spTgt spid="31"/>
                                        </p:tgtEl>
                                        <p:attrNameLst>
                                          <p:attrName>ppt_x</p:attrName>
                                        </p:attrNameLst>
                                      </p:cBhvr>
                                      <p:tavLst>
                                        <p:tav tm="0">
                                          <p:val>
                                            <p:strVal val="#ppt_x"/>
                                          </p:val>
                                        </p:tav>
                                        <p:tav tm="100000">
                                          <p:val>
                                            <p:strVal val="#ppt_x"/>
                                          </p:val>
                                        </p:tav>
                                      </p:tavLst>
                                    </p:anim>
                                    <p:anim calcmode="lin" valueType="num">
                                      <p:cBhvr additive="base">
                                        <p:cTn id="8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500" fill="hold"/>
                                        <p:tgtEl>
                                          <p:spTgt spid="34"/>
                                        </p:tgtEl>
                                        <p:attrNameLst>
                                          <p:attrName>ppt_x</p:attrName>
                                        </p:attrNameLst>
                                      </p:cBhvr>
                                      <p:tavLst>
                                        <p:tav tm="0">
                                          <p:val>
                                            <p:strVal val="#ppt_x"/>
                                          </p:val>
                                        </p:tav>
                                        <p:tav tm="100000">
                                          <p:val>
                                            <p:strVal val="#ppt_x"/>
                                          </p:val>
                                        </p:tav>
                                      </p:tavLst>
                                    </p:anim>
                                    <p:anim calcmode="lin" valueType="num">
                                      <p:cBhvr additive="base">
                                        <p:cTn id="95"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5"/>
                                        </p:tgtEl>
                                        <p:attrNameLst>
                                          <p:attrName>style.visibility</p:attrName>
                                        </p:attrNameLst>
                                      </p:cBhvr>
                                      <p:to>
                                        <p:strVal val="visible"/>
                                      </p:to>
                                    </p:set>
                                    <p:anim calcmode="lin" valueType="num">
                                      <p:cBhvr additive="base">
                                        <p:cTn id="100" dur="500" fill="hold"/>
                                        <p:tgtEl>
                                          <p:spTgt spid="5"/>
                                        </p:tgtEl>
                                        <p:attrNameLst>
                                          <p:attrName>ppt_x</p:attrName>
                                        </p:attrNameLst>
                                      </p:cBhvr>
                                      <p:tavLst>
                                        <p:tav tm="0">
                                          <p:val>
                                            <p:strVal val="#ppt_x"/>
                                          </p:val>
                                        </p:tav>
                                        <p:tav tm="100000">
                                          <p:val>
                                            <p:strVal val="#ppt_x"/>
                                          </p:val>
                                        </p:tav>
                                      </p:tavLst>
                                    </p:anim>
                                    <p:anim calcmode="lin" valueType="num">
                                      <p:cBhvr additive="base">
                                        <p:cTn id="10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000"/>
                                        <p:tgtEl>
                                          <p:spTgt spid="25"/>
                                        </p:tgtEl>
                                      </p:cBhvr>
                                    </p:animEffect>
                                    <p:anim calcmode="lin" valueType="num">
                                      <p:cBhvr>
                                        <p:cTn id="107" dur="1000" fill="hold"/>
                                        <p:tgtEl>
                                          <p:spTgt spid="25"/>
                                        </p:tgtEl>
                                        <p:attrNameLst>
                                          <p:attrName>ppt_x</p:attrName>
                                        </p:attrNameLst>
                                      </p:cBhvr>
                                      <p:tavLst>
                                        <p:tav tm="0">
                                          <p:val>
                                            <p:strVal val="#ppt_x"/>
                                          </p:val>
                                        </p:tav>
                                        <p:tav tm="100000">
                                          <p:val>
                                            <p:strVal val="#ppt_x"/>
                                          </p:val>
                                        </p:tav>
                                      </p:tavLst>
                                    </p:anim>
                                    <p:anim calcmode="lin" valueType="num">
                                      <p:cBhvr>
                                        <p:cTn id="10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39"/>
                                        </p:tgtEl>
                                        <p:attrNameLst>
                                          <p:attrName>style.visibility</p:attrName>
                                        </p:attrNameLst>
                                      </p:cBhvr>
                                      <p:to>
                                        <p:strVal val="visible"/>
                                      </p:to>
                                    </p:set>
                                    <p:anim calcmode="lin" valueType="num">
                                      <p:cBhvr additive="base">
                                        <p:cTn id="113" dur="500" fill="hold"/>
                                        <p:tgtEl>
                                          <p:spTgt spid="39"/>
                                        </p:tgtEl>
                                        <p:attrNameLst>
                                          <p:attrName>ppt_x</p:attrName>
                                        </p:attrNameLst>
                                      </p:cBhvr>
                                      <p:tavLst>
                                        <p:tav tm="0">
                                          <p:val>
                                            <p:strVal val="#ppt_x"/>
                                          </p:val>
                                        </p:tav>
                                        <p:tav tm="100000">
                                          <p:val>
                                            <p:strVal val="#ppt_x"/>
                                          </p:val>
                                        </p:tav>
                                      </p:tavLst>
                                    </p:anim>
                                    <p:anim calcmode="lin" valueType="num">
                                      <p:cBhvr additive="base">
                                        <p:cTn id="11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35"/>
                                        </p:tgtEl>
                                        <p:attrNameLst>
                                          <p:attrName>style.visibility</p:attrName>
                                        </p:attrNameLst>
                                      </p:cBhvr>
                                      <p:to>
                                        <p:strVal val="visible"/>
                                      </p:to>
                                    </p:set>
                                    <p:anim calcmode="lin" valueType="num">
                                      <p:cBhvr additive="base">
                                        <p:cTn id="119" dur="500" fill="hold"/>
                                        <p:tgtEl>
                                          <p:spTgt spid="35"/>
                                        </p:tgtEl>
                                        <p:attrNameLst>
                                          <p:attrName>ppt_x</p:attrName>
                                        </p:attrNameLst>
                                      </p:cBhvr>
                                      <p:tavLst>
                                        <p:tav tm="0">
                                          <p:val>
                                            <p:strVal val="#ppt_x"/>
                                          </p:val>
                                        </p:tav>
                                        <p:tav tm="100000">
                                          <p:val>
                                            <p:strVal val="#ppt_x"/>
                                          </p:val>
                                        </p:tav>
                                      </p:tavLst>
                                    </p:anim>
                                    <p:anim calcmode="lin" valueType="num">
                                      <p:cBhvr additive="base">
                                        <p:cTn id="1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fill="hold" grpId="0" nodeType="clickEffect">
                                  <p:stCondLst>
                                    <p:cond delay="0"/>
                                  </p:stCondLst>
                                  <p:childTnLst>
                                    <p:set>
                                      <p:cBhvr>
                                        <p:cTn id="124" dur="1" fill="hold">
                                          <p:stCondLst>
                                            <p:cond delay="0"/>
                                          </p:stCondLst>
                                        </p:cTn>
                                        <p:tgtEl>
                                          <p:spTgt spid="36"/>
                                        </p:tgtEl>
                                        <p:attrNameLst>
                                          <p:attrName>style.visibility</p:attrName>
                                        </p:attrNameLst>
                                      </p:cBhvr>
                                      <p:to>
                                        <p:strVal val="visible"/>
                                      </p:to>
                                    </p:set>
                                    <p:anim calcmode="lin" valueType="num">
                                      <p:cBhvr additive="base">
                                        <p:cTn id="125" dur="500" fill="hold"/>
                                        <p:tgtEl>
                                          <p:spTgt spid="36"/>
                                        </p:tgtEl>
                                        <p:attrNameLst>
                                          <p:attrName>ppt_x</p:attrName>
                                        </p:attrNameLst>
                                      </p:cBhvr>
                                      <p:tavLst>
                                        <p:tav tm="0">
                                          <p:val>
                                            <p:strVal val="#ppt_x"/>
                                          </p:val>
                                        </p:tav>
                                        <p:tav tm="100000">
                                          <p:val>
                                            <p:strVal val="#ppt_x"/>
                                          </p:val>
                                        </p:tav>
                                      </p:tavLst>
                                    </p:anim>
                                    <p:anim calcmode="lin" valueType="num">
                                      <p:cBhvr additive="base">
                                        <p:cTn id="1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37"/>
                                        </p:tgtEl>
                                        <p:attrNameLst>
                                          <p:attrName>style.visibility</p:attrName>
                                        </p:attrNameLst>
                                      </p:cBhvr>
                                      <p:to>
                                        <p:strVal val="visible"/>
                                      </p:to>
                                    </p:set>
                                    <p:anim calcmode="lin" valueType="num">
                                      <p:cBhvr additive="base">
                                        <p:cTn id="131" dur="500" fill="hold"/>
                                        <p:tgtEl>
                                          <p:spTgt spid="37"/>
                                        </p:tgtEl>
                                        <p:attrNameLst>
                                          <p:attrName>ppt_x</p:attrName>
                                        </p:attrNameLst>
                                      </p:cBhvr>
                                      <p:tavLst>
                                        <p:tav tm="0">
                                          <p:val>
                                            <p:strVal val="#ppt_x"/>
                                          </p:val>
                                        </p:tav>
                                        <p:tav tm="100000">
                                          <p:val>
                                            <p:strVal val="#ppt_x"/>
                                          </p:val>
                                        </p:tav>
                                      </p:tavLst>
                                    </p:anim>
                                    <p:anim calcmode="lin" valueType="num">
                                      <p:cBhvr additive="base">
                                        <p:cTn id="1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40"/>
                                        </p:tgtEl>
                                        <p:attrNameLst>
                                          <p:attrName>style.visibility</p:attrName>
                                        </p:attrNameLst>
                                      </p:cBhvr>
                                      <p:to>
                                        <p:strVal val="visible"/>
                                      </p:to>
                                    </p:set>
                                    <p:anim calcmode="lin" valueType="num">
                                      <p:cBhvr additive="base">
                                        <p:cTn id="137" dur="500" fill="hold"/>
                                        <p:tgtEl>
                                          <p:spTgt spid="40"/>
                                        </p:tgtEl>
                                        <p:attrNameLst>
                                          <p:attrName>ppt_x</p:attrName>
                                        </p:attrNameLst>
                                      </p:cBhvr>
                                      <p:tavLst>
                                        <p:tav tm="0">
                                          <p:val>
                                            <p:strVal val="#ppt_x"/>
                                          </p:val>
                                        </p:tav>
                                        <p:tav tm="100000">
                                          <p:val>
                                            <p:strVal val="#ppt_x"/>
                                          </p:val>
                                        </p:tav>
                                      </p:tavLst>
                                    </p:anim>
                                    <p:anim calcmode="lin" valueType="num">
                                      <p:cBhvr additive="base">
                                        <p:cTn id="13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2" presetClass="entr" presetSubtype="4" fill="hold" grpId="0" nodeType="clickEffect">
                                  <p:stCondLst>
                                    <p:cond delay="0"/>
                                  </p:stCondLst>
                                  <p:childTnLst>
                                    <p:set>
                                      <p:cBhvr>
                                        <p:cTn id="142" dur="1" fill="hold">
                                          <p:stCondLst>
                                            <p:cond delay="0"/>
                                          </p:stCondLst>
                                        </p:cTn>
                                        <p:tgtEl>
                                          <p:spTgt spid="38"/>
                                        </p:tgtEl>
                                        <p:attrNameLst>
                                          <p:attrName>style.visibility</p:attrName>
                                        </p:attrNameLst>
                                      </p:cBhvr>
                                      <p:to>
                                        <p:strVal val="visible"/>
                                      </p:to>
                                    </p:set>
                                    <p:anim calcmode="lin" valueType="num">
                                      <p:cBhvr additive="base">
                                        <p:cTn id="143" dur="500" fill="hold"/>
                                        <p:tgtEl>
                                          <p:spTgt spid="38"/>
                                        </p:tgtEl>
                                        <p:attrNameLst>
                                          <p:attrName>ppt_x</p:attrName>
                                        </p:attrNameLst>
                                      </p:cBhvr>
                                      <p:tavLst>
                                        <p:tav tm="0">
                                          <p:val>
                                            <p:strVal val="#ppt_x"/>
                                          </p:val>
                                        </p:tav>
                                        <p:tav tm="100000">
                                          <p:val>
                                            <p:strVal val="#ppt_x"/>
                                          </p:val>
                                        </p:tav>
                                      </p:tavLst>
                                    </p:anim>
                                    <p:anim calcmode="lin" valueType="num">
                                      <p:cBhvr additive="base">
                                        <p:cTn id="14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42" presetClass="entr" presetSubtype="0" fill="hold" grpId="0" nodeType="clickEffect">
                                  <p:stCondLst>
                                    <p:cond delay="0"/>
                                  </p:stCondLst>
                                  <p:childTnLst>
                                    <p:set>
                                      <p:cBhvr>
                                        <p:cTn id="148" dur="1" fill="hold">
                                          <p:stCondLst>
                                            <p:cond delay="0"/>
                                          </p:stCondLst>
                                        </p:cTn>
                                        <p:tgtEl>
                                          <p:spTgt spid="9"/>
                                        </p:tgtEl>
                                        <p:attrNameLst>
                                          <p:attrName>style.visibility</p:attrName>
                                        </p:attrNameLst>
                                      </p:cBhvr>
                                      <p:to>
                                        <p:strVal val="visible"/>
                                      </p:to>
                                    </p:set>
                                    <p:animEffect transition="in" filter="fade">
                                      <p:cBhvr>
                                        <p:cTn id="149" dur="1000"/>
                                        <p:tgtEl>
                                          <p:spTgt spid="9"/>
                                        </p:tgtEl>
                                      </p:cBhvr>
                                    </p:animEffect>
                                    <p:anim calcmode="lin" valueType="num">
                                      <p:cBhvr>
                                        <p:cTn id="150" dur="1000" fill="hold"/>
                                        <p:tgtEl>
                                          <p:spTgt spid="9"/>
                                        </p:tgtEl>
                                        <p:attrNameLst>
                                          <p:attrName>ppt_x</p:attrName>
                                        </p:attrNameLst>
                                      </p:cBhvr>
                                      <p:tavLst>
                                        <p:tav tm="0">
                                          <p:val>
                                            <p:strVal val="#ppt_x"/>
                                          </p:val>
                                        </p:tav>
                                        <p:tav tm="100000">
                                          <p:val>
                                            <p:strVal val="#ppt_x"/>
                                          </p:val>
                                        </p:tav>
                                      </p:tavLst>
                                    </p:anim>
                                    <p:anim calcmode="lin" valueType="num">
                                      <p:cBhvr>
                                        <p:cTn id="151"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42" presetClass="entr" presetSubtype="0" fill="hold" grpId="0" nodeType="clickEffect">
                                  <p:stCondLst>
                                    <p:cond delay="0"/>
                                  </p:stCondLst>
                                  <p:childTnLst>
                                    <p:set>
                                      <p:cBhvr>
                                        <p:cTn id="155" dur="1" fill="hold">
                                          <p:stCondLst>
                                            <p:cond delay="0"/>
                                          </p:stCondLst>
                                        </p:cTn>
                                        <p:tgtEl>
                                          <p:spTgt spid="11"/>
                                        </p:tgtEl>
                                        <p:attrNameLst>
                                          <p:attrName>style.visibility</p:attrName>
                                        </p:attrNameLst>
                                      </p:cBhvr>
                                      <p:to>
                                        <p:strVal val="visible"/>
                                      </p:to>
                                    </p:set>
                                    <p:animEffect transition="in" filter="fade">
                                      <p:cBhvr>
                                        <p:cTn id="156" dur="1000"/>
                                        <p:tgtEl>
                                          <p:spTgt spid="11"/>
                                        </p:tgtEl>
                                      </p:cBhvr>
                                    </p:animEffect>
                                    <p:anim calcmode="lin" valueType="num">
                                      <p:cBhvr>
                                        <p:cTn id="157" dur="1000" fill="hold"/>
                                        <p:tgtEl>
                                          <p:spTgt spid="11"/>
                                        </p:tgtEl>
                                        <p:attrNameLst>
                                          <p:attrName>ppt_x</p:attrName>
                                        </p:attrNameLst>
                                      </p:cBhvr>
                                      <p:tavLst>
                                        <p:tav tm="0">
                                          <p:val>
                                            <p:strVal val="#ppt_x"/>
                                          </p:val>
                                        </p:tav>
                                        <p:tav tm="100000">
                                          <p:val>
                                            <p:strVal val="#ppt_x"/>
                                          </p:val>
                                        </p:tav>
                                      </p:tavLst>
                                    </p:anim>
                                    <p:anim calcmode="lin" valueType="num">
                                      <p:cBhvr>
                                        <p:cTn id="1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4" fill="hold" grpId="0" nodeType="clickEffect">
                                  <p:stCondLst>
                                    <p:cond delay="0"/>
                                  </p:stCondLst>
                                  <p:childTnLst>
                                    <p:set>
                                      <p:cBhvr>
                                        <p:cTn id="162" dur="1" fill="hold">
                                          <p:stCondLst>
                                            <p:cond delay="0"/>
                                          </p:stCondLst>
                                        </p:cTn>
                                        <p:tgtEl>
                                          <p:spTgt spid="44"/>
                                        </p:tgtEl>
                                        <p:attrNameLst>
                                          <p:attrName>style.visibility</p:attrName>
                                        </p:attrNameLst>
                                      </p:cBhvr>
                                      <p:to>
                                        <p:strVal val="visible"/>
                                      </p:to>
                                    </p:set>
                                    <p:anim calcmode="lin" valueType="num">
                                      <p:cBhvr additive="base">
                                        <p:cTn id="163" dur="500" fill="hold"/>
                                        <p:tgtEl>
                                          <p:spTgt spid="44"/>
                                        </p:tgtEl>
                                        <p:attrNameLst>
                                          <p:attrName>ppt_x</p:attrName>
                                        </p:attrNameLst>
                                      </p:cBhvr>
                                      <p:tavLst>
                                        <p:tav tm="0">
                                          <p:val>
                                            <p:strVal val="#ppt_x"/>
                                          </p:val>
                                        </p:tav>
                                        <p:tav tm="100000">
                                          <p:val>
                                            <p:strVal val="#ppt_x"/>
                                          </p:val>
                                        </p:tav>
                                      </p:tavLst>
                                    </p:anim>
                                    <p:anim calcmode="lin" valueType="num">
                                      <p:cBhvr additive="base">
                                        <p:cTn id="164"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4" fill="hold" nodeType="clickEffect">
                                  <p:stCondLst>
                                    <p:cond delay="0"/>
                                  </p:stCondLst>
                                  <p:childTnLst>
                                    <p:set>
                                      <p:cBhvr>
                                        <p:cTn id="168" dur="1" fill="hold">
                                          <p:stCondLst>
                                            <p:cond delay="0"/>
                                          </p:stCondLst>
                                        </p:cTn>
                                        <p:tgtEl>
                                          <p:spTgt spid="14"/>
                                        </p:tgtEl>
                                        <p:attrNameLst>
                                          <p:attrName>style.visibility</p:attrName>
                                        </p:attrNameLst>
                                      </p:cBhvr>
                                      <p:to>
                                        <p:strVal val="visible"/>
                                      </p:to>
                                    </p:set>
                                    <p:anim calcmode="lin" valueType="num">
                                      <p:cBhvr additive="base">
                                        <p:cTn id="169" dur="500" fill="hold"/>
                                        <p:tgtEl>
                                          <p:spTgt spid="14"/>
                                        </p:tgtEl>
                                        <p:attrNameLst>
                                          <p:attrName>ppt_x</p:attrName>
                                        </p:attrNameLst>
                                      </p:cBhvr>
                                      <p:tavLst>
                                        <p:tav tm="0">
                                          <p:val>
                                            <p:strVal val="#ppt_x"/>
                                          </p:val>
                                        </p:tav>
                                        <p:tav tm="100000">
                                          <p:val>
                                            <p:strVal val="#ppt_x"/>
                                          </p:val>
                                        </p:tav>
                                      </p:tavLst>
                                    </p:anim>
                                    <p:anim calcmode="lin" valueType="num">
                                      <p:cBhvr additive="base">
                                        <p:cTn id="170"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1" fill="hold">
                      <p:stCondLst>
                        <p:cond delay="indefinite"/>
                      </p:stCondLst>
                      <p:childTnLst>
                        <p:par>
                          <p:cTn id="172" fill="hold">
                            <p:stCondLst>
                              <p:cond delay="0"/>
                            </p:stCondLst>
                            <p:childTnLst>
                              <p:par>
                                <p:cTn id="173" presetID="2" presetClass="entr" presetSubtype="4" fill="hold" nodeType="clickEffect">
                                  <p:stCondLst>
                                    <p:cond delay="0"/>
                                  </p:stCondLst>
                                  <p:childTnLst>
                                    <p:set>
                                      <p:cBhvr>
                                        <p:cTn id="174" dur="1" fill="hold">
                                          <p:stCondLst>
                                            <p:cond delay="0"/>
                                          </p:stCondLst>
                                        </p:cTn>
                                        <p:tgtEl>
                                          <p:spTgt spid="18"/>
                                        </p:tgtEl>
                                        <p:attrNameLst>
                                          <p:attrName>style.visibility</p:attrName>
                                        </p:attrNameLst>
                                      </p:cBhvr>
                                      <p:to>
                                        <p:strVal val="visible"/>
                                      </p:to>
                                    </p:set>
                                    <p:anim calcmode="lin" valueType="num">
                                      <p:cBhvr additive="base">
                                        <p:cTn id="175" dur="500" fill="hold"/>
                                        <p:tgtEl>
                                          <p:spTgt spid="18"/>
                                        </p:tgtEl>
                                        <p:attrNameLst>
                                          <p:attrName>ppt_x</p:attrName>
                                        </p:attrNameLst>
                                      </p:cBhvr>
                                      <p:tavLst>
                                        <p:tav tm="0">
                                          <p:val>
                                            <p:strVal val="#ppt_x"/>
                                          </p:val>
                                        </p:tav>
                                        <p:tav tm="100000">
                                          <p:val>
                                            <p:strVal val="#ppt_x"/>
                                          </p:val>
                                        </p:tav>
                                      </p:tavLst>
                                    </p:anim>
                                    <p:anim calcmode="lin" valueType="num">
                                      <p:cBhvr additive="base">
                                        <p:cTn id="17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7" fill="hold">
                      <p:stCondLst>
                        <p:cond delay="indefinite"/>
                      </p:stCondLst>
                      <p:childTnLst>
                        <p:par>
                          <p:cTn id="178" fill="hold">
                            <p:stCondLst>
                              <p:cond delay="0"/>
                            </p:stCondLst>
                            <p:childTnLst>
                              <p:par>
                                <p:cTn id="179" presetID="2" presetClass="entr" presetSubtype="4" fill="hold" grpId="0" nodeType="clickEffect">
                                  <p:stCondLst>
                                    <p:cond delay="0"/>
                                  </p:stCondLst>
                                  <p:childTnLst>
                                    <p:set>
                                      <p:cBhvr>
                                        <p:cTn id="180" dur="1" fill="hold">
                                          <p:stCondLst>
                                            <p:cond delay="0"/>
                                          </p:stCondLst>
                                        </p:cTn>
                                        <p:tgtEl>
                                          <p:spTgt spid="26"/>
                                        </p:tgtEl>
                                        <p:attrNameLst>
                                          <p:attrName>style.visibility</p:attrName>
                                        </p:attrNameLst>
                                      </p:cBhvr>
                                      <p:to>
                                        <p:strVal val="visible"/>
                                      </p:to>
                                    </p:set>
                                    <p:anim calcmode="lin" valueType="num">
                                      <p:cBhvr additive="base">
                                        <p:cTn id="181" dur="500" fill="hold"/>
                                        <p:tgtEl>
                                          <p:spTgt spid="26"/>
                                        </p:tgtEl>
                                        <p:attrNameLst>
                                          <p:attrName>ppt_x</p:attrName>
                                        </p:attrNameLst>
                                      </p:cBhvr>
                                      <p:tavLst>
                                        <p:tav tm="0">
                                          <p:val>
                                            <p:strVal val="#ppt_x"/>
                                          </p:val>
                                        </p:tav>
                                        <p:tav tm="100000">
                                          <p:val>
                                            <p:strVal val="#ppt_x"/>
                                          </p:val>
                                        </p:tav>
                                      </p:tavLst>
                                    </p:anim>
                                    <p:anim calcmode="lin" valueType="num">
                                      <p:cBhvr additive="base">
                                        <p:cTn id="182"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83" fill="hold">
                      <p:stCondLst>
                        <p:cond delay="indefinite"/>
                      </p:stCondLst>
                      <p:childTnLst>
                        <p:par>
                          <p:cTn id="184" fill="hold">
                            <p:stCondLst>
                              <p:cond delay="0"/>
                            </p:stCondLst>
                            <p:childTnLst>
                              <p:par>
                                <p:cTn id="185" presetID="2" presetClass="entr" presetSubtype="4" fill="hold" nodeType="clickEffect">
                                  <p:stCondLst>
                                    <p:cond delay="0"/>
                                  </p:stCondLst>
                                  <p:childTnLst>
                                    <p:set>
                                      <p:cBhvr>
                                        <p:cTn id="186" dur="1" fill="hold">
                                          <p:stCondLst>
                                            <p:cond delay="0"/>
                                          </p:stCondLst>
                                        </p:cTn>
                                        <p:tgtEl>
                                          <p:spTgt spid="22"/>
                                        </p:tgtEl>
                                        <p:attrNameLst>
                                          <p:attrName>style.visibility</p:attrName>
                                        </p:attrNameLst>
                                      </p:cBhvr>
                                      <p:to>
                                        <p:strVal val="visible"/>
                                      </p:to>
                                    </p:set>
                                    <p:anim calcmode="lin" valueType="num">
                                      <p:cBhvr additive="base">
                                        <p:cTn id="187" dur="500" fill="hold"/>
                                        <p:tgtEl>
                                          <p:spTgt spid="22"/>
                                        </p:tgtEl>
                                        <p:attrNameLst>
                                          <p:attrName>ppt_x</p:attrName>
                                        </p:attrNameLst>
                                      </p:cBhvr>
                                      <p:tavLst>
                                        <p:tav tm="0">
                                          <p:val>
                                            <p:strVal val="#ppt_x"/>
                                          </p:val>
                                        </p:tav>
                                        <p:tav tm="100000">
                                          <p:val>
                                            <p:strVal val="#ppt_x"/>
                                          </p:val>
                                        </p:tav>
                                      </p:tavLst>
                                    </p:anim>
                                    <p:anim calcmode="lin" valueType="num">
                                      <p:cBhvr additive="base">
                                        <p:cTn id="188"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9" fill="hold">
                      <p:stCondLst>
                        <p:cond delay="indefinite"/>
                      </p:stCondLst>
                      <p:childTnLst>
                        <p:par>
                          <p:cTn id="190" fill="hold">
                            <p:stCondLst>
                              <p:cond delay="0"/>
                            </p:stCondLst>
                            <p:childTnLst>
                              <p:par>
                                <p:cTn id="191" presetID="2" presetClass="entr" presetSubtype="4" fill="hold" grpId="0" nodeType="clickEffect">
                                  <p:stCondLst>
                                    <p:cond delay="0"/>
                                  </p:stCondLst>
                                  <p:childTnLst>
                                    <p:set>
                                      <p:cBhvr>
                                        <p:cTn id="192" dur="1" fill="hold">
                                          <p:stCondLst>
                                            <p:cond delay="0"/>
                                          </p:stCondLst>
                                        </p:cTn>
                                        <p:tgtEl>
                                          <p:spTgt spid="45"/>
                                        </p:tgtEl>
                                        <p:attrNameLst>
                                          <p:attrName>style.visibility</p:attrName>
                                        </p:attrNameLst>
                                      </p:cBhvr>
                                      <p:to>
                                        <p:strVal val="visible"/>
                                      </p:to>
                                    </p:set>
                                    <p:anim calcmode="lin" valueType="num">
                                      <p:cBhvr additive="base">
                                        <p:cTn id="193" dur="500" fill="hold"/>
                                        <p:tgtEl>
                                          <p:spTgt spid="45"/>
                                        </p:tgtEl>
                                        <p:attrNameLst>
                                          <p:attrName>ppt_x</p:attrName>
                                        </p:attrNameLst>
                                      </p:cBhvr>
                                      <p:tavLst>
                                        <p:tav tm="0">
                                          <p:val>
                                            <p:strVal val="#ppt_x"/>
                                          </p:val>
                                        </p:tav>
                                        <p:tav tm="100000">
                                          <p:val>
                                            <p:strVal val="#ppt_x"/>
                                          </p:val>
                                        </p:tav>
                                      </p:tavLst>
                                    </p:anim>
                                    <p:anim calcmode="lin" valueType="num">
                                      <p:cBhvr additive="base">
                                        <p:cTn id="194"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95" fill="hold">
                      <p:stCondLst>
                        <p:cond delay="indefinite"/>
                      </p:stCondLst>
                      <p:childTnLst>
                        <p:par>
                          <p:cTn id="196" fill="hold">
                            <p:stCondLst>
                              <p:cond delay="0"/>
                            </p:stCondLst>
                            <p:childTnLst>
                              <p:par>
                                <p:cTn id="197" presetID="2" presetClass="entr" presetSubtype="4" fill="hold" grpId="0" nodeType="clickEffect">
                                  <p:stCondLst>
                                    <p:cond delay="0"/>
                                  </p:stCondLst>
                                  <p:childTnLst>
                                    <p:set>
                                      <p:cBhvr>
                                        <p:cTn id="198" dur="1" fill="hold">
                                          <p:stCondLst>
                                            <p:cond delay="0"/>
                                          </p:stCondLst>
                                        </p:cTn>
                                        <p:tgtEl>
                                          <p:spTgt spid="42"/>
                                        </p:tgtEl>
                                        <p:attrNameLst>
                                          <p:attrName>style.visibility</p:attrName>
                                        </p:attrNameLst>
                                      </p:cBhvr>
                                      <p:to>
                                        <p:strVal val="visible"/>
                                      </p:to>
                                    </p:set>
                                    <p:anim calcmode="lin" valueType="num">
                                      <p:cBhvr additive="base">
                                        <p:cTn id="199" dur="500" fill="hold"/>
                                        <p:tgtEl>
                                          <p:spTgt spid="42"/>
                                        </p:tgtEl>
                                        <p:attrNameLst>
                                          <p:attrName>ppt_x</p:attrName>
                                        </p:attrNameLst>
                                      </p:cBhvr>
                                      <p:tavLst>
                                        <p:tav tm="0">
                                          <p:val>
                                            <p:strVal val="#ppt_x"/>
                                          </p:val>
                                        </p:tav>
                                        <p:tav tm="100000">
                                          <p:val>
                                            <p:strVal val="#ppt_x"/>
                                          </p:val>
                                        </p:tav>
                                      </p:tavLst>
                                    </p:anim>
                                    <p:anim calcmode="lin" valueType="num">
                                      <p:cBhvr additive="base">
                                        <p:cTn id="200"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01" fill="hold">
                      <p:stCondLst>
                        <p:cond delay="indefinite"/>
                      </p:stCondLst>
                      <p:childTnLst>
                        <p:par>
                          <p:cTn id="202" fill="hold">
                            <p:stCondLst>
                              <p:cond delay="0"/>
                            </p:stCondLst>
                            <p:childTnLst>
                              <p:par>
                                <p:cTn id="203" presetID="2" presetClass="entr" presetSubtype="4" fill="hold" grpId="0" nodeType="clickEffect">
                                  <p:stCondLst>
                                    <p:cond delay="0"/>
                                  </p:stCondLst>
                                  <p:childTnLst>
                                    <p:set>
                                      <p:cBhvr>
                                        <p:cTn id="204" dur="1" fill="hold">
                                          <p:stCondLst>
                                            <p:cond delay="0"/>
                                          </p:stCondLst>
                                        </p:cTn>
                                        <p:tgtEl>
                                          <p:spTgt spid="43"/>
                                        </p:tgtEl>
                                        <p:attrNameLst>
                                          <p:attrName>style.visibility</p:attrName>
                                        </p:attrNameLst>
                                      </p:cBhvr>
                                      <p:to>
                                        <p:strVal val="visible"/>
                                      </p:to>
                                    </p:set>
                                    <p:anim calcmode="lin" valueType="num">
                                      <p:cBhvr additive="base">
                                        <p:cTn id="205" dur="500" fill="hold"/>
                                        <p:tgtEl>
                                          <p:spTgt spid="43"/>
                                        </p:tgtEl>
                                        <p:attrNameLst>
                                          <p:attrName>ppt_x</p:attrName>
                                        </p:attrNameLst>
                                      </p:cBhvr>
                                      <p:tavLst>
                                        <p:tav tm="0">
                                          <p:val>
                                            <p:strVal val="#ppt_x"/>
                                          </p:val>
                                        </p:tav>
                                        <p:tav tm="100000">
                                          <p:val>
                                            <p:strVal val="#ppt_x"/>
                                          </p:val>
                                        </p:tav>
                                      </p:tavLst>
                                    </p:anim>
                                    <p:anim calcmode="lin" valueType="num">
                                      <p:cBhvr additive="base">
                                        <p:cTn id="206"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4" grpId="0"/>
      <p:bldP spid="35" grpId="0"/>
      <p:bldP spid="36" grpId="0"/>
      <p:bldP spid="37" grpId="0"/>
      <p:bldP spid="38" grpId="0"/>
      <p:bldP spid="39" grpId="0" animBg="1"/>
      <p:bldP spid="40" grpId="0" animBg="1"/>
      <p:bldP spid="42" grpId="0"/>
      <p:bldP spid="43" grpId="0"/>
      <p:bldP spid="5" grpId="0"/>
      <p:bldP spid="9" grpId="0"/>
      <p:bldP spid="11" grpId="0"/>
      <p:bldP spid="44" grpId="0" animBg="1"/>
      <p:bldP spid="26" grpId="0"/>
      <p:bldP spid="4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214</Words>
  <Application>Microsoft Office PowerPoint</Application>
  <PresentationFormat>Breitbild</PresentationFormat>
  <Paragraphs>32</Paragraphs>
  <Slides>1</Slides>
  <Notes>1</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1</vt:i4>
      </vt:variant>
    </vt:vector>
  </HeadingPairs>
  <TitlesOfParts>
    <vt:vector size="7" baseType="lpstr">
      <vt:lpstr>Microsoft JhengHei</vt:lpstr>
      <vt:lpstr>Arial</vt:lpstr>
      <vt:lpstr>Calibri</vt:lpstr>
      <vt:lpstr>Calibri Light</vt:lpstr>
      <vt:lpstr>Iskoola Pota</vt:lpstr>
      <vt:lpstr>Office Theme</vt:lpstr>
      <vt:lpstr>In einen Kinderchor kommen im neuen Jahr 7 Kinder dazu. Nun sind 23 Kinder im Chor. Wie viele waren es vorher?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Manfred Luft </cp:lastModifiedBy>
  <cp:revision>31</cp:revision>
  <cp:lastPrinted>2015-07-31T12:01:25Z</cp:lastPrinted>
  <dcterms:created xsi:type="dcterms:W3CDTF">2015-07-06T16:22:22Z</dcterms:created>
  <dcterms:modified xsi:type="dcterms:W3CDTF">2016-08-17T17:31:35Z</dcterms:modified>
</cp:coreProperties>
</file>