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92" d="100"/>
          <a:sy n="92" d="100"/>
        </p:scale>
        <p:origin x="-576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64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627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96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2646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05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4221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690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66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228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9218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6399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610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7762" y="450474"/>
            <a:ext cx="9144000" cy="954087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de-DE" sz="1800" b="1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Auf </a:t>
            </a:r>
            <a:r>
              <a:rPr lang="de-DE" sz="1800" b="1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dem Jahrmarkt gibt </a:t>
            </a:r>
            <a:r>
              <a:rPr lang="de-DE" sz="1800" b="1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es für einen Euro </a:t>
            </a:r>
            <a:r>
              <a:rPr lang="de-DE" sz="1800" b="1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50 </a:t>
            </a:r>
            <a:r>
              <a:rPr lang="de-DE" sz="1800" b="1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g Kokosmakronen.</a:t>
            </a:r>
            <a:br>
              <a:rPr lang="de-DE" sz="1800" b="1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</a:br>
            <a:r>
              <a:rPr lang="de-DE" sz="1800" b="1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Herr und Frau Anke </a:t>
            </a:r>
            <a:r>
              <a:rPr lang="de-DE" sz="1800" b="1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kaufen </a:t>
            </a:r>
            <a:r>
              <a:rPr lang="de-DE" sz="1800" b="1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für 4 € ihre Lieblingsleckereien.</a:t>
            </a:r>
            <a:br>
              <a:rPr lang="de-DE" sz="1800" b="1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</a:br>
            <a:r>
              <a:rPr lang="de-DE" sz="1800" b="1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Wie viel g bekommen sie?</a:t>
            </a:r>
            <a:r>
              <a:rPr lang="de-DE" sz="1800" dirty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/>
            </a:r>
            <a:br>
              <a:rPr lang="de-DE" sz="1800" dirty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</a:br>
            <a:endParaRPr lang="de-DE" sz="1800" b="1" dirty="0">
              <a:latin typeface="DejaVu Sans Light" panose="020B0203030804020204" pitchFamily="34" charset="0"/>
              <a:ea typeface="DejaVu Sans Light" panose="020B0203030804020204" pitchFamily="34" charset="0"/>
              <a:cs typeface="DejaVu Sans Light" panose="020B0203030804020204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90625" y="2209800"/>
            <a:ext cx="9591675" cy="2981325"/>
          </a:xfrm>
        </p:spPr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046418" y="2815471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rechnen.</a:t>
            </a:r>
          </a:p>
        </p:txBody>
      </p:sp>
      <p:sp>
        <p:nvSpPr>
          <p:cNvPr id="5" name="Rechteck 4"/>
          <p:cNvSpPr/>
          <p:nvPr/>
        </p:nvSpPr>
        <p:spPr>
          <a:xfrm>
            <a:off x="3381375" y="377190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38137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4981575" y="3781425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500062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1524000" y="387191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Einheit</a:t>
            </a:r>
            <a:endParaRPr lang="de-DE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1524000" y="434685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Mehrheit</a:t>
            </a:r>
            <a:endParaRPr lang="de-DE" sz="1400" dirty="0"/>
          </a:p>
        </p:txBody>
      </p:sp>
      <p:sp>
        <p:nvSpPr>
          <p:cNvPr id="9" name="Textfeld 8"/>
          <p:cNvSpPr txBox="1"/>
          <p:nvPr/>
        </p:nvSpPr>
        <p:spPr>
          <a:xfrm>
            <a:off x="3340854" y="3419475"/>
            <a:ext cx="15454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Anzahl der Euro</a:t>
            </a:r>
            <a:endParaRPr lang="de-DE" sz="1400" dirty="0"/>
          </a:p>
        </p:txBody>
      </p:sp>
      <p:sp>
        <p:nvSpPr>
          <p:cNvPr id="14" name="Textfeld 13"/>
          <p:cNvSpPr txBox="1"/>
          <p:nvPr/>
        </p:nvSpPr>
        <p:spPr>
          <a:xfrm>
            <a:off x="5116749" y="3412312"/>
            <a:ext cx="1438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Gewicht </a:t>
            </a:r>
            <a:endParaRPr lang="de-DE" sz="1400" dirty="0"/>
          </a:p>
        </p:txBody>
      </p:sp>
      <p:sp>
        <p:nvSpPr>
          <p:cNvPr id="6" name="Textfeld 5"/>
          <p:cNvSpPr txBox="1"/>
          <p:nvPr/>
        </p:nvSpPr>
        <p:spPr>
          <a:xfrm>
            <a:off x="3776590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1 €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3776590" y="4347090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4 €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5265855" y="4338973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5064399" y="3871912"/>
            <a:ext cx="1454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50 g</a:t>
            </a:r>
            <a:endParaRPr lang="de-DE" dirty="0"/>
          </a:p>
        </p:txBody>
      </p:sp>
      <p:sp>
        <p:nvSpPr>
          <p:cNvPr id="7" name="Nach rechts gekrümmter Pfeil 6"/>
          <p:cNvSpPr/>
          <p:nvPr/>
        </p:nvSpPr>
        <p:spPr>
          <a:xfrm flipH="1">
            <a:off x="6658937" y="3840501"/>
            <a:ext cx="570538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0" name="Nach rechts gekrümmter Pfeil 19"/>
          <p:cNvSpPr/>
          <p:nvPr/>
        </p:nvSpPr>
        <p:spPr>
          <a:xfrm>
            <a:off x="2749682" y="3863553"/>
            <a:ext cx="573208" cy="864444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2481422" y="4021432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Ellipse 21"/>
          <p:cNvSpPr/>
          <p:nvPr/>
        </p:nvSpPr>
        <p:spPr>
          <a:xfrm>
            <a:off x="7042268" y="4055716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2580827" y="4025800"/>
            <a:ext cx="56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* </a:t>
            </a:r>
            <a:r>
              <a:rPr lang="de-DE" sz="1000" dirty="0" smtClean="0"/>
              <a:t>4</a:t>
            </a:r>
            <a:endParaRPr lang="de-DE" sz="1000" dirty="0"/>
          </a:p>
        </p:txBody>
      </p:sp>
      <p:sp>
        <p:nvSpPr>
          <p:cNvPr id="24" name="Textfeld 23"/>
          <p:cNvSpPr txBox="1"/>
          <p:nvPr/>
        </p:nvSpPr>
        <p:spPr>
          <a:xfrm>
            <a:off x="7068486" y="4076909"/>
            <a:ext cx="802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* </a:t>
            </a:r>
            <a:r>
              <a:rPr lang="de-DE" sz="1000" dirty="0" smtClean="0"/>
              <a:t>4</a:t>
            </a:r>
            <a:endParaRPr lang="de-DE" sz="1000" dirty="0"/>
          </a:p>
        </p:txBody>
      </p:sp>
      <p:sp>
        <p:nvSpPr>
          <p:cNvPr id="26" name="Textfeld 25"/>
          <p:cNvSpPr txBox="1"/>
          <p:nvPr/>
        </p:nvSpPr>
        <p:spPr>
          <a:xfrm>
            <a:off x="2657280" y="5010150"/>
            <a:ext cx="4572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Gleichung: 50 g * 4 = x; x = 50 g * 4;  = 200 g;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1046418" y="1442149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Für jeden Euro bekommen sie die gleiche Menge: Tabelle 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1046418" y="1785480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die gegebenen Zahlen ein.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1046418" y="2128811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 </a:t>
            </a:r>
            <a:r>
              <a:rPr lang="de-DE" sz="1600" dirty="0" smtClean="0"/>
              <a:t>(nur </a:t>
            </a:r>
            <a:r>
              <a:rPr lang="de-DE" sz="1600" dirty="0" smtClean="0"/>
              <a:t>x, kein „Kästchen</a:t>
            </a:r>
            <a:r>
              <a:rPr lang="de-DE" sz="1600" dirty="0" smtClean="0"/>
              <a:t>“)</a:t>
            </a:r>
            <a:r>
              <a:rPr lang="de-DE" sz="1600" dirty="0" smtClean="0"/>
              <a:t>.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046418" y="2472142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zeichnen die Operatoren </a:t>
            </a:r>
            <a:r>
              <a:rPr lang="de-DE" sz="1600" dirty="0" smtClean="0"/>
              <a:t>(in </a:t>
            </a:r>
            <a:r>
              <a:rPr lang="de-DE" sz="1600" dirty="0" smtClean="0"/>
              <a:t>Richtung zum </a:t>
            </a:r>
            <a:r>
              <a:rPr lang="de-DE" sz="1600" dirty="0" smtClean="0"/>
              <a:t>x)</a:t>
            </a:r>
            <a:r>
              <a:rPr lang="de-DE" sz="1600" dirty="0" smtClean="0"/>
              <a:t>.</a:t>
            </a:r>
          </a:p>
        </p:txBody>
      </p:sp>
      <p:sp>
        <p:nvSpPr>
          <p:cNvPr id="30" name="Textfeld 29"/>
          <p:cNvSpPr txBox="1"/>
          <p:nvPr/>
        </p:nvSpPr>
        <p:spPr>
          <a:xfrm>
            <a:off x="1046418" y="5527920"/>
            <a:ext cx="53891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Antwort:</a:t>
            </a:r>
          </a:p>
          <a:p>
            <a:r>
              <a:rPr lang="de-DE" b="1" dirty="0" smtClean="0"/>
              <a:t>Sie bekommen 200 g.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3181834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10" grpId="0" animBg="1"/>
      <p:bldP spid="11" grpId="0" animBg="1"/>
      <p:bldP spid="12" grpId="0" animBg="1"/>
      <p:bldP spid="8" grpId="0"/>
      <p:bldP spid="13" grpId="0"/>
      <p:bldP spid="9" grpId="0"/>
      <p:bldP spid="14" grpId="0"/>
      <p:bldP spid="6" grpId="0"/>
      <p:bldP spid="17" grpId="0"/>
      <p:bldP spid="18" grpId="0"/>
      <p:bldP spid="19" grpId="0"/>
      <p:bldP spid="7" grpId="0" animBg="1"/>
      <p:bldP spid="20" grpId="0" animBg="1"/>
      <p:bldP spid="16" grpId="0" animBg="1"/>
      <p:bldP spid="22" grpId="0" animBg="1"/>
      <p:bldP spid="23" grpId="0"/>
      <p:bldP spid="24" grpId="0"/>
      <p:bldP spid="26" grpId="0"/>
      <p:bldP spid="25" grpId="0"/>
      <p:bldP spid="27" grpId="0"/>
      <p:bldP spid="28" grpId="0"/>
      <p:bldP spid="29" grpId="0"/>
      <p:bldP spid="3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</Words>
  <Application>Microsoft Macintosh PowerPoint</Application>
  <PresentationFormat>Benutzerdefiniert</PresentationFormat>
  <Paragraphs>24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Auf dem Jahrmarkt gibt es für einen Euro 50 g Kokosmakronen. Herr und Frau Anke kaufen für 4 € ihre Lieblingsleckereien. Wie viel g bekommen sie?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28</cp:revision>
  <cp:lastPrinted>2015-07-30T08:00:25Z</cp:lastPrinted>
  <dcterms:created xsi:type="dcterms:W3CDTF">2015-07-29T13:12:24Z</dcterms:created>
  <dcterms:modified xsi:type="dcterms:W3CDTF">2016-02-24T11:49:37Z</dcterms:modified>
</cp:coreProperties>
</file>