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AD09D68B-E2D6-4E9C-B896-EFECCBC36BEA}">
          <p14:sldIdLst/>
        </p14:section>
        <p14:section name="Abschnitt ohne Titel" id="{24E91399-F8C6-4768-A8B4-B1A89F8A06B3}">
          <p14:sldIdLst>
            <p14:sldId id="256"/>
          </p14:sldIdLst>
        </p14:section>
        <p14:section name="Abschnitt ohne Titel" id="{2F1433B4-6CE6-47FA-9750-2BAFAC222B87}">
          <p14:sldIdLst/>
        </p14:section>
        <p14:section name="Abschnitt ohne Titel" id="{5C319648-F0D5-4B86-9FE2-0CD5E3FE9972}">
          <p14:sldIdLst/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-672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596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9471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6216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43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6585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454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9108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1664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8479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9290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7356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1336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644115" y="85010"/>
            <a:ext cx="8298873" cy="1101292"/>
          </a:xfrm>
        </p:spPr>
        <p:txBody>
          <a:bodyPr>
            <a:normAutofit/>
          </a:bodyPr>
          <a:lstStyle/>
          <a:p>
            <a:r>
              <a:rPr lang="de-DE" sz="1800" b="1" dirty="0" smtClean="0">
                <a:latin typeface="Linux Libertine G" panose="02000503000000000000" pitchFamily="2" charset="0"/>
                <a:ea typeface="Linux Libertine G" panose="02000503000000000000" pitchFamily="2" charset="0"/>
                <a:cs typeface="Linux Libertine G" panose="02000503000000000000" pitchFamily="2" charset="0"/>
              </a:rPr>
              <a:t>Hans geht zum Einkaufen und </a:t>
            </a:r>
            <a:r>
              <a:rPr lang="de-DE" sz="1800" b="1" smtClean="0">
                <a:latin typeface="Linux Libertine G" panose="02000503000000000000" pitchFamily="2" charset="0"/>
                <a:ea typeface="Linux Libertine G" panose="02000503000000000000" pitchFamily="2" charset="0"/>
                <a:cs typeface="Linux Libertine G" panose="02000503000000000000" pitchFamily="2" charset="0"/>
              </a:rPr>
              <a:t>nimmt 8 € </a:t>
            </a:r>
            <a:r>
              <a:rPr lang="de-DE" sz="1800" b="1" dirty="0" smtClean="0">
                <a:latin typeface="Linux Libertine G" panose="02000503000000000000" pitchFamily="2" charset="0"/>
                <a:ea typeface="Linux Libertine G" panose="02000503000000000000" pitchFamily="2" charset="0"/>
                <a:cs typeface="Linux Libertine G" panose="02000503000000000000" pitchFamily="2" charset="0"/>
              </a:rPr>
              <a:t>an „Kleingeld“ mit.</a:t>
            </a:r>
            <a:br>
              <a:rPr lang="de-DE" sz="1800" b="1" dirty="0" smtClean="0">
                <a:latin typeface="Linux Libertine G" panose="02000503000000000000" pitchFamily="2" charset="0"/>
                <a:ea typeface="Linux Libertine G" panose="02000503000000000000" pitchFamily="2" charset="0"/>
                <a:cs typeface="Linux Libertine G" panose="02000503000000000000" pitchFamily="2" charset="0"/>
              </a:rPr>
            </a:br>
            <a:r>
              <a:rPr lang="de-DE" sz="1800" b="1" dirty="0" smtClean="0">
                <a:latin typeface="Linux Libertine G" panose="02000503000000000000" pitchFamily="2" charset="0"/>
                <a:ea typeface="Linux Libertine G" panose="02000503000000000000" pitchFamily="2" charset="0"/>
                <a:cs typeface="Linux Libertine G" panose="02000503000000000000" pitchFamily="2" charset="0"/>
              </a:rPr>
              <a:t>Im Geschäft fallen ihm einige Münzen zu Boden.</a:t>
            </a:r>
            <a:br>
              <a:rPr lang="de-DE" sz="1800" b="1" dirty="0" smtClean="0">
                <a:latin typeface="Linux Libertine G" panose="02000503000000000000" pitchFamily="2" charset="0"/>
                <a:ea typeface="Linux Libertine G" panose="02000503000000000000" pitchFamily="2" charset="0"/>
                <a:cs typeface="Linux Libertine G" panose="02000503000000000000" pitchFamily="2" charset="0"/>
              </a:rPr>
            </a:br>
            <a:r>
              <a:rPr lang="de-DE" sz="1800" b="1" dirty="0" smtClean="0">
                <a:latin typeface="Linux Libertine G" panose="02000503000000000000" pitchFamily="2" charset="0"/>
                <a:ea typeface="Linux Libertine G" panose="02000503000000000000" pitchFamily="2" charset="0"/>
                <a:cs typeface="Linux Libertine G" panose="02000503000000000000" pitchFamily="2" charset="0"/>
              </a:rPr>
              <a:t>Er findet nur noch 6 €. Welcher Betrag ist verloren gegangen?</a:t>
            </a:r>
            <a:endParaRPr lang="de-DE" sz="1800" b="1" dirty="0">
              <a:latin typeface="Linux Libertine G" panose="02000503000000000000" pitchFamily="2" charset="0"/>
              <a:ea typeface="Linux Libertine G" panose="02000503000000000000" pitchFamily="2" charset="0"/>
              <a:cs typeface="Linux Libertine G" panose="02000503000000000000" pitchFamily="2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0575" y="2847109"/>
            <a:ext cx="9763125" cy="3262746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160317" y="3253175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2335916" y="4606988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323357" y="3259585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2501415" y="3990525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" name="Gerader Verbinder 14"/>
          <p:cNvCxnSpPr>
            <a:endCxn id="12" idx="1"/>
          </p:cNvCxnSpPr>
          <p:nvPr/>
        </p:nvCxnSpPr>
        <p:spPr>
          <a:xfrm>
            <a:off x="2118139" y="3633732"/>
            <a:ext cx="477115" cy="4070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/>
          <p:cNvCxnSpPr>
            <a:stCxn id="8" idx="2"/>
            <a:endCxn id="12" idx="7"/>
          </p:cNvCxnSpPr>
          <p:nvPr/>
        </p:nvCxnSpPr>
        <p:spPr>
          <a:xfrm flipH="1">
            <a:off x="3048349" y="3654440"/>
            <a:ext cx="763381" cy="3863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/>
          <p:cNvCxnSpPr>
            <a:stCxn id="12" idx="4"/>
            <a:endCxn id="7" idx="0"/>
          </p:cNvCxnSpPr>
          <p:nvPr/>
        </p:nvCxnSpPr>
        <p:spPr>
          <a:xfrm>
            <a:off x="2821802" y="4333425"/>
            <a:ext cx="2487" cy="2735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/>
          <p:cNvSpPr txBox="1"/>
          <p:nvPr/>
        </p:nvSpPr>
        <p:spPr>
          <a:xfrm>
            <a:off x="908606" y="2807654"/>
            <a:ext cx="19763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Nimmt Hans mit</a:t>
            </a:r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3263063" y="2807654"/>
            <a:ext cx="1685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Geht verloren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2180357" y="4969371"/>
            <a:ext cx="2119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Findet Hans noch 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2670214" y="3848694"/>
            <a:ext cx="34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_</a:t>
            </a:r>
            <a:endParaRPr lang="de-DE" dirty="0"/>
          </a:p>
        </p:txBody>
      </p:sp>
      <p:sp>
        <p:nvSpPr>
          <p:cNvPr id="32" name="Untertitel 2"/>
          <p:cNvSpPr txBox="1">
            <a:spLocks/>
          </p:cNvSpPr>
          <p:nvPr/>
        </p:nvSpPr>
        <p:spPr>
          <a:xfrm>
            <a:off x="1562100" y="24867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33" name="Untertitel 2"/>
          <p:cNvSpPr txBox="1">
            <a:spLocks/>
          </p:cNvSpPr>
          <p:nvPr/>
        </p:nvSpPr>
        <p:spPr>
          <a:xfrm>
            <a:off x="1714500" y="26391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576805" y="1183301"/>
            <a:ext cx="85357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Kommentar: Geld geht verloren: Rechenbaum</a:t>
            </a:r>
            <a:endParaRPr lang="de-DE" sz="1600" dirty="0"/>
          </a:p>
        </p:txBody>
      </p:sp>
      <p:sp>
        <p:nvSpPr>
          <p:cNvPr id="19" name="Textfeld 18"/>
          <p:cNvSpPr txBox="1"/>
          <p:nvPr/>
        </p:nvSpPr>
        <p:spPr>
          <a:xfrm>
            <a:off x="576805" y="1568424"/>
            <a:ext cx="7329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das Operationszeichen und die gegebenen Zahlen ein.</a:t>
            </a:r>
            <a:endParaRPr lang="de-DE" sz="1600" dirty="0"/>
          </a:p>
        </p:txBody>
      </p:sp>
      <p:sp>
        <p:nvSpPr>
          <p:cNvPr id="25" name="Textfeld 24"/>
          <p:cNvSpPr txBox="1"/>
          <p:nvPr/>
        </p:nvSpPr>
        <p:spPr>
          <a:xfrm>
            <a:off x="576805" y="1953547"/>
            <a:ext cx="73462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ein.</a:t>
            </a:r>
            <a:endParaRPr lang="de-DE" sz="1600" dirty="0"/>
          </a:p>
        </p:txBody>
      </p:sp>
      <p:sp>
        <p:nvSpPr>
          <p:cNvPr id="30" name="Textfeld 29"/>
          <p:cNvSpPr txBox="1"/>
          <p:nvPr/>
        </p:nvSpPr>
        <p:spPr>
          <a:xfrm>
            <a:off x="1418318" y="3245085"/>
            <a:ext cx="637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8 € </a:t>
            </a:r>
            <a:endParaRPr lang="de-DE" dirty="0"/>
          </a:p>
        </p:txBody>
      </p:sp>
      <p:sp>
        <p:nvSpPr>
          <p:cNvPr id="35" name="Textfeld 34"/>
          <p:cNvSpPr txBox="1"/>
          <p:nvPr/>
        </p:nvSpPr>
        <p:spPr>
          <a:xfrm>
            <a:off x="3855778" y="3264826"/>
            <a:ext cx="499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36" name="Textfeld 35"/>
          <p:cNvSpPr txBox="1"/>
          <p:nvPr/>
        </p:nvSpPr>
        <p:spPr>
          <a:xfrm>
            <a:off x="576805" y="2338670"/>
            <a:ext cx="64960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lösen die Aufgabe als „</a:t>
            </a:r>
            <a:r>
              <a:rPr lang="de-DE" sz="1600" b="1" dirty="0" smtClean="0">
                <a:solidFill>
                  <a:schemeClr val="accent5">
                    <a:lumMod val="50000"/>
                  </a:schemeClr>
                </a:solidFill>
              </a:rPr>
              <a:t>Platzhalteraufgabe“</a:t>
            </a:r>
            <a:r>
              <a:rPr lang="de-DE" sz="1600" dirty="0" smtClean="0"/>
              <a:t> (</a:t>
            </a:r>
            <a:r>
              <a:rPr lang="de-DE" sz="1600" dirty="0" err="1" smtClean="0"/>
              <a:t>Pl</a:t>
            </a:r>
            <a:r>
              <a:rPr lang="de-DE" sz="1600" dirty="0" smtClean="0"/>
              <a:t>) und als „Gleichung“ (</a:t>
            </a:r>
            <a:r>
              <a:rPr lang="de-DE" sz="1600" dirty="0" err="1" smtClean="0"/>
              <a:t>Gl</a:t>
            </a:r>
            <a:r>
              <a:rPr lang="de-DE" sz="1600" smtClean="0"/>
              <a:t>). </a:t>
            </a:r>
            <a:endParaRPr lang="de-DE" sz="1600" dirty="0"/>
          </a:p>
        </p:txBody>
      </p:sp>
      <p:sp>
        <p:nvSpPr>
          <p:cNvPr id="37" name="Textfeld 36"/>
          <p:cNvSpPr txBox="1"/>
          <p:nvPr/>
        </p:nvSpPr>
        <p:spPr>
          <a:xfrm>
            <a:off x="7502206" y="2402883"/>
            <a:ext cx="45716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PL: 8 € -         = 6 €;    8 € - 2 € = 6 €;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7502206" y="2774233"/>
            <a:ext cx="42835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Gl: 8 € - x = 6 €; 8 € - 6 € = x;  = 2 €; </a:t>
            </a:r>
          </a:p>
        </p:txBody>
      </p:sp>
      <p:sp>
        <p:nvSpPr>
          <p:cNvPr id="39" name="Rechteck 38"/>
          <p:cNvSpPr/>
          <p:nvPr/>
        </p:nvSpPr>
        <p:spPr>
          <a:xfrm>
            <a:off x="3497005" y="3397393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0" name="Rechteck 39"/>
          <p:cNvSpPr/>
          <p:nvPr/>
        </p:nvSpPr>
        <p:spPr>
          <a:xfrm>
            <a:off x="8405320" y="2516600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2548720" y="4611939"/>
            <a:ext cx="691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6 €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5388429" y="3474864"/>
            <a:ext cx="6063342" cy="817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/>
          </a:p>
        </p:txBody>
      </p:sp>
      <p:sp>
        <p:nvSpPr>
          <p:cNvPr id="10" name="Textfeld 9"/>
          <p:cNvSpPr txBox="1"/>
          <p:nvPr/>
        </p:nvSpPr>
        <p:spPr>
          <a:xfrm>
            <a:off x="5061857" y="3489270"/>
            <a:ext cx="6226628" cy="966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/>
          </a:p>
        </p:txBody>
      </p:sp>
      <p:sp>
        <p:nvSpPr>
          <p:cNvPr id="11" name="Textfeld 10"/>
          <p:cNvSpPr txBox="1"/>
          <p:nvPr/>
        </p:nvSpPr>
        <p:spPr>
          <a:xfrm>
            <a:off x="4832523" y="3302876"/>
            <a:ext cx="69074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/>
              <a:t>Eine</a:t>
            </a:r>
            <a:r>
              <a:rPr lang="de-DE" b="1" dirty="0" smtClean="0">
                <a:solidFill>
                  <a:srgbClr val="FF0000"/>
                </a:solidFill>
              </a:rPr>
              <a:t> „Tauschaufgabe“ </a:t>
            </a:r>
            <a:r>
              <a:rPr lang="de-DE" dirty="0" smtClean="0"/>
              <a:t>ist bei Minusaufgaben nicht möglich.</a:t>
            </a:r>
          </a:p>
          <a:p>
            <a:r>
              <a:rPr lang="de-DE" dirty="0" smtClean="0"/>
              <a:t>Begründe! Also versuchen wir es zunächst mit einer </a:t>
            </a:r>
            <a:r>
              <a:rPr lang="de-DE" b="1" dirty="0" smtClean="0">
                <a:solidFill>
                  <a:srgbClr val="C00000"/>
                </a:solidFill>
              </a:rPr>
              <a:t>„Umkehraufgabe“</a:t>
            </a:r>
            <a:r>
              <a:rPr lang="de-DE" b="1" dirty="0" smtClean="0"/>
              <a:t>.</a:t>
            </a:r>
          </a:p>
          <a:p>
            <a:r>
              <a:rPr lang="de-DE" dirty="0" smtClean="0"/>
              <a:t>Dafür brauchen wir einen zweiten Rechenbaum.</a:t>
            </a:r>
            <a:endParaRPr lang="de-DE" dirty="0"/>
          </a:p>
        </p:txBody>
      </p:sp>
      <p:sp>
        <p:nvSpPr>
          <p:cNvPr id="34" name="Rechteck 33"/>
          <p:cNvSpPr/>
          <p:nvPr/>
        </p:nvSpPr>
        <p:spPr>
          <a:xfrm>
            <a:off x="5305180" y="4573134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Rechteck 40"/>
          <p:cNvSpPr/>
          <p:nvPr/>
        </p:nvSpPr>
        <p:spPr>
          <a:xfrm>
            <a:off x="7441067" y="4550594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Rechteck 41"/>
          <p:cNvSpPr/>
          <p:nvPr/>
        </p:nvSpPr>
        <p:spPr>
          <a:xfrm>
            <a:off x="6450155" y="561067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Ellipse 43"/>
          <p:cNvSpPr/>
          <p:nvPr/>
        </p:nvSpPr>
        <p:spPr>
          <a:xfrm>
            <a:off x="6570380" y="5076870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4" name="Gerader Verbinder 13"/>
          <p:cNvCxnSpPr>
            <a:endCxn id="44" idx="1"/>
          </p:cNvCxnSpPr>
          <p:nvPr/>
        </p:nvCxnSpPr>
        <p:spPr>
          <a:xfrm>
            <a:off x="6260520" y="4982359"/>
            <a:ext cx="403699" cy="1447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>
            <a:endCxn id="44" idx="7"/>
          </p:cNvCxnSpPr>
          <p:nvPr/>
        </p:nvCxnSpPr>
        <p:spPr>
          <a:xfrm flipH="1">
            <a:off x="7117314" y="4939610"/>
            <a:ext cx="600657" cy="1874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mit Pfeil 21"/>
          <p:cNvCxnSpPr>
            <a:stCxn id="44" idx="4"/>
            <a:endCxn id="42" idx="0"/>
          </p:cNvCxnSpPr>
          <p:nvPr/>
        </p:nvCxnSpPr>
        <p:spPr>
          <a:xfrm>
            <a:off x="6890767" y="5419770"/>
            <a:ext cx="47761" cy="1909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feld 45"/>
          <p:cNvSpPr txBox="1"/>
          <p:nvPr/>
        </p:nvSpPr>
        <p:spPr>
          <a:xfrm>
            <a:off x="5555065" y="4544214"/>
            <a:ext cx="6802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6 €</a:t>
            </a:r>
            <a:endParaRPr lang="de-DE" dirty="0"/>
          </a:p>
        </p:txBody>
      </p:sp>
      <p:sp>
        <p:nvSpPr>
          <p:cNvPr id="47" name="Textfeld 46"/>
          <p:cNvSpPr txBox="1"/>
          <p:nvPr/>
        </p:nvSpPr>
        <p:spPr>
          <a:xfrm>
            <a:off x="6765275" y="5047379"/>
            <a:ext cx="34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+</a:t>
            </a:r>
            <a:endParaRPr lang="de-DE" dirty="0"/>
          </a:p>
        </p:txBody>
      </p:sp>
      <p:sp>
        <p:nvSpPr>
          <p:cNvPr id="48" name="Textfeld 47"/>
          <p:cNvSpPr txBox="1"/>
          <p:nvPr/>
        </p:nvSpPr>
        <p:spPr>
          <a:xfrm>
            <a:off x="7762854" y="4535743"/>
            <a:ext cx="637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 </a:t>
            </a:r>
            <a:r>
              <a:rPr lang="de-DE" dirty="0" smtClean="0"/>
              <a:t>x </a:t>
            </a:r>
            <a:endParaRPr lang="de-DE" dirty="0"/>
          </a:p>
        </p:txBody>
      </p:sp>
      <p:sp>
        <p:nvSpPr>
          <p:cNvPr id="49" name="Textfeld 48"/>
          <p:cNvSpPr txBox="1"/>
          <p:nvPr/>
        </p:nvSpPr>
        <p:spPr>
          <a:xfrm>
            <a:off x="6661104" y="5602933"/>
            <a:ext cx="691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8 €</a:t>
            </a:r>
            <a:endParaRPr lang="de-DE" dirty="0"/>
          </a:p>
        </p:txBody>
      </p:sp>
      <p:sp>
        <p:nvSpPr>
          <p:cNvPr id="23" name="Textfeld 22"/>
          <p:cNvSpPr txBox="1"/>
          <p:nvPr/>
        </p:nvSpPr>
        <p:spPr>
          <a:xfrm>
            <a:off x="8503592" y="4343389"/>
            <a:ext cx="36884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Jetzt erst helfen uns </a:t>
            </a:r>
            <a:r>
              <a:rPr lang="de-DE" smtClean="0"/>
              <a:t>die </a:t>
            </a:r>
            <a:r>
              <a:rPr lang="de-DE" sz="1400" b="1" smtClean="0">
                <a:solidFill>
                  <a:srgbClr val="FF0000"/>
                </a:solidFill>
              </a:rPr>
              <a:t>Tauschaufgabe </a:t>
            </a:r>
            <a:r>
              <a:rPr lang="de-DE" sz="1400" b="1" dirty="0" smtClean="0">
                <a:solidFill>
                  <a:srgbClr val="FF0000"/>
                </a:solidFill>
              </a:rPr>
              <a:t>und eine zweite Umkehraufgabe.</a:t>
            </a:r>
            <a:endParaRPr lang="de-DE" sz="1400" b="1" dirty="0">
              <a:solidFill>
                <a:srgbClr val="FF0000"/>
              </a:solidFill>
            </a:endParaRPr>
          </a:p>
        </p:txBody>
      </p:sp>
      <p:sp>
        <p:nvSpPr>
          <p:cNvPr id="50" name="Ellipse 49"/>
          <p:cNvSpPr/>
          <p:nvPr/>
        </p:nvSpPr>
        <p:spPr>
          <a:xfrm>
            <a:off x="7440816" y="5163015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6" name="Gerader Verbinder 25"/>
          <p:cNvCxnSpPr>
            <a:endCxn id="50" idx="3"/>
          </p:cNvCxnSpPr>
          <p:nvPr/>
        </p:nvCxnSpPr>
        <p:spPr>
          <a:xfrm flipV="1">
            <a:off x="7368817" y="5455698"/>
            <a:ext cx="165838" cy="167743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r Verbinder 51"/>
          <p:cNvCxnSpPr>
            <a:endCxn id="34" idx="3"/>
          </p:cNvCxnSpPr>
          <p:nvPr/>
        </p:nvCxnSpPr>
        <p:spPr>
          <a:xfrm flipH="1" flipV="1">
            <a:off x="6281925" y="4770562"/>
            <a:ext cx="1229532" cy="442671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Gerade Verbindung mit Pfeil 53"/>
          <p:cNvCxnSpPr>
            <a:endCxn id="41" idx="2"/>
          </p:cNvCxnSpPr>
          <p:nvPr/>
        </p:nvCxnSpPr>
        <p:spPr>
          <a:xfrm flipV="1">
            <a:off x="7784867" y="4945449"/>
            <a:ext cx="144573" cy="221791"/>
          </a:xfrm>
          <a:prstGeom prst="straightConnector1">
            <a:avLst/>
          </a:prstGeom>
          <a:ln w="127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feld 54"/>
          <p:cNvSpPr txBox="1"/>
          <p:nvPr/>
        </p:nvSpPr>
        <p:spPr>
          <a:xfrm>
            <a:off x="8400323" y="5007065"/>
            <a:ext cx="36441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 smtClean="0">
                <a:solidFill>
                  <a:srgbClr val="FF0000"/>
                </a:solidFill>
              </a:rPr>
              <a:t>Wir können rechnen:</a:t>
            </a:r>
          </a:p>
          <a:p>
            <a:r>
              <a:rPr lang="de-DE" sz="1600" b="1" dirty="0" smtClean="0">
                <a:solidFill>
                  <a:srgbClr val="FF0000"/>
                </a:solidFill>
              </a:rPr>
              <a:t>8 € - x = 6 €; U: 6 € + x = 8 €;</a:t>
            </a:r>
          </a:p>
          <a:p>
            <a:r>
              <a:rPr lang="de-DE" sz="1600" b="1" dirty="0" smtClean="0">
                <a:solidFill>
                  <a:srgbClr val="FF0000"/>
                </a:solidFill>
              </a:rPr>
              <a:t>T:  x + 6 € = 8 €; U: 8 € - 6 € = x;  x = 2 €;</a:t>
            </a:r>
            <a:endParaRPr lang="de-DE" sz="1600" b="1" dirty="0">
              <a:solidFill>
                <a:srgbClr val="FF0000"/>
              </a:solidFill>
            </a:endParaRPr>
          </a:p>
        </p:txBody>
      </p:sp>
      <p:sp>
        <p:nvSpPr>
          <p:cNvPr id="56" name="Textfeld 55"/>
          <p:cNvSpPr txBox="1"/>
          <p:nvPr/>
        </p:nvSpPr>
        <p:spPr>
          <a:xfrm>
            <a:off x="576805" y="5527593"/>
            <a:ext cx="360048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geben die Antwort:</a:t>
            </a:r>
          </a:p>
          <a:p>
            <a:r>
              <a:rPr lang="de-DE" b="1" dirty="0" smtClean="0"/>
              <a:t>2€ sind verlorengegangen.</a:t>
            </a:r>
            <a:endParaRPr lang="de-DE" b="1" dirty="0"/>
          </a:p>
        </p:txBody>
      </p:sp>
      <p:sp>
        <p:nvSpPr>
          <p:cNvPr id="13" name="Textfeld 12"/>
          <p:cNvSpPr txBox="1"/>
          <p:nvPr/>
        </p:nvSpPr>
        <p:spPr>
          <a:xfrm>
            <a:off x="7626533" y="5137124"/>
            <a:ext cx="309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-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24" name="Textfeld 23"/>
          <p:cNvSpPr txBox="1"/>
          <p:nvPr/>
        </p:nvSpPr>
        <p:spPr>
          <a:xfrm>
            <a:off x="576805" y="6280384"/>
            <a:ext cx="93467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Um das zu vereinfachen merken wir uns: a - b = c; a - c = b; Beispiel: 5 - 3 = 2; 5 - 2 = 3;</a:t>
            </a:r>
            <a:endParaRPr lang="de-DE" dirty="0"/>
          </a:p>
        </p:txBody>
      </p:sp>
      <p:sp>
        <p:nvSpPr>
          <p:cNvPr id="16" name="Textfeld 15"/>
          <p:cNvSpPr txBox="1"/>
          <p:nvPr/>
        </p:nvSpPr>
        <p:spPr>
          <a:xfrm>
            <a:off x="8897815" y="6262255"/>
            <a:ext cx="1960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 „Schleichweg“</a:t>
            </a:r>
            <a:endParaRPr lang="de-DE" b="1" dirty="0">
              <a:solidFill>
                <a:srgbClr val="FF0000"/>
              </a:solidFill>
            </a:endParaRPr>
          </a:p>
        </p:txBody>
      </p:sp>
      <p:cxnSp>
        <p:nvCxnSpPr>
          <p:cNvPr id="43" name="Gerade Verbindung mit Pfeil 42"/>
          <p:cNvCxnSpPr/>
          <p:nvPr/>
        </p:nvCxnSpPr>
        <p:spPr>
          <a:xfrm>
            <a:off x="6450155" y="4742654"/>
            <a:ext cx="838668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5" name="Textfeld 44"/>
          <p:cNvSpPr txBox="1"/>
          <p:nvPr/>
        </p:nvSpPr>
        <p:spPr>
          <a:xfrm>
            <a:off x="6580965" y="4497394"/>
            <a:ext cx="4562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T</a:t>
            </a:r>
            <a:endParaRPr lang="de-DE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883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12" grpId="0" animBg="1"/>
      <p:bldP spid="27" grpId="0"/>
      <p:bldP spid="28" grpId="0"/>
      <p:bldP spid="29" grpId="0"/>
      <p:bldP spid="31" grpId="0"/>
      <p:bldP spid="4" grpId="0"/>
      <p:bldP spid="19" grpId="0"/>
      <p:bldP spid="25" grpId="0"/>
      <p:bldP spid="30" grpId="0"/>
      <p:bldP spid="35" grpId="0"/>
      <p:bldP spid="36" grpId="0"/>
      <p:bldP spid="37" grpId="0"/>
      <p:bldP spid="38" grpId="0"/>
      <p:bldP spid="39" grpId="0" animBg="1"/>
      <p:bldP spid="40" grpId="0" animBg="1"/>
      <p:bldP spid="5" grpId="0"/>
      <p:bldP spid="11" grpId="0"/>
      <p:bldP spid="34" grpId="0" animBg="1"/>
      <p:bldP spid="41" grpId="0" animBg="1"/>
      <p:bldP spid="42" grpId="0" animBg="1"/>
      <p:bldP spid="44" grpId="0" animBg="1"/>
      <p:bldP spid="46" grpId="0"/>
      <p:bldP spid="47" grpId="0"/>
      <p:bldP spid="48" grpId="0"/>
      <p:bldP spid="49" grpId="0"/>
      <p:bldP spid="23" grpId="0"/>
      <p:bldP spid="50" grpId="0" animBg="1"/>
      <p:bldP spid="55" grpId="0"/>
      <p:bldP spid="56" grpId="0"/>
      <p:bldP spid="13" grpId="0"/>
      <p:bldP spid="24" grpId="0"/>
      <p:bldP spid="16" grpId="0"/>
      <p:bldP spid="4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261</Words>
  <Application>Microsoft Macintosh PowerPoint</Application>
  <PresentationFormat>Benutzerdefiniert</PresentationFormat>
  <Paragraphs>36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Hans geht zum Einkaufen und nimmt 8 € an „Kleingeld“ mit. Im Geschäft fallen ihm einige Münzen zu Boden. Er findet nur noch 6 €. Welcher Betrag ist verloren gegangen?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53</cp:revision>
  <cp:lastPrinted>2015-07-30T15:43:02Z</cp:lastPrinted>
  <dcterms:created xsi:type="dcterms:W3CDTF">2015-07-06T16:22:22Z</dcterms:created>
  <dcterms:modified xsi:type="dcterms:W3CDTF">2016-02-22T16:01:05Z</dcterms:modified>
</cp:coreProperties>
</file>