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1" r:id="rId2"/>
  </p:sldIdLst>
  <p:sldSz cx="12192000" cy="6858000"/>
  <p:notesSz cx="6858000" cy="9945688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01" autoAdjust="0"/>
    <p:restoredTop sz="94660"/>
  </p:normalViewPr>
  <p:slideViewPr>
    <p:cSldViewPr snapToGrid="0">
      <p:cViewPr varScale="1">
        <p:scale>
          <a:sx n="92" d="100"/>
          <a:sy n="92" d="100"/>
        </p:scale>
        <p:origin x="-576" y="-12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interSettings" Target="printerSettings/printerSettings1.bin"/><Relationship Id="rId4" Type="http://schemas.openxmlformats.org/officeDocument/2006/relationships/presProps" Target="presProps.xml"/><Relationship Id="rId5" Type="http://schemas.openxmlformats.org/officeDocument/2006/relationships/viewProps" Target="viewProps.xml"/><Relationship Id="rId6" Type="http://schemas.openxmlformats.org/officeDocument/2006/relationships/theme" Target="theme/theme1.xml"/><Relationship Id="rId7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smtClean="0"/>
              <a:t>Formatvorlage des Untertitelmasters durch Klicken bearbeiten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F8082-4426-4AFC-9937-7B4875A3B24F}" type="datetimeFigureOut">
              <a:rPr lang="de-DE" smtClean="0"/>
              <a:t>23.02.16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B8437-E3D7-4238-8E1B-B9926ED5218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926414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F8082-4426-4AFC-9937-7B4875A3B24F}" type="datetimeFigureOut">
              <a:rPr lang="de-DE" smtClean="0"/>
              <a:t>23.02.16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B8437-E3D7-4238-8E1B-B9926ED5218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062762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F8082-4426-4AFC-9937-7B4875A3B24F}" type="datetimeFigureOut">
              <a:rPr lang="de-DE" smtClean="0"/>
              <a:t>23.02.16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B8437-E3D7-4238-8E1B-B9926ED5218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939611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F8082-4426-4AFC-9937-7B4875A3B24F}" type="datetimeFigureOut">
              <a:rPr lang="de-DE" smtClean="0"/>
              <a:t>23.02.16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B8437-E3D7-4238-8E1B-B9926ED5218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326467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F8082-4426-4AFC-9937-7B4875A3B24F}" type="datetimeFigureOut">
              <a:rPr lang="de-DE" smtClean="0"/>
              <a:t>23.02.16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B8437-E3D7-4238-8E1B-B9926ED5218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500501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F8082-4426-4AFC-9937-7B4875A3B24F}" type="datetimeFigureOut">
              <a:rPr lang="de-DE" smtClean="0"/>
              <a:t>23.02.16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B8437-E3D7-4238-8E1B-B9926ED5218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542213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F8082-4426-4AFC-9937-7B4875A3B24F}" type="datetimeFigureOut">
              <a:rPr lang="de-DE" smtClean="0"/>
              <a:t>23.02.16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B8437-E3D7-4238-8E1B-B9926ED5218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316909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F8082-4426-4AFC-9937-7B4875A3B24F}" type="datetimeFigureOut">
              <a:rPr lang="de-DE" smtClean="0"/>
              <a:t>23.02.16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B8437-E3D7-4238-8E1B-B9926ED5218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652661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F8082-4426-4AFC-9937-7B4875A3B24F}" type="datetimeFigureOut">
              <a:rPr lang="de-DE" smtClean="0"/>
              <a:t>23.02.16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B8437-E3D7-4238-8E1B-B9926ED5218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522830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F8082-4426-4AFC-9937-7B4875A3B24F}" type="datetimeFigureOut">
              <a:rPr lang="de-DE" smtClean="0"/>
              <a:t>23.02.16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B8437-E3D7-4238-8E1B-B9926ED5218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392184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F8082-4426-4AFC-9937-7B4875A3B24F}" type="datetimeFigureOut">
              <a:rPr lang="de-DE" smtClean="0"/>
              <a:t>23.02.16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B8437-E3D7-4238-8E1B-B9926ED5218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763999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1F8082-4426-4AFC-9937-7B4875A3B24F}" type="datetimeFigureOut">
              <a:rPr lang="de-DE" smtClean="0"/>
              <a:t>23.02.16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9B8437-E3D7-4238-8E1B-B9926ED5218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661084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147762" y="381444"/>
            <a:ext cx="9144000" cy="954087"/>
          </a:xfrm>
        </p:spPr>
        <p:txBody>
          <a:bodyPr>
            <a:normAutofit fontScale="90000"/>
          </a:bodyPr>
          <a:lstStyle/>
          <a:p>
            <a:r>
              <a:rPr lang="de-DE" sz="1800" b="1" dirty="0" smtClean="0"/>
              <a:t>Für </a:t>
            </a:r>
            <a:r>
              <a:rPr lang="de-DE" sz="1800" b="1" dirty="0" smtClean="0"/>
              <a:t>eine </a:t>
            </a:r>
            <a:r>
              <a:rPr lang="de-DE" sz="1800" b="1" dirty="0" smtClean="0"/>
              <a:t>siebentägige Expedition werden die Rationen eingeteilt.</a:t>
            </a:r>
            <a:br>
              <a:rPr lang="de-DE" sz="1800" b="1" dirty="0" smtClean="0"/>
            </a:br>
            <a:r>
              <a:rPr lang="de-DE" sz="1800" b="1" dirty="0" smtClean="0"/>
              <a:t>Jeder Teilnehmer erhält Lebensmittel von insgesamt 14 kg.</a:t>
            </a:r>
            <a:br>
              <a:rPr lang="de-DE" sz="1800" b="1" dirty="0" smtClean="0"/>
            </a:br>
            <a:r>
              <a:rPr lang="de-DE" sz="1800" b="1" dirty="0" smtClean="0"/>
              <a:t>Welche Menge darf pro Tag durchschnittlich verbraucht werden?</a:t>
            </a:r>
            <a:br>
              <a:rPr lang="de-DE" sz="1800" b="1" dirty="0" smtClean="0"/>
            </a:br>
            <a:endParaRPr lang="de-DE" sz="1800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190625" y="2209800"/>
            <a:ext cx="9591675" cy="2981325"/>
          </a:xfrm>
        </p:spPr>
        <p:txBody>
          <a:bodyPr/>
          <a:lstStyle/>
          <a:p>
            <a:endParaRPr lang="de-DE" dirty="0" smtClean="0"/>
          </a:p>
          <a:p>
            <a:endParaRPr lang="de-DE" dirty="0"/>
          </a:p>
          <a:p>
            <a:endParaRPr lang="de-DE" dirty="0" smtClean="0"/>
          </a:p>
          <a:p>
            <a:endParaRPr lang="de-DE" dirty="0" smtClean="0"/>
          </a:p>
          <a:p>
            <a:endParaRPr lang="de-DE" dirty="0"/>
          </a:p>
          <a:p>
            <a:endParaRPr lang="de-DE" dirty="0" smtClean="0"/>
          </a:p>
          <a:p>
            <a:endParaRPr lang="de-DE" dirty="0"/>
          </a:p>
        </p:txBody>
      </p:sp>
      <p:sp>
        <p:nvSpPr>
          <p:cNvPr id="5" name="Rechteck 4"/>
          <p:cNvSpPr/>
          <p:nvPr/>
        </p:nvSpPr>
        <p:spPr>
          <a:xfrm>
            <a:off x="3381375" y="3509586"/>
            <a:ext cx="1619250" cy="51435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Rechteck 9"/>
          <p:cNvSpPr/>
          <p:nvPr/>
        </p:nvSpPr>
        <p:spPr>
          <a:xfrm>
            <a:off x="3381375" y="4023936"/>
            <a:ext cx="1619250" cy="51435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1" name="Rechteck 10"/>
          <p:cNvSpPr/>
          <p:nvPr/>
        </p:nvSpPr>
        <p:spPr>
          <a:xfrm>
            <a:off x="4981575" y="3519111"/>
            <a:ext cx="1619250" cy="51435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2" name="Rechteck 11"/>
          <p:cNvSpPr/>
          <p:nvPr/>
        </p:nvSpPr>
        <p:spPr>
          <a:xfrm>
            <a:off x="5000625" y="4023936"/>
            <a:ext cx="1619250" cy="51435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8" name="Textfeld 7"/>
          <p:cNvSpPr txBox="1"/>
          <p:nvPr/>
        </p:nvSpPr>
        <p:spPr>
          <a:xfrm>
            <a:off x="1524000" y="3609598"/>
            <a:ext cx="118586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 smtClean="0"/>
              <a:t>Einheit</a:t>
            </a:r>
            <a:endParaRPr lang="de-DE" sz="1400" dirty="0"/>
          </a:p>
        </p:txBody>
      </p:sp>
      <p:sp>
        <p:nvSpPr>
          <p:cNvPr id="13" name="Textfeld 12"/>
          <p:cNvSpPr txBox="1"/>
          <p:nvPr/>
        </p:nvSpPr>
        <p:spPr>
          <a:xfrm>
            <a:off x="1524000" y="4084538"/>
            <a:ext cx="118586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 smtClean="0"/>
              <a:t>Mehrheit</a:t>
            </a:r>
            <a:endParaRPr lang="de-DE" sz="1400" dirty="0"/>
          </a:p>
        </p:txBody>
      </p:sp>
      <p:sp>
        <p:nvSpPr>
          <p:cNvPr id="9" name="Textfeld 8"/>
          <p:cNvSpPr txBox="1"/>
          <p:nvPr/>
        </p:nvSpPr>
        <p:spPr>
          <a:xfrm>
            <a:off x="3340854" y="3153580"/>
            <a:ext cx="154547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 smtClean="0"/>
              <a:t>Anzahl der Tage  </a:t>
            </a:r>
            <a:endParaRPr lang="de-DE" sz="1400" dirty="0"/>
          </a:p>
        </p:txBody>
      </p:sp>
      <p:sp>
        <p:nvSpPr>
          <p:cNvPr id="14" name="Textfeld 13"/>
          <p:cNvSpPr txBox="1"/>
          <p:nvPr/>
        </p:nvSpPr>
        <p:spPr>
          <a:xfrm>
            <a:off x="4937297" y="3153580"/>
            <a:ext cx="18219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 smtClean="0"/>
              <a:t>Gewicht der Rationen</a:t>
            </a:r>
            <a:endParaRPr lang="de-DE" sz="1400" dirty="0"/>
          </a:p>
        </p:txBody>
      </p:sp>
      <p:sp>
        <p:nvSpPr>
          <p:cNvPr id="6" name="Textfeld 5"/>
          <p:cNvSpPr txBox="1"/>
          <p:nvPr/>
        </p:nvSpPr>
        <p:spPr>
          <a:xfrm>
            <a:off x="3804198" y="3609598"/>
            <a:ext cx="8858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dirty="0" smtClean="0"/>
              <a:t>1</a:t>
            </a:r>
            <a:endParaRPr lang="de-DE" dirty="0"/>
          </a:p>
        </p:txBody>
      </p:sp>
      <p:sp>
        <p:nvSpPr>
          <p:cNvPr id="17" name="Textfeld 16"/>
          <p:cNvSpPr txBox="1"/>
          <p:nvPr/>
        </p:nvSpPr>
        <p:spPr>
          <a:xfrm>
            <a:off x="3804198" y="4084776"/>
            <a:ext cx="8858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dirty="0"/>
              <a:t>7</a:t>
            </a:r>
          </a:p>
        </p:txBody>
      </p:sp>
      <p:sp>
        <p:nvSpPr>
          <p:cNvPr id="18" name="Textfeld 17"/>
          <p:cNvSpPr txBox="1"/>
          <p:nvPr/>
        </p:nvSpPr>
        <p:spPr>
          <a:xfrm>
            <a:off x="4968393" y="4076659"/>
            <a:ext cx="16272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dirty="0" smtClean="0"/>
              <a:t> 14 kg</a:t>
            </a:r>
            <a:endParaRPr lang="de-DE" dirty="0"/>
          </a:p>
        </p:txBody>
      </p:sp>
      <p:sp>
        <p:nvSpPr>
          <p:cNvPr id="19" name="Textfeld 18"/>
          <p:cNvSpPr txBox="1"/>
          <p:nvPr/>
        </p:nvSpPr>
        <p:spPr>
          <a:xfrm>
            <a:off x="5339109" y="3609598"/>
            <a:ext cx="8858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dirty="0"/>
              <a:t> </a:t>
            </a:r>
            <a:r>
              <a:rPr lang="de-DE" dirty="0" smtClean="0"/>
              <a:t>x</a:t>
            </a:r>
            <a:endParaRPr lang="de-DE" dirty="0"/>
          </a:p>
        </p:txBody>
      </p:sp>
      <p:sp>
        <p:nvSpPr>
          <p:cNvPr id="7" name="Nach rechts gekrümmter Pfeil 6"/>
          <p:cNvSpPr/>
          <p:nvPr/>
        </p:nvSpPr>
        <p:spPr>
          <a:xfrm rot="10800000">
            <a:off x="6719887" y="3529552"/>
            <a:ext cx="651290" cy="924555"/>
          </a:xfrm>
          <a:prstGeom prst="curvedRightArrow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20" name="Nach rechts gekrümmter Pfeil 19"/>
          <p:cNvSpPr/>
          <p:nvPr/>
        </p:nvSpPr>
        <p:spPr>
          <a:xfrm rot="11056851" flipH="1">
            <a:off x="2688678" y="3513417"/>
            <a:ext cx="620778" cy="864444"/>
          </a:xfrm>
          <a:prstGeom prst="curvedRightArrow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16" name="Ellipse 15"/>
          <p:cNvSpPr/>
          <p:nvPr/>
        </p:nvSpPr>
        <p:spPr>
          <a:xfrm>
            <a:off x="2364192" y="3750376"/>
            <a:ext cx="581025" cy="390525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2" name="Ellipse 21"/>
          <p:cNvSpPr/>
          <p:nvPr/>
        </p:nvSpPr>
        <p:spPr>
          <a:xfrm>
            <a:off x="7058025" y="3774558"/>
            <a:ext cx="581025" cy="390525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3" name="Textfeld 22"/>
          <p:cNvSpPr txBox="1"/>
          <p:nvPr/>
        </p:nvSpPr>
        <p:spPr>
          <a:xfrm>
            <a:off x="2471834" y="3763486"/>
            <a:ext cx="5686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 </a:t>
            </a:r>
            <a:r>
              <a:rPr lang="de-DE" sz="1000" dirty="0" smtClean="0"/>
              <a:t>: 7</a:t>
            </a:r>
            <a:endParaRPr lang="de-DE" sz="1000" dirty="0"/>
          </a:p>
        </p:txBody>
      </p:sp>
      <p:sp>
        <p:nvSpPr>
          <p:cNvPr id="24" name="Textfeld 23"/>
          <p:cNvSpPr txBox="1"/>
          <p:nvPr/>
        </p:nvSpPr>
        <p:spPr>
          <a:xfrm>
            <a:off x="7143750" y="3794264"/>
            <a:ext cx="5810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 </a:t>
            </a:r>
            <a:r>
              <a:rPr lang="de-DE" sz="1000" dirty="0" smtClean="0"/>
              <a:t>: 7</a:t>
            </a:r>
            <a:endParaRPr lang="de-DE" sz="1000" dirty="0"/>
          </a:p>
        </p:txBody>
      </p:sp>
      <p:sp>
        <p:nvSpPr>
          <p:cNvPr id="26" name="Textfeld 25"/>
          <p:cNvSpPr txBox="1"/>
          <p:nvPr/>
        </p:nvSpPr>
        <p:spPr>
          <a:xfrm>
            <a:off x="2695477" y="4924046"/>
            <a:ext cx="502929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Gleichungen: 14kg : 7 = x ; x = 14 kg : 7; x = 2 kg;</a:t>
            </a:r>
          </a:p>
          <a:p>
            <a:r>
              <a:rPr lang="de-DE" dirty="0" smtClean="0"/>
              <a:t>Oder:               x = 14 kg : 7;  = 2 kg;</a:t>
            </a:r>
            <a:endParaRPr lang="de-DE" dirty="0"/>
          </a:p>
        </p:txBody>
      </p:sp>
      <p:sp>
        <p:nvSpPr>
          <p:cNvPr id="25" name="Textfeld 24"/>
          <p:cNvSpPr txBox="1"/>
          <p:nvPr/>
        </p:nvSpPr>
        <p:spPr>
          <a:xfrm>
            <a:off x="1232395" y="1483559"/>
            <a:ext cx="87249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 smtClean="0"/>
              <a:t>Kommentar: Jeden Tag darf durchschnittlich die gleiche Menge verbraucht werden: Tabelle</a:t>
            </a:r>
          </a:p>
        </p:txBody>
      </p:sp>
      <p:sp>
        <p:nvSpPr>
          <p:cNvPr id="27" name="Textfeld 26"/>
          <p:cNvSpPr txBox="1"/>
          <p:nvPr/>
        </p:nvSpPr>
        <p:spPr>
          <a:xfrm>
            <a:off x="1218591" y="1795842"/>
            <a:ext cx="87249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 smtClean="0"/>
              <a:t>Wir tragen die gegebenen Zahlen ein.</a:t>
            </a:r>
          </a:p>
        </p:txBody>
      </p:sp>
      <p:sp>
        <p:nvSpPr>
          <p:cNvPr id="28" name="Textfeld 27"/>
          <p:cNvSpPr txBox="1"/>
          <p:nvPr/>
        </p:nvSpPr>
        <p:spPr>
          <a:xfrm>
            <a:off x="1218591" y="2108125"/>
            <a:ext cx="87249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 smtClean="0"/>
              <a:t>Wir tragen den Platzhalter ein </a:t>
            </a:r>
            <a:r>
              <a:rPr lang="de-DE" sz="1600" dirty="0" smtClean="0"/>
              <a:t>(nur </a:t>
            </a:r>
            <a:r>
              <a:rPr lang="de-DE" sz="1600" dirty="0" smtClean="0"/>
              <a:t>x, kein „Kästchen</a:t>
            </a:r>
            <a:r>
              <a:rPr lang="de-DE" sz="1600" dirty="0" smtClean="0"/>
              <a:t>“)</a:t>
            </a:r>
            <a:r>
              <a:rPr lang="de-DE" sz="1600" dirty="0" smtClean="0"/>
              <a:t>.</a:t>
            </a:r>
          </a:p>
        </p:txBody>
      </p:sp>
      <p:sp>
        <p:nvSpPr>
          <p:cNvPr id="29" name="Textfeld 28"/>
          <p:cNvSpPr txBox="1"/>
          <p:nvPr/>
        </p:nvSpPr>
        <p:spPr>
          <a:xfrm>
            <a:off x="1218591" y="2420409"/>
            <a:ext cx="87249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 smtClean="0"/>
              <a:t>Wir zeichnen die Operatoren </a:t>
            </a:r>
            <a:r>
              <a:rPr lang="de-DE" sz="1600" dirty="0" smtClean="0"/>
              <a:t>(in </a:t>
            </a:r>
            <a:r>
              <a:rPr lang="de-DE" sz="1600" dirty="0" smtClean="0"/>
              <a:t>Richtung zum </a:t>
            </a:r>
            <a:r>
              <a:rPr lang="de-DE" sz="1600" dirty="0" smtClean="0"/>
              <a:t>x)</a:t>
            </a:r>
            <a:r>
              <a:rPr lang="de-DE" sz="1600" dirty="0" smtClean="0"/>
              <a:t>.</a:t>
            </a:r>
          </a:p>
        </p:txBody>
      </p:sp>
      <p:sp>
        <p:nvSpPr>
          <p:cNvPr id="21" name="Textfeld 20"/>
          <p:cNvSpPr txBox="1"/>
          <p:nvPr/>
        </p:nvSpPr>
        <p:spPr>
          <a:xfrm>
            <a:off x="1293989" y="5570377"/>
            <a:ext cx="576403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Wir geben die Antwort:</a:t>
            </a:r>
          </a:p>
          <a:p>
            <a:r>
              <a:rPr lang="de-DE" b="1" dirty="0" smtClean="0"/>
              <a:t>Pro Tag dürfen durchschnittlich 2 kg verbraucht werden.</a:t>
            </a:r>
            <a:endParaRPr lang="de-DE" b="1" dirty="0"/>
          </a:p>
        </p:txBody>
      </p:sp>
    </p:spTree>
    <p:extLst>
      <p:ext uri="{BB962C8B-B14F-4D97-AF65-F5344CB8AC3E}">
        <p14:creationId xmlns:p14="http://schemas.microsoft.com/office/powerpoint/2010/main" val="318183436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animBg="1"/>
      <p:bldP spid="10" grpId="0" animBg="1"/>
      <p:bldP spid="11" grpId="0" animBg="1"/>
      <p:bldP spid="12" grpId="0" animBg="1"/>
      <p:bldP spid="8" grpId="0"/>
      <p:bldP spid="13" grpId="0"/>
      <p:bldP spid="9" grpId="0"/>
      <p:bldP spid="14" grpId="0"/>
      <p:bldP spid="6" grpId="0"/>
      <p:bldP spid="17" grpId="0"/>
      <p:bldP spid="18" grpId="0"/>
      <p:bldP spid="19" grpId="0"/>
      <p:bldP spid="7" grpId="0" animBg="1"/>
      <p:bldP spid="20" grpId="0" animBg="1"/>
      <p:bldP spid="16" grpId="0" animBg="1"/>
      <p:bldP spid="22" grpId="0" animBg="1"/>
      <p:bldP spid="23" grpId="0"/>
      <p:bldP spid="24" grpId="0"/>
      <p:bldP spid="26" grpId="0"/>
      <p:bldP spid="25" grpId="0"/>
      <p:bldP spid="27" grpId="0"/>
      <p:bldP spid="28" grpId="0"/>
      <p:bldP spid="29" grpId="0"/>
      <p:bldP spid="21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123</Words>
  <Application>Microsoft Macintosh PowerPoint</Application>
  <PresentationFormat>Benutzerdefiniert</PresentationFormat>
  <Paragraphs>24</Paragraphs>
  <Slides>1</Slides>
  <Notes>0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2" baseType="lpstr">
      <vt:lpstr>Office Theme</vt:lpstr>
      <vt:lpstr>Für eine siebentägige Expedition werden die Rationen eingeteilt. Jeder Teilnehmer erhält Lebensmittel von insgesamt 14 kg. Welche Menge darf pro Tag durchschnittlich verbraucht werden?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Manfred Luft</dc:creator>
  <cp:lastModifiedBy>Georg Luft</cp:lastModifiedBy>
  <cp:revision>29</cp:revision>
  <cp:lastPrinted>2015-07-31T12:11:08Z</cp:lastPrinted>
  <dcterms:created xsi:type="dcterms:W3CDTF">2015-07-29T13:12:24Z</dcterms:created>
  <dcterms:modified xsi:type="dcterms:W3CDTF">2016-02-23T13:15:32Z</dcterms:modified>
</cp:coreProperties>
</file>