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b="1" dirty="0" smtClean="0">
                <a:latin typeface="Bell MT" panose="02020503060305020303" pitchFamily="18" charset="0"/>
                <a:cs typeface="Aharoni" panose="02010803020104030203" pitchFamily="2" charset="-79"/>
              </a:rPr>
              <a:t>Das Baugeschäft Schuster braucht wieder neuen Sand.</a:t>
            </a:r>
            <a:br>
              <a:rPr lang="de-DE" sz="1800" b="1" dirty="0" smtClean="0">
                <a:latin typeface="Bell MT" panose="02020503060305020303" pitchFamily="18" charset="0"/>
                <a:cs typeface="Aharoni" panose="02010803020104030203" pitchFamily="2" charset="-79"/>
              </a:rPr>
            </a:br>
            <a:r>
              <a:rPr lang="de-DE" sz="1800" b="1" smtClean="0">
                <a:latin typeface="Bell MT" panose="02020503060305020303" pitchFamily="18" charset="0"/>
                <a:cs typeface="Aharoni" panose="02010803020104030203" pitchFamily="2" charset="-79"/>
              </a:rPr>
              <a:t>Ein Lastwagen </a:t>
            </a:r>
            <a:r>
              <a:rPr lang="de-DE" sz="1800" b="1" dirty="0" smtClean="0">
                <a:latin typeface="Bell MT" panose="02020503060305020303" pitchFamily="18" charset="0"/>
                <a:cs typeface="Aharoni" panose="02010803020104030203" pitchFamily="2" charset="-79"/>
              </a:rPr>
              <a:t>bringt 17 cbm. Am gleichen Tag werden 4 cbm entnommen.</a:t>
            </a:r>
            <a:br>
              <a:rPr lang="de-DE" sz="1800" b="1" dirty="0" smtClean="0">
                <a:latin typeface="Bell MT" panose="02020503060305020303" pitchFamily="18" charset="0"/>
                <a:cs typeface="Aharoni" panose="02010803020104030203" pitchFamily="2" charset="-79"/>
              </a:rPr>
            </a:br>
            <a:r>
              <a:rPr lang="de-DE" sz="1800" b="1" dirty="0" smtClean="0">
                <a:latin typeface="Bell MT" panose="02020503060305020303" pitchFamily="18" charset="0"/>
                <a:cs typeface="Aharoni" panose="02010803020104030203" pitchFamily="2" charset="-79"/>
              </a:rPr>
              <a:t>Wie viele cbm stehen dann noch zur Verfügung?</a:t>
            </a:r>
            <a:endParaRPr lang="de-DE" sz="1800" dirty="0">
              <a:latin typeface="Aharoni" panose="02010803020104030203" pitchFamily="2" charset="-79"/>
              <a:cs typeface="Aharoni" panose="02010803020104030203" pitchFamily="2" charset="-79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>
            <a:endCxn id="12" idx="1"/>
          </p:cNvCxnSpPr>
          <p:nvPr/>
        </p:nvCxnSpPr>
        <p:spPr>
          <a:xfrm>
            <a:off x="2118139" y="4103136"/>
            <a:ext cx="477115" cy="40701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019445" y="3294316"/>
            <a:ext cx="16814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 </a:t>
            </a:r>
            <a:r>
              <a:rPr lang="de-DE" dirty="0"/>
              <a:t>B</a:t>
            </a:r>
            <a:r>
              <a:rPr lang="de-DE" dirty="0" smtClean="0"/>
              <a:t>ringt …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3235455" y="3294316"/>
            <a:ext cx="23728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Werden entnommen 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180357" y="5438775"/>
            <a:ext cx="30447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Stehen noch zur Verfügung 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669090" y="4360734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/>
              <a:t>_</a:t>
            </a:r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905182" y="1446354"/>
            <a:ext cx="71775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Kommentar: werden entnommen: Rechenbaum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905182" y="1753433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905182" y="2060512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195132" y="3714489"/>
            <a:ext cx="11091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17 cbm </a:t>
            </a:r>
            <a:endParaRPr lang="de-DE" dirty="0"/>
          </a:p>
        </p:txBody>
      </p:sp>
      <p:sp>
        <p:nvSpPr>
          <p:cNvPr id="34" name="Textfeld 33"/>
          <p:cNvSpPr txBox="1"/>
          <p:nvPr/>
        </p:nvSpPr>
        <p:spPr>
          <a:xfrm>
            <a:off x="3422964" y="3706422"/>
            <a:ext cx="12860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4 cbm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2804569" y="5091545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905182" y="2367591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„Gleichung“ (Gl).        </a:t>
            </a:r>
          </a:p>
        </p:txBody>
      </p:sp>
      <p:sp>
        <p:nvSpPr>
          <p:cNvPr id="37" name="Textfeld 36"/>
          <p:cNvSpPr txBox="1"/>
          <p:nvPr/>
        </p:nvSpPr>
        <p:spPr>
          <a:xfrm>
            <a:off x="7893781" y="2349406"/>
            <a:ext cx="3092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 17 cbm - 4 cbm =              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 17 cbm - 4 cbm = 13 cbm;     </a:t>
            </a:r>
          </a:p>
        </p:txBody>
      </p:sp>
      <p:sp>
        <p:nvSpPr>
          <p:cNvPr id="38" name="Textfeld 37"/>
          <p:cNvSpPr txBox="1"/>
          <p:nvPr/>
        </p:nvSpPr>
        <p:spPr>
          <a:xfrm>
            <a:off x="7877482" y="3307706"/>
            <a:ext cx="369755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 17 cbm - 4 cbm = x; x = 13 cbm;</a:t>
            </a:r>
            <a:endParaRPr lang="de-DE" dirty="0"/>
          </a:p>
        </p:txBody>
      </p:sp>
      <p:sp>
        <p:nvSpPr>
          <p:cNvPr id="39" name="Rechteck 38"/>
          <p:cNvSpPr/>
          <p:nvPr/>
        </p:nvSpPr>
        <p:spPr>
          <a:xfrm>
            <a:off x="2494290" y="5186016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10191825" y="248674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1" name="Textfeld 40"/>
          <p:cNvSpPr txBox="1"/>
          <p:nvPr/>
        </p:nvSpPr>
        <p:spPr>
          <a:xfrm>
            <a:off x="905182" y="2674669"/>
            <a:ext cx="69723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>
                <a:solidFill>
                  <a:srgbClr val="C00000"/>
                </a:solidFill>
              </a:rPr>
              <a:t>Umkehraufgabe </a:t>
            </a:r>
            <a:r>
              <a:rPr lang="de-DE" sz="1600" dirty="0" smtClean="0"/>
              <a:t>oder</a:t>
            </a:r>
            <a:r>
              <a:rPr lang="de-DE" sz="1600" dirty="0" smtClean="0">
                <a:solidFill>
                  <a:srgbClr val="C00000"/>
                </a:solidFill>
              </a:rPr>
              <a:t> Tauschaufgabe </a:t>
            </a:r>
            <a:r>
              <a:rPr lang="de-DE" sz="1600" dirty="0" smtClean="0"/>
              <a:t>sind nicht notwendig.</a:t>
            </a:r>
            <a:endParaRPr lang="de-DE" sz="1600" dirty="0"/>
          </a:p>
        </p:txBody>
      </p:sp>
      <p:sp>
        <p:nvSpPr>
          <p:cNvPr id="42" name="Textfeld 41"/>
          <p:cNvSpPr txBox="1"/>
          <p:nvPr/>
        </p:nvSpPr>
        <p:spPr>
          <a:xfrm>
            <a:off x="905182" y="5963816"/>
            <a:ext cx="49268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geben die Antwort.</a:t>
            </a:r>
            <a:endParaRPr lang="de-DE" sz="1600" dirty="0"/>
          </a:p>
        </p:txBody>
      </p:sp>
      <p:sp>
        <p:nvSpPr>
          <p:cNvPr id="43" name="Textfeld 42"/>
          <p:cNvSpPr txBox="1"/>
          <p:nvPr/>
        </p:nvSpPr>
        <p:spPr>
          <a:xfrm>
            <a:off x="905182" y="6205728"/>
            <a:ext cx="4826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Es stehen noch 13 cbm zur Verfügung.</a:t>
            </a:r>
            <a:endParaRPr lang="de-DE" b="1" dirty="0"/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1" fill="hold">
                      <p:stCondLst>
                        <p:cond delay="indefinite"/>
                      </p:stCondLst>
                      <p:childTnLst>
                        <p:par>
                          <p:cTn id="142" fill="hold">
                            <p:stCondLst>
                              <p:cond delay="0"/>
                            </p:stCondLst>
                            <p:childTnLst>
                              <p:par>
                                <p:cTn id="14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7" fill="hold">
                      <p:stCondLst>
                        <p:cond delay="indefinite"/>
                      </p:stCondLst>
                      <p:childTnLst>
                        <p:par>
                          <p:cTn id="148" fill="hold">
                            <p:stCondLst>
                              <p:cond delay="0"/>
                            </p:stCondLst>
                            <p:childTnLst>
                              <p:par>
                                <p:cTn id="14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4" grpId="0"/>
      <p:bldP spid="35" grpId="0"/>
      <p:bldP spid="36" grpId="0"/>
      <p:bldP spid="37" grpId="0"/>
      <p:bldP spid="38" grpId="0"/>
      <p:bldP spid="39" grpId="0" animBg="1"/>
      <p:bldP spid="40" grpId="0" animBg="1"/>
      <p:bldP spid="41" grpId="0"/>
      <p:bldP spid="42" grpId="0"/>
      <p:bldP spid="4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124</Words>
  <Application>Microsoft Macintosh PowerPoint</Application>
  <PresentationFormat>Benutzerdefiniert</PresentationFormat>
  <Paragraphs>23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Das Baugeschäft Schuster braucht wieder neuen Sand. Ein Lastwagen bringt 17 cbm. Am gleichen Tag werden 4 cbm entnommen. Wie viele cbm stehen dann noch zur Verfügung?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30</cp:revision>
  <dcterms:created xsi:type="dcterms:W3CDTF">2015-07-06T16:22:22Z</dcterms:created>
  <dcterms:modified xsi:type="dcterms:W3CDTF">2016-02-23T12:00:20Z</dcterms:modified>
</cp:coreProperties>
</file>