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Gentium Basic" panose="02000503060000020004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Frau Heinrich hat eine Sammlung schöner Vasen, insgesamt 16 Stück.</a:t>
            </a:r>
            <a:br>
              <a:rPr lang="de-DE" sz="1800" b="1" dirty="0" smtClean="0">
                <a:latin typeface="Gentium Basic" panose="02000503060000020004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Gentium Basic" panose="02000503060000020004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Beim Umzug zerbrechen einige, da sie nicht richtig verpackt sind.</a:t>
            </a:r>
            <a:br>
              <a:rPr lang="de-DE" sz="1800" b="1" dirty="0" smtClean="0">
                <a:latin typeface="Gentium Basic" panose="02000503060000020004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Gentium Basic" panose="02000503060000020004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Sie zählt 13 unbeschädigte. Wie viele gingen beim Umzug kaputt?</a:t>
            </a:r>
            <a:endParaRPr lang="de-DE" sz="1800" b="1" dirty="0">
              <a:latin typeface="Gentium Basic" panose="02000503060000020004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322205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676018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328615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05955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3702762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723470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402455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2534" y="2877351"/>
            <a:ext cx="3109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</a:t>
            </a:r>
            <a:r>
              <a:rPr lang="de-DE" dirty="0" smtClean="0"/>
              <a:t>at Frau H vor dem Umzug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2889824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gehen kaputt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038401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n</a:t>
            </a:r>
            <a:r>
              <a:rPr lang="de-DE" dirty="0" smtClean="0"/>
              <a:t>ach dem Umzug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25430" y="3972948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37277" y="1401893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gehen Vasen kaputt, kommen also „weg“. Wir zeichnen einen Rechenbaum und  beschriften ihn.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37277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737277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30030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333856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737277" y="239159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16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=  1 = 13    ; 16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= 13 </a:t>
            </a:r>
          </a:p>
          <a:p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DE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774233"/>
            <a:ext cx="4283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16 </a:t>
            </a:r>
            <a:r>
              <a:rPr lang="de-DE" dirty="0"/>
              <a:t>-</a:t>
            </a:r>
            <a:r>
              <a:rPr lang="de-DE" dirty="0" smtClean="0"/>
              <a:t> x </a:t>
            </a:r>
            <a:r>
              <a:rPr lang="de-DE" smtClean="0"/>
              <a:t>= 13 / </a:t>
            </a:r>
            <a:r>
              <a:rPr lang="de-DE" dirty="0" smtClean="0"/>
              <a:t>+ x ; 16 = 13 + x / - 13; </a:t>
            </a:r>
          </a:p>
          <a:p>
            <a:r>
              <a:rPr lang="de-DE" dirty="0"/>
              <a:t> </a:t>
            </a:r>
            <a:r>
              <a:rPr lang="de-DE" dirty="0" smtClean="0"/>
              <a:t>x = 16 - 13; x = 3;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466423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383298" y="252309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737277" y="5747294"/>
            <a:ext cx="495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Beim Umzug gingen 3 Vasen kaputt.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617740" y="4683274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32523" y="3474864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</a:t>
            </a:r>
            <a:r>
              <a:rPr lang="de-DE" b="1" dirty="0" smtClean="0"/>
              <a:t>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/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579142" y="4544214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762854" y="456335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424710" y="4388743"/>
            <a:ext cx="3688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Jetzt erst helfen uns die </a:t>
            </a:r>
            <a:r>
              <a:rPr lang="de-DE" sz="1400" b="1" dirty="0" smtClean="0">
                <a:solidFill>
                  <a:srgbClr val="FF0000"/>
                </a:solidFill>
              </a:rPr>
              <a:t>Tauschaufgabe und eine </a:t>
            </a:r>
            <a:r>
              <a:rPr lang="de-DE" sz="1400" b="1" smtClean="0">
                <a:solidFill>
                  <a:srgbClr val="FF0000"/>
                </a:solidFill>
              </a:rPr>
              <a:t>zweite Umkehraufgabe.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/>
          <p:nvPr/>
        </p:nvCxnSpPr>
        <p:spPr>
          <a:xfrm flipH="1" flipV="1">
            <a:off x="6286500" y="4911963"/>
            <a:ext cx="1140400" cy="390895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 flipV="1">
            <a:off x="7929439" y="4956566"/>
            <a:ext cx="6999" cy="22136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8081588" y="5464433"/>
            <a:ext cx="43844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 16 - x = 13, 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13 + x = 16; T: x + 13 = 16;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16 - 13 = x; x = 3;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737277" y="5501530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26533" y="5137124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-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737277" y="6333304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zu vereinfachen, merken wir uns: a - b = c; a - c = b; Beispiel: 5 - 3 = 2; 5 - 2 = 3;</a:t>
            </a:r>
            <a:endParaRPr lang="de-DE" dirty="0"/>
          </a:p>
        </p:txBody>
      </p:sp>
      <p:cxnSp>
        <p:nvCxnSpPr>
          <p:cNvPr id="21" name="Gerade Verbindung mit Pfeil 20"/>
          <p:cNvCxnSpPr/>
          <p:nvPr/>
        </p:nvCxnSpPr>
        <p:spPr>
          <a:xfrm>
            <a:off x="6365631" y="4711908"/>
            <a:ext cx="986982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5" name="Textfeld 44"/>
          <p:cNvSpPr txBox="1"/>
          <p:nvPr/>
        </p:nvSpPr>
        <p:spPr>
          <a:xfrm>
            <a:off x="6661104" y="4480637"/>
            <a:ext cx="478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T</a:t>
            </a:r>
            <a:endParaRPr lang="de-D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  <p:bldP spid="2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Macintosh PowerPoint</Application>
  <PresentationFormat>Benutzerdefiniert</PresentationFormat>
  <Paragraphs>37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Heinrich hat eine Sammlung schöner Vasen, insgesamt 16 Stück. Beim Umzug zerbrechen einige, da sie nicht richtig verpackt sind. Sie zählt 13 unbeschädigte. Wie viele gingen beim Umzug kaputt?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45</cp:revision>
  <cp:lastPrinted>2015-07-30T15:43:02Z</cp:lastPrinted>
  <dcterms:created xsi:type="dcterms:W3CDTF">2015-07-06T16:22:22Z</dcterms:created>
  <dcterms:modified xsi:type="dcterms:W3CDTF">2016-02-22T15:37:20Z</dcterms:modified>
</cp:coreProperties>
</file>