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714978" y="124170"/>
            <a:ext cx="8298873" cy="1101292"/>
          </a:xfrm>
        </p:spPr>
        <p:txBody>
          <a:bodyPr>
            <a:normAutofit/>
          </a:bodyPr>
          <a:lstStyle/>
          <a:p>
            <a:r>
              <a:rPr lang="de-DE" sz="1800" b="1" dirty="0" smtClean="0">
                <a:latin typeface="Aharoni" panose="02010803020104030203" pitchFamily="2" charset="-79"/>
                <a:cs typeface="Aharoni" panose="02010803020104030203" pitchFamily="2" charset="-79"/>
              </a:rPr>
              <a:t> </a:t>
            </a:r>
            <a:r>
              <a:rPr lang="de-DE" sz="1800" dirty="0">
                <a:latin typeface="Aharoni" panose="02010803020104030203" pitchFamily="2" charset="-79"/>
                <a:cs typeface="Aharoni" panose="02010803020104030203" pitchFamily="2" charset="-79"/>
              </a:rPr>
              <a:t/>
            </a:r>
            <a:br>
              <a:rPr lang="de-DE" sz="1800" dirty="0">
                <a:latin typeface="Aharoni" panose="02010803020104030203" pitchFamily="2" charset="-79"/>
                <a:cs typeface="Aharoni" panose="02010803020104030203" pitchFamily="2" charset="-79"/>
              </a:rPr>
            </a:br>
            <a:r>
              <a:rPr lang="de-DE" sz="1600" dirty="0" smtClean="0">
                <a:latin typeface="Arial Unicode MS" panose="020B0604020202020204" pitchFamily="34" charset="-128"/>
                <a:ea typeface="Arial Unicode MS" panose="020B0604020202020204" pitchFamily="34" charset="-128"/>
                <a:cs typeface="Arial Unicode MS" panose="020B0604020202020204" pitchFamily="34" charset="-128"/>
              </a:rPr>
              <a:t>Barbara und Beate fahren in Urlaub. Sie planen die Strecke in zwei Tagen zu bewältigen. Von der Gesamtstrecke von 650 km schaffen sie am </a:t>
            </a:r>
            <a:r>
              <a:rPr lang="de-DE" sz="1600" dirty="0" smtClean="0">
                <a:latin typeface="Arial Unicode MS" panose="020B0604020202020204" pitchFamily="34" charset="-128"/>
                <a:ea typeface="Arial Unicode MS" panose="020B0604020202020204" pitchFamily="34" charset="-128"/>
                <a:cs typeface="Arial Unicode MS" panose="020B0604020202020204" pitchFamily="34" charset="-128"/>
              </a:rPr>
              <a:t>ersten Tag </a:t>
            </a:r>
            <a:r>
              <a:rPr lang="de-DE" sz="1600" dirty="0" smtClean="0">
                <a:latin typeface="Arial Unicode MS" panose="020B0604020202020204" pitchFamily="34" charset="-128"/>
                <a:ea typeface="Arial Unicode MS" panose="020B0604020202020204" pitchFamily="34" charset="-128"/>
                <a:cs typeface="Arial Unicode MS" panose="020B0604020202020204" pitchFamily="34" charset="-128"/>
              </a:rPr>
              <a:t>bereits 400 km.</a:t>
            </a:r>
            <a:br>
              <a:rPr lang="de-DE" sz="1600" dirty="0" smtClean="0">
                <a:latin typeface="Arial Unicode MS" panose="020B0604020202020204" pitchFamily="34" charset="-128"/>
                <a:ea typeface="Arial Unicode MS" panose="020B0604020202020204" pitchFamily="34" charset="-128"/>
                <a:cs typeface="Arial Unicode MS" panose="020B0604020202020204" pitchFamily="34" charset="-128"/>
              </a:rPr>
            </a:br>
            <a:r>
              <a:rPr lang="de-DE" sz="1600" dirty="0" smtClean="0">
                <a:latin typeface="Arial Unicode MS" panose="020B0604020202020204" pitchFamily="34" charset="-128"/>
                <a:ea typeface="Arial Unicode MS" panose="020B0604020202020204" pitchFamily="34" charset="-128"/>
                <a:cs typeface="Arial Unicode MS" panose="020B0604020202020204" pitchFamily="34" charset="-128"/>
              </a:rPr>
              <a:t>Welche Strecke müssen sie am zweiten Tag bewältigen?</a:t>
            </a:r>
            <a:endParaRPr lang="de-DE" sz="1800" dirty="0">
              <a:latin typeface="Aharoni" panose="02010803020104030203" pitchFamily="2" charset="-79"/>
              <a:cs typeface="Aharoni" panose="02010803020104030203" pitchFamily="2" charset="-79"/>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a:endCxn id="12" idx="1"/>
          </p:cNvCxnSpPr>
          <p:nvPr/>
        </p:nvCxnSpPr>
        <p:spPr>
          <a:xfrm>
            <a:off x="2118139" y="4103136"/>
            <a:ext cx="477115" cy="4070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909013" y="3294316"/>
            <a:ext cx="1681432" cy="369332"/>
          </a:xfrm>
          <a:prstGeom prst="rect">
            <a:avLst/>
          </a:prstGeom>
          <a:noFill/>
        </p:spPr>
        <p:txBody>
          <a:bodyPr wrap="square" rtlCol="0">
            <a:spAutoFit/>
          </a:bodyPr>
          <a:lstStyle/>
          <a:p>
            <a:r>
              <a:rPr lang="de-DE" dirty="0" smtClean="0"/>
              <a:t> Gesamtstrecke</a:t>
            </a:r>
            <a:endParaRPr lang="de-DE" dirty="0"/>
          </a:p>
        </p:txBody>
      </p:sp>
      <p:sp>
        <p:nvSpPr>
          <p:cNvPr id="28" name="Textfeld 27"/>
          <p:cNvSpPr txBox="1"/>
          <p:nvPr/>
        </p:nvSpPr>
        <p:spPr>
          <a:xfrm>
            <a:off x="3263063" y="3294316"/>
            <a:ext cx="1685061" cy="369332"/>
          </a:xfrm>
          <a:prstGeom prst="rect">
            <a:avLst/>
          </a:prstGeom>
          <a:noFill/>
        </p:spPr>
        <p:txBody>
          <a:bodyPr wrap="square" rtlCol="0">
            <a:spAutoFit/>
          </a:bodyPr>
          <a:lstStyle/>
          <a:p>
            <a:r>
              <a:rPr lang="de-DE" dirty="0" smtClean="0"/>
              <a:t>1. Tag  </a:t>
            </a:r>
            <a:endParaRPr lang="de-DE" dirty="0"/>
          </a:p>
        </p:txBody>
      </p:sp>
      <p:sp>
        <p:nvSpPr>
          <p:cNvPr id="29" name="Textfeld 28"/>
          <p:cNvSpPr txBox="1"/>
          <p:nvPr/>
        </p:nvSpPr>
        <p:spPr>
          <a:xfrm>
            <a:off x="2180357" y="5438775"/>
            <a:ext cx="3044786" cy="369332"/>
          </a:xfrm>
          <a:prstGeom prst="rect">
            <a:avLst/>
          </a:prstGeom>
          <a:noFill/>
        </p:spPr>
        <p:txBody>
          <a:bodyPr wrap="square" rtlCol="0">
            <a:spAutoFit/>
          </a:bodyPr>
          <a:lstStyle/>
          <a:p>
            <a:r>
              <a:rPr lang="de-DE" dirty="0" smtClean="0"/>
              <a:t>2. Tag   </a:t>
            </a:r>
            <a:endParaRPr lang="de-DE" dirty="0"/>
          </a:p>
        </p:txBody>
      </p:sp>
      <p:sp>
        <p:nvSpPr>
          <p:cNvPr id="31" name="Textfeld 30"/>
          <p:cNvSpPr txBox="1"/>
          <p:nvPr/>
        </p:nvSpPr>
        <p:spPr>
          <a:xfrm>
            <a:off x="2669090" y="4360734"/>
            <a:ext cx="348480" cy="369332"/>
          </a:xfrm>
          <a:prstGeom prst="rect">
            <a:avLst/>
          </a:prstGeom>
          <a:noFill/>
        </p:spPr>
        <p:txBody>
          <a:bodyPr wrap="square" rtlCol="0">
            <a:spAutoFit/>
          </a:bodyPr>
          <a:lstStyle/>
          <a:p>
            <a:r>
              <a:rPr lang="de-DE" dirty="0"/>
              <a:t>_</a:t>
            </a:r>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905182" y="1349714"/>
            <a:ext cx="7177520" cy="338554"/>
          </a:xfrm>
          <a:prstGeom prst="rect">
            <a:avLst/>
          </a:prstGeom>
          <a:noFill/>
        </p:spPr>
        <p:txBody>
          <a:bodyPr wrap="square" rtlCol="0">
            <a:spAutoFit/>
          </a:bodyPr>
          <a:lstStyle/>
          <a:p>
            <a:r>
              <a:rPr lang="de-DE" sz="1600" dirty="0" smtClean="0"/>
              <a:t>Kommentar: Zwei Strecken: Rechenbaum</a:t>
            </a:r>
            <a:endParaRPr lang="de-DE" sz="1600" dirty="0"/>
          </a:p>
        </p:txBody>
      </p:sp>
      <p:sp>
        <p:nvSpPr>
          <p:cNvPr id="19" name="Textfeld 18"/>
          <p:cNvSpPr txBox="1"/>
          <p:nvPr/>
        </p:nvSpPr>
        <p:spPr>
          <a:xfrm>
            <a:off x="905182" y="1680953"/>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905182" y="2012192"/>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0" name="Textfeld 29"/>
          <p:cNvSpPr txBox="1"/>
          <p:nvPr/>
        </p:nvSpPr>
        <p:spPr>
          <a:xfrm>
            <a:off x="1252670" y="3717358"/>
            <a:ext cx="959010" cy="369332"/>
          </a:xfrm>
          <a:prstGeom prst="rect">
            <a:avLst/>
          </a:prstGeom>
          <a:noFill/>
        </p:spPr>
        <p:txBody>
          <a:bodyPr wrap="square" rtlCol="0">
            <a:spAutoFit/>
          </a:bodyPr>
          <a:lstStyle/>
          <a:p>
            <a:r>
              <a:rPr lang="de-DE" dirty="0" smtClean="0"/>
              <a:t>650 km </a:t>
            </a:r>
            <a:endParaRPr lang="de-DE" dirty="0"/>
          </a:p>
        </p:txBody>
      </p:sp>
      <p:sp>
        <p:nvSpPr>
          <p:cNvPr id="34" name="Textfeld 33"/>
          <p:cNvSpPr txBox="1"/>
          <p:nvPr/>
        </p:nvSpPr>
        <p:spPr>
          <a:xfrm>
            <a:off x="3409161" y="3717358"/>
            <a:ext cx="1006896" cy="369332"/>
          </a:xfrm>
          <a:prstGeom prst="rect">
            <a:avLst/>
          </a:prstGeom>
          <a:noFill/>
        </p:spPr>
        <p:txBody>
          <a:bodyPr wrap="square" rtlCol="0">
            <a:spAutoFit/>
          </a:bodyPr>
          <a:lstStyle/>
          <a:p>
            <a:r>
              <a:rPr lang="de-DE" dirty="0" smtClean="0"/>
              <a:t>400 km</a:t>
            </a:r>
            <a:endParaRPr lang="de-DE" dirty="0"/>
          </a:p>
        </p:txBody>
      </p:sp>
      <p:sp>
        <p:nvSpPr>
          <p:cNvPr id="35" name="Textfeld 34"/>
          <p:cNvSpPr txBox="1"/>
          <p:nvPr/>
        </p:nvSpPr>
        <p:spPr>
          <a:xfrm>
            <a:off x="2804569" y="5091545"/>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905182" y="2343431"/>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“(Gl).        </a:t>
            </a:r>
          </a:p>
        </p:txBody>
      </p:sp>
      <p:sp>
        <p:nvSpPr>
          <p:cNvPr id="37" name="Textfeld 36"/>
          <p:cNvSpPr txBox="1"/>
          <p:nvPr/>
        </p:nvSpPr>
        <p:spPr>
          <a:xfrm>
            <a:off x="8169852" y="2433196"/>
            <a:ext cx="3395079" cy="646331"/>
          </a:xfrm>
          <a:prstGeom prst="rect">
            <a:avLst/>
          </a:prstGeom>
          <a:noFill/>
        </p:spPr>
        <p:txBody>
          <a:bodyPr wrap="square" rtlCol="0">
            <a:spAutoFit/>
          </a:bodyPr>
          <a:lstStyle/>
          <a:p>
            <a:r>
              <a:rPr lang="de-DE" b="1" dirty="0" smtClean="0">
                <a:solidFill>
                  <a:schemeClr val="accent5">
                    <a:lumMod val="50000"/>
                  </a:schemeClr>
                </a:solidFill>
              </a:rPr>
              <a:t>PL: 650 km  - 400 km </a:t>
            </a:r>
            <a:r>
              <a:rPr lang="de-DE" b="1" dirty="0" smtClean="0">
                <a:solidFill>
                  <a:schemeClr val="accent5">
                    <a:lumMod val="50000"/>
                  </a:schemeClr>
                </a:solidFill>
              </a:rPr>
              <a:t>=        </a:t>
            </a:r>
            <a:r>
              <a:rPr lang="de-DE" b="1" dirty="0" smtClean="0">
                <a:solidFill>
                  <a:schemeClr val="accent5">
                    <a:lumMod val="50000"/>
                  </a:schemeClr>
                </a:solidFill>
              </a:rPr>
              <a:t>;</a:t>
            </a:r>
          </a:p>
          <a:p>
            <a:r>
              <a:rPr lang="de-DE" b="1" dirty="0">
                <a:solidFill>
                  <a:schemeClr val="accent5">
                    <a:lumMod val="50000"/>
                  </a:schemeClr>
                </a:solidFill>
              </a:rPr>
              <a:t> </a:t>
            </a:r>
            <a:r>
              <a:rPr lang="de-DE" b="1" dirty="0" smtClean="0">
                <a:solidFill>
                  <a:schemeClr val="accent5">
                    <a:lumMod val="50000"/>
                  </a:schemeClr>
                </a:solidFill>
              </a:rPr>
              <a:t>     650 km  - 400 km = 250 km;</a:t>
            </a:r>
          </a:p>
        </p:txBody>
      </p:sp>
      <p:sp>
        <p:nvSpPr>
          <p:cNvPr id="38" name="Textfeld 37"/>
          <p:cNvSpPr txBox="1"/>
          <p:nvPr/>
        </p:nvSpPr>
        <p:spPr>
          <a:xfrm>
            <a:off x="8169852" y="3221169"/>
            <a:ext cx="3697558" cy="646331"/>
          </a:xfrm>
          <a:prstGeom prst="rect">
            <a:avLst/>
          </a:prstGeom>
          <a:noFill/>
        </p:spPr>
        <p:txBody>
          <a:bodyPr wrap="square" rtlCol="0">
            <a:spAutoFit/>
          </a:bodyPr>
          <a:lstStyle/>
          <a:p>
            <a:r>
              <a:rPr lang="de-DE" dirty="0" smtClean="0"/>
              <a:t>Gl: 650 km - 400 km = x;</a:t>
            </a:r>
          </a:p>
          <a:p>
            <a:r>
              <a:rPr lang="de-DE" dirty="0"/>
              <a:t> </a:t>
            </a:r>
            <a:r>
              <a:rPr lang="de-DE" dirty="0" smtClean="0"/>
              <a:t>      x = 250 km;</a:t>
            </a:r>
            <a:endParaRPr lang="de-DE" dirty="0"/>
          </a:p>
        </p:txBody>
      </p:sp>
      <p:sp>
        <p:nvSpPr>
          <p:cNvPr id="39" name="Rechteck 38"/>
          <p:cNvSpPr/>
          <p:nvPr/>
        </p:nvSpPr>
        <p:spPr>
          <a:xfrm>
            <a:off x="2494290" y="5186016"/>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10422419" y="2563441"/>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1" name="Textfeld 40"/>
          <p:cNvSpPr txBox="1"/>
          <p:nvPr/>
        </p:nvSpPr>
        <p:spPr>
          <a:xfrm>
            <a:off x="905182" y="2674669"/>
            <a:ext cx="6972300" cy="338554"/>
          </a:xfrm>
          <a:prstGeom prst="rect">
            <a:avLst/>
          </a:prstGeom>
          <a:noFill/>
        </p:spPr>
        <p:txBody>
          <a:bodyPr wrap="square" rtlCol="0">
            <a:spAutoFit/>
          </a:bodyPr>
          <a:lstStyle/>
          <a:p>
            <a:r>
              <a:rPr lang="de-DE" sz="1600" dirty="0" smtClean="0">
                <a:solidFill>
                  <a:srgbClr val="C00000"/>
                </a:solidFill>
              </a:rPr>
              <a:t>Umkehraufgabe </a:t>
            </a:r>
            <a:r>
              <a:rPr lang="de-DE" sz="1600" dirty="0" smtClean="0"/>
              <a:t>oder</a:t>
            </a:r>
            <a:r>
              <a:rPr lang="de-DE" sz="1600" dirty="0" smtClean="0">
                <a:solidFill>
                  <a:srgbClr val="C00000"/>
                </a:solidFill>
              </a:rPr>
              <a:t> Tauschaufgabe </a:t>
            </a:r>
            <a:r>
              <a:rPr lang="de-DE" sz="1600" dirty="0" smtClean="0"/>
              <a:t>sind nicht notwendig.</a:t>
            </a:r>
            <a:endParaRPr lang="de-DE" sz="1600" dirty="0"/>
          </a:p>
        </p:txBody>
      </p:sp>
      <p:sp>
        <p:nvSpPr>
          <p:cNvPr id="42" name="Textfeld 41"/>
          <p:cNvSpPr txBox="1"/>
          <p:nvPr/>
        </p:nvSpPr>
        <p:spPr>
          <a:xfrm>
            <a:off x="905182" y="5963816"/>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3182770" y="5943421"/>
            <a:ext cx="4826176" cy="369332"/>
          </a:xfrm>
          <a:prstGeom prst="rect">
            <a:avLst/>
          </a:prstGeom>
          <a:noFill/>
        </p:spPr>
        <p:txBody>
          <a:bodyPr wrap="square" rtlCol="0">
            <a:spAutoFit/>
          </a:bodyPr>
          <a:lstStyle/>
          <a:p>
            <a:r>
              <a:rPr lang="de-DE" b="1" dirty="0" smtClean="0"/>
              <a:t>Am zweiten Tag müssen sie 250 km bewältigen.</a:t>
            </a:r>
            <a:endParaRPr lang="de-DE" b="1" dirty="0"/>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ppt_x"/>
                                          </p:val>
                                        </p:tav>
                                        <p:tav tm="100000">
                                          <p:val>
                                            <p:strVal val="#ppt_x"/>
                                          </p:val>
                                        </p:tav>
                                      </p:tavLst>
                                    </p:anim>
                                    <p:anim calcmode="lin" valueType="num">
                                      <p:cBhvr additive="base">
                                        <p:cTn id="7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additive="base">
                                        <p:cTn id="90" dur="500" fill="hold"/>
                                        <p:tgtEl>
                                          <p:spTgt spid="30"/>
                                        </p:tgtEl>
                                        <p:attrNameLst>
                                          <p:attrName>ppt_x</p:attrName>
                                        </p:attrNameLst>
                                      </p:cBhvr>
                                      <p:tavLst>
                                        <p:tav tm="0">
                                          <p:val>
                                            <p:strVal val="#ppt_x"/>
                                          </p:val>
                                        </p:tav>
                                        <p:tav tm="100000">
                                          <p:val>
                                            <p:strVal val="#ppt_x"/>
                                          </p:val>
                                        </p:tav>
                                      </p:tavLst>
                                    </p:anim>
                                    <p:anim calcmode="lin" valueType="num">
                                      <p:cBhvr additive="base">
                                        <p:cTn id="9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ppt_x"/>
                                          </p:val>
                                        </p:tav>
                                        <p:tav tm="100000">
                                          <p:val>
                                            <p:strVal val="#ppt_x"/>
                                          </p:val>
                                        </p:tav>
                                      </p:tavLst>
                                    </p:anim>
                                    <p:anim calcmode="lin" valueType="num">
                                      <p:cBhvr additive="base">
                                        <p:cTn id="9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fill="hold"/>
                                        <p:tgtEl>
                                          <p:spTgt spid="25"/>
                                        </p:tgtEl>
                                        <p:attrNameLst>
                                          <p:attrName>ppt_x</p:attrName>
                                        </p:attrNameLst>
                                      </p:cBhvr>
                                      <p:tavLst>
                                        <p:tav tm="0">
                                          <p:val>
                                            <p:strVal val="#ppt_x"/>
                                          </p:val>
                                        </p:tav>
                                        <p:tav tm="100000">
                                          <p:val>
                                            <p:strVal val="#ppt_x"/>
                                          </p:val>
                                        </p:tav>
                                      </p:tavLst>
                                    </p:anim>
                                    <p:anim calcmode="lin" valueType="num">
                                      <p:cBhvr additive="base">
                                        <p:cTn id="10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additive="base">
                                        <p:cTn id="108" dur="500" fill="hold"/>
                                        <p:tgtEl>
                                          <p:spTgt spid="39"/>
                                        </p:tgtEl>
                                        <p:attrNameLst>
                                          <p:attrName>ppt_x</p:attrName>
                                        </p:attrNameLst>
                                      </p:cBhvr>
                                      <p:tavLst>
                                        <p:tav tm="0">
                                          <p:val>
                                            <p:strVal val="#ppt_x"/>
                                          </p:val>
                                        </p:tav>
                                        <p:tav tm="100000">
                                          <p:val>
                                            <p:strVal val="#ppt_x"/>
                                          </p:val>
                                        </p:tav>
                                      </p:tavLst>
                                    </p:anim>
                                    <p:anim calcmode="lin" valueType="num">
                                      <p:cBhvr additive="base">
                                        <p:cTn id="10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additive="base">
                                        <p:cTn id="114" dur="500" fill="hold"/>
                                        <p:tgtEl>
                                          <p:spTgt spid="35"/>
                                        </p:tgtEl>
                                        <p:attrNameLst>
                                          <p:attrName>ppt_x</p:attrName>
                                        </p:attrNameLst>
                                      </p:cBhvr>
                                      <p:tavLst>
                                        <p:tav tm="0">
                                          <p:val>
                                            <p:strVal val="#ppt_x"/>
                                          </p:val>
                                        </p:tav>
                                        <p:tav tm="100000">
                                          <p:val>
                                            <p:strVal val="#ppt_x"/>
                                          </p:val>
                                        </p:tav>
                                      </p:tavLst>
                                    </p:anim>
                                    <p:anim calcmode="lin" valueType="num">
                                      <p:cBhvr additive="base">
                                        <p:cTn id="11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fade">
                                      <p:cBhvr>
                                        <p:cTn id="120" dur="1000"/>
                                        <p:tgtEl>
                                          <p:spTgt spid="36"/>
                                        </p:tgtEl>
                                      </p:cBhvr>
                                    </p:animEffect>
                                    <p:anim calcmode="lin" valueType="num">
                                      <p:cBhvr>
                                        <p:cTn id="121" dur="1000" fill="hold"/>
                                        <p:tgtEl>
                                          <p:spTgt spid="36"/>
                                        </p:tgtEl>
                                        <p:attrNameLst>
                                          <p:attrName>ppt_x</p:attrName>
                                        </p:attrNameLst>
                                      </p:cBhvr>
                                      <p:tavLst>
                                        <p:tav tm="0">
                                          <p:val>
                                            <p:strVal val="#ppt_x"/>
                                          </p:val>
                                        </p:tav>
                                        <p:tav tm="100000">
                                          <p:val>
                                            <p:strVal val="#ppt_x"/>
                                          </p:val>
                                        </p:tav>
                                      </p:tavLst>
                                    </p:anim>
                                    <p:anim calcmode="lin" valueType="num">
                                      <p:cBhvr>
                                        <p:cTn id="12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ppt_x"/>
                                          </p:val>
                                        </p:tav>
                                        <p:tav tm="100000">
                                          <p:val>
                                            <p:strVal val="#ppt_x"/>
                                          </p:val>
                                        </p:tav>
                                      </p:tavLst>
                                    </p:anim>
                                    <p:anim calcmode="lin" valueType="num">
                                      <p:cBhvr additive="base">
                                        <p:cTn id="12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0"/>
                                        </p:tgtEl>
                                        <p:attrNameLst>
                                          <p:attrName>style.visibility</p:attrName>
                                        </p:attrNameLst>
                                      </p:cBhvr>
                                      <p:to>
                                        <p:strVal val="visible"/>
                                      </p:to>
                                    </p:set>
                                    <p:anim calcmode="lin" valueType="num">
                                      <p:cBhvr additive="base">
                                        <p:cTn id="133" dur="500" fill="hold"/>
                                        <p:tgtEl>
                                          <p:spTgt spid="40"/>
                                        </p:tgtEl>
                                        <p:attrNameLst>
                                          <p:attrName>ppt_x</p:attrName>
                                        </p:attrNameLst>
                                      </p:cBhvr>
                                      <p:tavLst>
                                        <p:tav tm="0">
                                          <p:val>
                                            <p:strVal val="#ppt_x"/>
                                          </p:val>
                                        </p:tav>
                                        <p:tav tm="100000">
                                          <p:val>
                                            <p:strVal val="#ppt_x"/>
                                          </p:val>
                                        </p:tav>
                                      </p:tavLst>
                                    </p:anim>
                                    <p:anim calcmode="lin" valueType="num">
                                      <p:cBhvr additive="base">
                                        <p:cTn id="13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additive="base">
                                        <p:cTn id="139" dur="500" fill="hold"/>
                                        <p:tgtEl>
                                          <p:spTgt spid="38"/>
                                        </p:tgtEl>
                                        <p:attrNameLst>
                                          <p:attrName>ppt_x</p:attrName>
                                        </p:attrNameLst>
                                      </p:cBhvr>
                                      <p:tavLst>
                                        <p:tav tm="0">
                                          <p:val>
                                            <p:strVal val="#ppt_x"/>
                                          </p:val>
                                        </p:tav>
                                        <p:tav tm="100000">
                                          <p:val>
                                            <p:strVal val="#ppt_x"/>
                                          </p:val>
                                        </p:tav>
                                      </p:tavLst>
                                    </p:anim>
                                    <p:anim calcmode="lin" valueType="num">
                                      <p:cBhvr additive="base">
                                        <p:cTn id="14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additive="base">
                                        <p:cTn id="145" dur="500" fill="hold"/>
                                        <p:tgtEl>
                                          <p:spTgt spid="41"/>
                                        </p:tgtEl>
                                        <p:attrNameLst>
                                          <p:attrName>ppt_x</p:attrName>
                                        </p:attrNameLst>
                                      </p:cBhvr>
                                      <p:tavLst>
                                        <p:tav tm="0">
                                          <p:val>
                                            <p:strVal val="#ppt_x"/>
                                          </p:val>
                                        </p:tav>
                                        <p:tav tm="100000">
                                          <p:val>
                                            <p:strVal val="#ppt_x"/>
                                          </p:val>
                                        </p:tav>
                                      </p:tavLst>
                                    </p:anim>
                                    <p:anim calcmode="lin" valueType="num">
                                      <p:cBhvr additive="base">
                                        <p:cTn id="14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42"/>
                                        </p:tgtEl>
                                        <p:attrNameLst>
                                          <p:attrName>style.visibility</p:attrName>
                                        </p:attrNameLst>
                                      </p:cBhvr>
                                      <p:to>
                                        <p:strVal val="visible"/>
                                      </p:to>
                                    </p:set>
                                    <p:anim calcmode="lin" valueType="num">
                                      <p:cBhvr additive="base">
                                        <p:cTn id="151" dur="500" fill="hold"/>
                                        <p:tgtEl>
                                          <p:spTgt spid="42"/>
                                        </p:tgtEl>
                                        <p:attrNameLst>
                                          <p:attrName>ppt_x</p:attrName>
                                        </p:attrNameLst>
                                      </p:cBhvr>
                                      <p:tavLst>
                                        <p:tav tm="0">
                                          <p:val>
                                            <p:strVal val="#ppt_x"/>
                                          </p:val>
                                        </p:tav>
                                        <p:tav tm="100000">
                                          <p:val>
                                            <p:strVal val="#ppt_x"/>
                                          </p:val>
                                        </p:tav>
                                      </p:tavLst>
                                    </p:anim>
                                    <p:anim calcmode="lin" valueType="num">
                                      <p:cBhvr additive="base">
                                        <p:cTn id="15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grpId="0" nodeType="click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1000"/>
                                        <p:tgtEl>
                                          <p:spTgt spid="43"/>
                                        </p:tgtEl>
                                      </p:cBhvr>
                                    </p:animEffect>
                                    <p:anim calcmode="lin" valueType="num">
                                      <p:cBhvr>
                                        <p:cTn id="158" dur="1000" fill="hold"/>
                                        <p:tgtEl>
                                          <p:spTgt spid="43"/>
                                        </p:tgtEl>
                                        <p:attrNameLst>
                                          <p:attrName>ppt_x</p:attrName>
                                        </p:attrNameLst>
                                      </p:cBhvr>
                                      <p:tavLst>
                                        <p:tav tm="0">
                                          <p:val>
                                            <p:strVal val="#ppt_x"/>
                                          </p:val>
                                        </p:tav>
                                        <p:tav tm="100000">
                                          <p:val>
                                            <p:strVal val="#ppt_x"/>
                                          </p:val>
                                        </p:tav>
                                      </p:tavLst>
                                    </p:anim>
                                    <p:anim calcmode="lin" valueType="num">
                                      <p:cBhvr>
                                        <p:cTn id="15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4" grpId="0"/>
      <p:bldP spid="35" grpId="0"/>
      <p:bldP spid="36" grpId="0"/>
      <p:bldP spid="37" grpId="0"/>
      <p:bldP spid="38" grpId="0"/>
      <p:bldP spid="39" grpId="0" animBg="1"/>
      <p:bldP spid="40" grpId="0" animBg="1"/>
      <p:bldP spid="41" grpId="0"/>
      <p:bldP spid="42" grpId="0"/>
      <p:bldP spid="4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Words>
  <Application>Microsoft Macintosh PowerPoint</Application>
  <PresentationFormat>Benutzerdefiniert</PresentationFormat>
  <Paragraphs>24</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  Barbara und Beate fahren in Urlaub. Sie planen die Strecke in zwei Tagen zu bewältigen. Von der Gesamtstrecke von 650 km schaffen sie am ersten Tag bereits 400 km. Welche Strecke müssen sie am zweiten Tag bewältigen?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29</cp:revision>
  <dcterms:created xsi:type="dcterms:W3CDTF">2015-07-06T16:22:22Z</dcterms:created>
  <dcterms:modified xsi:type="dcterms:W3CDTF">2016-02-22T16:17:51Z</dcterms:modified>
</cp:coreProperties>
</file>