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7" d="100"/>
          <a:sy n="107" d="100"/>
        </p:scale>
        <p:origin x="138" y="18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24.02.2016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B1AFCEF6-ED52-4FD0-A1CD-9EB30A3C10BE}" type="datetimeFigureOut">
              <a:rPr lang="de-DE" smtClean="0"/>
              <a:t>24.02.2016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B1AFCEF6-ED52-4FD0-A1CD-9EB30A3C10BE}" type="datetimeFigureOut">
              <a:rPr lang="de-DE" smtClean="0"/>
              <a:t>24.02.2016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B1AFCEF6-ED52-4FD0-A1CD-9EB30A3C10BE}" type="datetimeFigureOut">
              <a:rPr lang="de-DE" smtClean="0"/>
              <a:t>24.02.2016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24.02.2016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24.02.2016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24.02.2016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24.02.2016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43100" y="382429"/>
            <a:ext cx="8298873" cy="1101292"/>
          </a:xfrm>
        </p:spPr>
        <p:txBody>
          <a:bodyPr>
            <a:normAutofit/>
          </a:bodyPr>
          <a:lstStyle/>
          <a:p>
            <a:r>
              <a:rPr lang="de-DE" sz="1800" b="1" dirty="0">
                <a:cs typeface="Aharoni" panose="02010803020104030203" pitchFamily="2" charset="-79"/>
              </a:rPr>
              <a:t>Herr </a:t>
            </a:r>
            <a:r>
              <a:rPr lang="de-DE" sz="1800" b="1" dirty="0" err="1">
                <a:cs typeface="Aharoni" panose="02010803020104030203" pitchFamily="2" charset="-79"/>
              </a:rPr>
              <a:t>Gehr</a:t>
            </a:r>
            <a:r>
              <a:rPr lang="de-DE" sz="1800" b="1" dirty="0">
                <a:cs typeface="Aharoni" panose="02010803020104030203" pitchFamily="2" charset="-79"/>
              </a:rPr>
              <a:t> muss ein Bad fliesen. Der Boden soll ein Muster ergeben.</a:t>
            </a:r>
            <a:br>
              <a:rPr lang="de-DE" sz="1800" b="1" dirty="0">
                <a:cs typeface="Aharoni" panose="02010803020104030203" pitchFamily="2" charset="-79"/>
              </a:rPr>
            </a:br>
            <a:r>
              <a:rPr lang="de-DE" sz="1800" b="1" dirty="0">
                <a:cs typeface="Aharoni" panose="02010803020104030203" pitchFamily="2" charset="-79"/>
              </a:rPr>
              <a:t>Das Bad ist 43 qm groß. Herr </a:t>
            </a:r>
            <a:r>
              <a:rPr lang="de-DE" sz="1800" b="1" dirty="0" err="1">
                <a:cs typeface="Aharoni" panose="02010803020104030203" pitchFamily="2" charset="-79"/>
              </a:rPr>
              <a:t>Gehr</a:t>
            </a:r>
            <a:r>
              <a:rPr lang="de-DE" sz="1800" b="1" dirty="0">
                <a:cs typeface="Aharoni" panose="02010803020104030203" pitchFamily="2" charset="-79"/>
              </a:rPr>
              <a:t> hat schon 23 qm weiße Fliesen.</a:t>
            </a:r>
            <a:br>
              <a:rPr lang="de-DE" sz="1800" b="1" dirty="0">
                <a:cs typeface="Aharoni" panose="02010803020104030203" pitchFamily="2" charset="-79"/>
              </a:rPr>
            </a:br>
            <a:r>
              <a:rPr lang="de-DE" sz="1800" b="1" dirty="0">
                <a:cs typeface="Aharoni" panose="02010803020104030203" pitchFamily="2" charset="-79"/>
              </a:rPr>
              <a:t>Für den Rest braucht er graue Fliesen. Wie viele qm </a:t>
            </a:r>
            <a:r>
              <a:rPr lang="de-DE" sz="1800" b="1">
                <a:cs typeface="Aharoni" panose="02010803020104030203" pitchFamily="2" charset="-79"/>
              </a:rPr>
              <a:t>sind das?</a:t>
            </a:r>
            <a:r>
              <a:rPr lang="de-DE" sz="1800" b="1">
                <a:latin typeface="Aharoni" panose="02010803020104030203" pitchFamily="2" charset="-79"/>
                <a:cs typeface="Aharoni" panose="02010803020104030203" pitchFamily="2" charset="-79"/>
              </a:rPr>
              <a:t> </a:t>
            </a:r>
            <a:br>
              <a:rPr lang="de-DE" sz="1800" dirty="0">
                <a:latin typeface="Aharoni" panose="02010803020104030203" pitchFamily="2" charset="-79"/>
                <a:cs typeface="Aharoni" panose="02010803020104030203" pitchFamily="2" charset="-79"/>
              </a:rPr>
            </a:br>
            <a:endParaRPr lang="de-DE" sz="1800" dirty="0">
              <a:latin typeface="Aharoni" panose="02010803020104030203" pitchFamily="2" charset="-79"/>
              <a:cs typeface="Aharoni" panose="02010803020104030203" pitchFamily="2" charset="-79"/>
            </a:endParaRPr>
          </a:p>
        </p:txBody>
      </p:sp>
      <p:sp>
        <p:nvSpPr>
          <p:cNvPr id="3" name="Untertitel 2"/>
          <p:cNvSpPr>
            <a:spLocks noGrp="1"/>
          </p:cNvSpPr>
          <p:nvPr>
            <p:ph type="subTitle" idx="1"/>
          </p:nvPr>
        </p:nvSpPr>
        <p:spPr>
          <a:xfrm>
            <a:off x="790575" y="2847109"/>
            <a:ext cx="9763125" cy="3262746"/>
          </a:xfrm>
        </p:spPr>
        <p:txBody>
          <a:bodyPr/>
          <a:lstStyle/>
          <a:p>
            <a:r>
              <a:rPr lang="de-DE" dirty="0"/>
              <a:t> </a:t>
            </a:r>
          </a:p>
        </p:txBody>
      </p:sp>
      <p:sp>
        <p:nvSpPr>
          <p:cNvPr id="6" name="Rechteck 5"/>
          <p:cNvSpPr/>
          <p:nvPr/>
        </p:nvSpPr>
        <p:spPr>
          <a:xfrm>
            <a:off x="1160317" y="372578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578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endCxn id="12" idx="1"/>
          </p:cNvCxnSpPr>
          <p:nvPr/>
        </p:nvCxnSpPr>
        <p:spPr>
          <a:xfrm>
            <a:off x="2118139" y="4103136"/>
            <a:ext cx="477115" cy="4070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0639"/>
            <a:ext cx="763381" cy="389507"/>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909013" y="3294316"/>
            <a:ext cx="1681432" cy="369332"/>
          </a:xfrm>
          <a:prstGeom prst="rect">
            <a:avLst/>
          </a:prstGeom>
          <a:noFill/>
        </p:spPr>
        <p:txBody>
          <a:bodyPr wrap="square" rtlCol="0">
            <a:spAutoFit/>
          </a:bodyPr>
          <a:lstStyle/>
          <a:p>
            <a:r>
              <a:rPr lang="de-DE" dirty="0"/>
              <a:t> Gesamtfläche </a:t>
            </a:r>
          </a:p>
        </p:txBody>
      </p:sp>
      <p:sp>
        <p:nvSpPr>
          <p:cNvPr id="28" name="Textfeld 27"/>
          <p:cNvSpPr txBox="1"/>
          <p:nvPr/>
        </p:nvSpPr>
        <p:spPr>
          <a:xfrm>
            <a:off x="3263063" y="3294316"/>
            <a:ext cx="1685061" cy="369332"/>
          </a:xfrm>
          <a:prstGeom prst="rect">
            <a:avLst/>
          </a:prstGeom>
          <a:noFill/>
        </p:spPr>
        <p:txBody>
          <a:bodyPr wrap="square" rtlCol="0">
            <a:spAutoFit/>
          </a:bodyPr>
          <a:lstStyle/>
          <a:p>
            <a:r>
              <a:rPr lang="de-DE" dirty="0"/>
              <a:t>Weiß gefliest </a:t>
            </a:r>
          </a:p>
        </p:txBody>
      </p:sp>
      <p:sp>
        <p:nvSpPr>
          <p:cNvPr id="29" name="Textfeld 28"/>
          <p:cNvSpPr txBox="1"/>
          <p:nvPr/>
        </p:nvSpPr>
        <p:spPr>
          <a:xfrm>
            <a:off x="2180357" y="5438775"/>
            <a:ext cx="3044786" cy="369332"/>
          </a:xfrm>
          <a:prstGeom prst="rect">
            <a:avLst/>
          </a:prstGeom>
          <a:noFill/>
        </p:spPr>
        <p:txBody>
          <a:bodyPr wrap="square" rtlCol="0">
            <a:spAutoFit/>
          </a:bodyPr>
          <a:lstStyle/>
          <a:p>
            <a:r>
              <a:rPr lang="de-DE" dirty="0"/>
              <a:t>Grau gefliest   </a:t>
            </a:r>
          </a:p>
        </p:txBody>
      </p:sp>
      <p:sp>
        <p:nvSpPr>
          <p:cNvPr id="31" name="Textfeld 30"/>
          <p:cNvSpPr txBox="1"/>
          <p:nvPr/>
        </p:nvSpPr>
        <p:spPr>
          <a:xfrm>
            <a:off x="2669090" y="4319316"/>
            <a:ext cx="348480" cy="369332"/>
          </a:xfrm>
          <a:prstGeom prst="rect">
            <a:avLst/>
          </a:prstGeom>
          <a:noFill/>
        </p:spPr>
        <p:txBody>
          <a:bodyPr wrap="square" rtlCol="0">
            <a:spAutoFit/>
          </a:bodyPr>
          <a:lstStyle/>
          <a:p>
            <a:r>
              <a:rPr lang="de-DE" dirty="0"/>
              <a:t>_</a:t>
            </a:r>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a:t> </a:t>
            </a:r>
            <a:endParaRPr lang="de-DE" dirty="0"/>
          </a:p>
        </p:txBody>
      </p:sp>
      <p:sp>
        <p:nvSpPr>
          <p:cNvPr id="4" name="Textfeld 3"/>
          <p:cNvSpPr txBox="1"/>
          <p:nvPr/>
        </p:nvSpPr>
        <p:spPr>
          <a:xfrm>
            <a:off x="905182" y="1529188"/>
            <a:ext cx="7177520" cy="338554"/>
          </a:xfrm>
          <a:prstGeom prst="rect">
            <a:avLst/>
          </a:prstGeom>
          <a:noFill/>
        </p:spPr>
        <p:txBody>
          <a:bodyPr wrap="square" rtlCol="0">
            <a:spAutoFit/>
          </a:bodyPr>
          <a:lstStyle/>
          <a:p>
            <a:r>
              <a:rPr lang="de-DE" sz="1600" dirty="0"/>
              <a:t>Kommentar Flächen weiß und Flächen grau: Rechenbaum</a:t>
            </a:r>
          </a:p>
        </p:txBody>
      </p:sp>
      <p:sp>
        <p:nvSpPr>
          <p:cNvPr id="19" name="Textfeld 18"/>
          <p:cNvSpPr txBox="1"/>
          <p:nvPr/>
        </p:nvSpPr>
        <p:spPr>
          <a:xfrm>
            <a:off x="905182" y="1815558"/>
            <a:ext cx="7329920" cy="338554"/>
          </a:xfrm>
          <a:prstGeom prst="rect">
            <a:avLst/>
          </a:prstGeom>
          <a:noFill/>
        </p:spPr>
        <p:txBody>
          <a:bodyPr wrap="square" rtlCol="0">
            <a:spAutoFit/>
          </a:bodyPr>
          <a:lstStyle/>
          <a:p>
            <a:r>
              <a:rPr lang="de-DE" sz="1600" dirty="0"/>
              <a:t>Wir tragen das Operationszeichen und die gegebenen Zahlen ein.</a:t>
            </a:r>
          </a:p>
        </p:txBody>
      </p:sp>
      <p:sp>
        <p:nvSpPr>
          <p:cNvPr id="25" name="Textfeld 24"/>
          <p:cNvSpPr txBox="1"/>
          <p:nvPr/>
        </p:nvSpPr>
        <p:spPr>
          <a:xfrm>
            <a:off x="905182" y="2101928"/>
            <a:ext cx="7346219" cy="338554"/>
          </a:xfrm>
          <a:prstGeom prst="rect">
            <a:avLst/>
          </a:prstGeom>
          <a:noFill/>
        </p:spPr>
        <p:txBody>
          <a:bodyPr wrap="square" rtlCol="0">
            <a:spAutoFit/>
          </a:bodyPr>
          <a:lstStyle/>
          <a:p>
            <a:r>
              <a:rPr lang="de-DE" sz="1600" dirty="0"/>
              <a:t>Wir tragen den Platzhalter ein.</a:t>
            </a:r>
          </a:p>
        </p:txBody>
      </p:sp>
      <p:sp>
        <p:nvSpPr>
          <p:cNvPr id="30" name="Textfeld 29"/>
          <p:cNvSpPr txBox="1"/>
          <p:nvPr/>
        </p:nvSpPr>
        <p:spPr>
          <a:xfrm>
            <a:off x="1307886" y="3703552"/>
            <a:ext cx="1117384" cy="369332"/>
          </a:xfrm>
          <a:prstGeom prst="rect">
            <a:avLst/>
          </a:prstGeom>
          <a:noFill/>
        </p:spPr>
        <p:txBody>
          <a:bodyPr wrap="square" rtlCol="0">
            <a:spAutoFit/>
          </a:bodyPr>
          <a:lstStyle/>
          <a:p>
            <a:r>
              <a:rPr lang="de-DE" dirty="0"/>
              <a:t>43 qm </a:t>
            </a:r>
          </a:p>
        </p:txBody>
      </p:sp>
      <p:sp>
        <p:nvSpPr>
          <p:cNvPr id="34" name="Textfeld 33"/>
          <p:cNvSpPr txBox="1"/>
          <p:nvPr/>
        </p:nvSpPr>
        <p:spPr>
          <a:xfrm>
            <a:off x="3450572" y="3703552"/>
            <a:ext cx="1224473" cy="369332"/>
          </a:xfrm>
          <a:prstGeom prst="rect">
            <a:avLst/>
          </a:prstGeom>
          <a:noFill/>
        </p:spPr>
        <p:txBody>
          <a:bodyPr wrap="square" rtlCol="0">
            <a:spAutoFit/>
          </a:bodyPr>
          <a:lstStyle/>
          <a:p>
            <a:r>
              <a:rPr lang="de-DE" dirty="0"/>
              <a:t>23 qm</a:t>
            </a:r>
          </a:p>
        </p:txBody>
      </p:sp>
      <p:sp>
        <p:nvSpPr>
          <p:cNvPr id="35" name="Textfeld 34"/>
          <p:cNvSpPr txBox="1"/>
          <p:nvPr/>
        </p:nvSpPr>
        <p:spPr>
          <a:xfrm>
            <a:off x="2845981" y="5036321"/>
            <a:ext cx="499629" cy="369332"/>
          </a:xfrm>
          <a:prstGeom prst="rect">
            <a:avLst/>
          </a:prstGeom>
          <a:noFill/>
        </p:spPr>
        <p:txBody>
          <a:bodyPr wrap="square" rtlCol="0">
            <a:spAutoFit/>
          </a:bodyPr>
          <a:lstStyle/>
          <a:p>
            <a:r>
              <a:rPr lang="de-DE" dirty="0"/>
              <a:t>x</a:t>
            </a:r>
          </a:p>
        </p:txBody>
      </p:sp>
      <p:sp>
        <p:nvSpPr>
          <p:cNvPr id="36" name="Textfeld 35"/>
          <p:cNvSpPr txBox="1"/>
          <p:nvPr/>
        </p:nvSpPr>
        <p:spPr>
          <a:xfrm>
            <a:off x="905182" y="2388298"/>
            <a:ext cx="6496050" cy="338554"/>
          </a:xfrm>
          <a:prstGeom prst="rect">
            <a:avLst/>
          </a:prstGeom>
          <a:noFill/>
        </p:spPr>
        <p:txBody>
          <a:bodyPr wrap="square" rtlCol="0">
            <a:spAutoFit/>
          </a:bodyPr>
          <a:lstStyle/>
          <a:p>
            <a:r>
              <a:rPr lang="de-DE" sz="1600" dirty="0"/>
              <a:t>Wir lösen die Aufgabe als „</a:t>
            </a:r>
            <a:r>
              <a:rPr lang="de-DE" sz="1600" b="1" dirty="0">
                <a:solidFill>
                  <a:schemeClr val="accent5">
                    <a:lumMod val="50000"/>
                  </a:schemeClr>
                </a:solidFill>
              </a:rPr>
              <a:t>Platzhalteraufgabe“</a:t>
            </a:r>
            <a:r>
              <a:rPr lang="de-DE" sz="1600" dirty="0"/>
              <a:t> (</a:t>
            </a:r>
            <a:r>
              <a:rPr lang="de-DE" sz="1600" dirty="0" err="1"/>
              <a:t>Pl</a:t>
            </a:r>
            <a:r>
              <a:rPr lang="de-DE" sz="1600" dirty="0"/>
              <a:t>) und als „Gleichung“ (Gl).        </a:t>
            </a:r>
          </a:p>
        </p:txBody>
      </p:sp>
      <p:sp>
        <p:nvSpPr>
          <p:cNvPr id="37" name="Textfeld 36"/>
          <p:cNvSpPr txBox="1"/>
          <p:nvPr/>
        </p:nvSpPr>
        <p:spPr>
          <a:xfrm>
            <a:off x="7893781" y="2349406"/>
            <a:ext cx="3092600" cy="646331"/>
          </a:xfrm>
          <a:prstGeom prst="rect">
            <a:avLst/>
          </a:prstGeom>
          <a:noFill/>
        </p:spPr>
        <p:txBody>
          <a:bodyPr wrap="square" rtlCol="0">
            <a:spAutoFit/>
          </a:bodyPr>
          <a:lstStyle/>
          <a:p>
            <a:r>
              <a:rPr lang="de-DE" b="1" dirty="0">
                <a:solidFill>
                  <a:schemeClr val="accent5">
                    <a:lumMod val="50000"/>
                  </a:schemeClr>
                </a:solidFill>
              </a:rPr>
              <a:t>PL:  43 qm  - 23 qm =          ;</a:t>
            </a:r>
          </a:p>
          <a:p>
            <a:r>
              <a:rPr lang="de-DE" b="1" dirty="0">
                <a:solidFill>
                  <a:schemeClr val="accent5">
                    <a:lumMod val="50000"/>
                  </a:schemeClr>
                </a:solidFill>
              </a:rPr>
              <a:t>        43 qm - 23 qm = 20 qm;</a:t>
            </a:r>
          </a:p>
        </p:txBody>
      </p:sp>
      <p:sp>
        <p:nvSpPr>
          <p:cNvPr id="38" name="Textfeld 37"/>
          <p:cNvSpPr txBox="1"/>
          <p:nvPr/>
        </p:nvSpPr>
        <p:spPr>
          <a:xfrm>
            <a:off x="7893781" y="3474864"/>
            <a:ext cx="3697558" cy="923330"/>
          </a:xfrm>
          <a:prstGeom prst="rect">
            <a:avLst/>
          </a:prstGeom>
          <a:noFill/>
        </p:spPr>
        <p:txBody>
          <a:bodyPr wrap="square" rtlCol="0">
            <a:spAutoFit/>
          </a:bodyPr>
          <a:lstStyle/>
          <a:p>
            <a:r>
              <a:rPr lang="de-DE" dirty="0"/>
              <a:t>Gl: 43 qm - 23 qm = x / + 23 qm;</a:t>
            </a:r>
          </a:p>
          <a:p>
            <a:r>
              <a:rPr lang="de-DE" dirty="0"/>
              <a:t>      43 qm - 23 qm = x; x = 20 qm;</a:t>
            </a:r>
          </a:p>
          <a:p>
            <a:r>
              <a:rPr lang="de-DE" dirty="0"/>
              <a:t>     </a:t>
            </a:r>
          </a:p>
        </p:txBody>
      </p:sp>
      <p:sp>
        <p:nvSpPr>
          <p:cNvPr id="39" name="Rechteck 38"/>
          <p:cNvSpPr/>
          <p:nvPr/>
        </p:nvSpPr>
        <p:spPr>
          <a:xfrm>
            <a:off x="2494290" y="5186016"/>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40" name="Rechteck 39"/>
          <p:cNvSpPr/>
          <p:nvPr/>
        </p:nvSpPr>
        <p:spPr>
          <a:xfrm>
            <a:off x="10067414" y="2487692"/>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41" name="Textfeld 40"/>
          <p:cNvSpPr txBox="1"/>
          <p:nvPr/>
        </p:nvSpPr>
        <p:spPr>
          <a:xfrm>
            <a:off x="905182" y="2674669"/>
            <a:ext cx="6972300" cy="338554"/>
          </a:xfrm>
          <a:prstGeom prst="rect">
            <a:avLst/>
          </a:prstGeom>
          <a:noFill/>
        </p:spPr>
        <p:txBody>
          <a:bodyPr wrap="square" rtlCol="0">
            <a:spAutoFit/>
          </a:bodyPr>
          <a:lstStyle/>
          <a:p>
            <a:r>
              <a:rPr lang="de-DE" sz="1600" dirty="0">
                <a:solidFill>
                  <a:srgbClr val="C00000"/>
                </a:solidFill>
              </a:rPr>
              <a:t>Umkehraufgabe </a:t>
            </a:r>
            <a:r>
              <a:rPr lang="de-DE" sz="1600" dirty="0"/>
              <a:t>oder</a:t>
            </a:r>
            <a:r>
              <a:rPr lang="de-DE" sz="1600" dirty="0">
                <a:solidFill>
                  <a:srgbClr val="C00000"/>
                </a:solidFill>
              </a:rPr>
              <a:t> Tauschaufgabe </a:t>
            </a:r>
            <a:r>
              <a:rPr lang="de-DE" sz="1600" dirty="0"/>
              <a:t>sind nicht notwendig.</a:t>
            </a:r>
          </a:p>
        </p:txBody>
      </p:sp>
      <p:sp>
        <p:nvSpPr>
          <p:cNvPr id="42" name="Textfeld 41"/>
          <p:cNvSpPr txBox="1"/>
          <p:nvPr/>
        </p:nvSpPr>
        <p:spPr>
          <a:xfrm>
            <a:off x="905182" y="5853368"/>
            <a:ext cx="4926869" cy="338554"/>
          </a:xfrm>
          <a:prstGeom prst="rect">
            <a:avLst/>
          </a:prstGeom>
          <a:noFill/>
        </p:spPr>
        <p:txBody>
          <a:bodyPr wrap="square" rtlCol="0">
            <a:spAutoFit/>
          </a:bodyPr>
          <a:lstStyle/>
          <a:p>
            <a:r>
              <a:rPr lang="de-DE" sz="1600" dirty="0"/>
              <a:t>Wir geben die Antwort.</a:t>
            </a:r>
          </a:p>
        </p:txBody>
      </p:sp>
      <p:sp>
        <p:nvSpPr>
          <p:cNvPr id="43" name="Textfeld 42"/>
          <p:cNvSpPr txBox="1"/>
          <p:nvPr/>
        </p:nvSpPr>
        <p:spPr>
          <a:xfrm>
            <a:off x="905182" y="6191922"/>
            <a:ext cx="4826176" cy="369332"/>
          </a:xfrm>
          <a:prstGeom prst="rect">
            <a:avLst/>
          </a:prstGeom>
          <a:noFill/>
        </p:spPr>
        <p:txBody>
          <a:bodyPr wrap="square" rtlCol="0">
            <a:spAutoFit/>
          </a:bodyPr>
          <a:lstStyle/>
          <a:p>
            <a:r>
              <a:rPr lang="de-DE" b="1" dirty="0"/>
              <a:t>Er braucht noch für 20 qm graue Fliesen.</a:t>
            </a:r>
          </a:p>
        </p:txBody>
      </p:sp>
    </p:spTree>
    <p:extLst>
      <p:ext uri="{BB962C8B-B14F-4D97-AF65-F5344CB8AC3E}">
        <p14:creationId xmlns:p14="http://schemas.microsoft.com/office/powerpoint/2010/main" val="61588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additive="base">
                                        <p:cTn id="90" dur="500" fill="hold"/>
                                        <p:tgtEl>
                                          <p:spTgt spid="30"/>
                                        </p:tgtEl>
                                        <p:attrNameLst>
                                          <p:attrName>ppt_x</p:attrName>
                                        </p:attrNameLst>
                                      </p:cBhvr>
                                      <p:tavLst>
                                        <p:tav tm="0">
                                          <p:val>
                                            <p:strVal val="#ppt_x"/>
                                          </p:val>
                                        </p:tav>
                                        <p:tav tm="100000">
                                          <p:val>
                                            <p:strVal val="#ppt_x"/>
                                          </p:val>
                                        </p:tav>
                                      </p:tavLst>
                                    </p:anim>
                                    <p:anim calcmode="lin" valueType="num">
                                      <p:cBhvr additive="base">
                                        <p:cTn id="9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ppt_x"/>
                                          </p:val>
                                        </p:tav>
                                        <p:tav tm="100000">
                                          <p:val>
                                            <p:strVal val="#ppt_x"/>
                                          </p:val>
                                        </p:tav>
                                      </p:tavLst>
                                    </p:anim>
                                    <p:anim calcmode="lin" valueType="num">
                                      <p:cBhvr additive="base">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p:val>
                                            <p:strVal val="#ppt_x"/>
                                          </p:val>
                                        </p:tav>
                                        <p:tav tm="100000">
                                          <p:val>
                                            <p:strVal val="#ppt_x"/>
                                          </p:val>
                                        </p:tav>
                                      </p:tavLst>
                                    </p:anim>
                                    <p:anim calcmode="lin" valueType="num">
                                      <p:cBhvr additive="base">
                                        <p:cTn id="10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additive="base">
                                        <p:cTn id="108" dur="500" fill="hold"/>
                                        <p:tgtEl>
                                          <p:spTgt spid="39"/>
                                        </p:tgtEl>
                                        <p:attrNameLst>
                                          <p:attrName>ppt_x</p:attrName>
                                        </p:attrNameLst>
                                      </p:cBhvr>
                                      <p:tavLst>
                                        <p:tav tm="0">
                                          <p:val>
                                            <p:strVal val="#ppt_x"/>
                                          </p:val>
                                        </p:tav>
                                        <p:tav tm="100000">
                                          <p:val>
                                            <p:strVal val="#ppt_x"/>
                                          </p:val>
                                        </p:tav>
                                      </p:tavLst>
                                    </p:anim>
                                    <p:anim calcmode="lin" valueType="num">
                                      <p:cBhvr additive="base">
                                        <p:cTn id="10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additive="base">
                                        <p:cTn id="114" dur="500" fill="hold"/>
                                        <p:tgtEl>
                                          <p:spTgt spid="35"/>
                                        </p:tgtEl>
                                        <p:attrNameLst>
                                          <p:attrName>ppt_x</p:attrName>
                                        </p:attrNameLst>
                                      </p:cBhvr>
                                      <p:tavLst>
                                        <p:tav tm="0">
                                          <p:val>
                                            <p:strVal val="#ppt_x"/>
                                          </p:val>
                                        </p:tav>
                                        <p:tav tm="100000">
                                          <p:val>
                                            <p:strVal val="#ppt_x"/>
                                          </p:val>
                                        </p:tav>
                                      </p:tavLst>
                                    </p:anim>
                                    <p:anim calcmode="lin" valueType="num">
                                      <p:cBhvr additive="base">
                                        <p:cTn id="11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1000"/>
                                        <p:tgtEl>
                                          <p:spTgt spid="36"/>
                                        </p:tgtEl>
                                      </p:cBhvr>
                                    </p:animEffect>
                                    <p:anim calcmode="lin" valueType="num">
                                      <p:cBhvr>
                                        <p:cTn id="121" dur="1000" fill="hold"/>
                                        <p:tgtEl>
                                          <p:spTgt spid="36"/>
                                        </p:tgtEl>
                                        <p:attrNameLst>
                                          <p:attrName>ppt_x</p:attrName>
                                        </p:attrNameLst>
                                      </p:cBhvr>
                                      <p:tavLst>
                                        <p:tav tm="0">
                                          <p:val>
                                            <p:strVal val="#ppt_x"/>
                                          </p:val>
                                        </p:tav>
                                        <p:tav tm="100000">
                                          <p:val>
                                            <p:strVal val="#ppt_x"/>
                                          </p:val>
                                        </p:tav>
                                      </p:tavLst>
                                    </p:anim>
                                    <p:anim calcmode="lin" valueType="num">
                                      <p:cBhvr>
                                        <p:cTn id="12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ppt_x"/>
                                          </p:val>
                                        </p:tav>
                                        <p:tav tm="100000">
                                          <p:val>
                                            <p:strVal val="#ppt_x"/>
                                          </p:val>
                                        </p:tav>
                                      </p:tavLst>
                                    </p:anim>
                                    <p:anim calcmode="lin" valueType="num">
                                      <p:cBhvr additive="base">
                                        <p:cTn id="12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0"/>
                                        </p:tgtEl>
                                        <p:attrNameLst>
                                          <p:attrName>style.visibility</p:attrName>
                                        </p:attrNameLst>
                                      </p:cBhvr>
                                      <p:to>
                                        <p:strVal val="visible"/>
                                      </p:to>
                                    </p:set>
                                    <p:anim calcmode="lin" valueType="num">
                                      <p:cBhvr additive="base">
                                        <p:cTn id="133" dur="500" fill="hold"/>
                                        <p:tgtEl>
                                          <p:spTgt spid="40"/>
                                        </p:tgtEl>
                                        <p:attrNameLst>
                                          <p:attrName>ppt_x</p:attrName>
                                        </p:attrNameLst>
                                      </p:cBhvr>
                                      <p:tavLst>
                                        <p:tav tm="0">
                                          <p:val>
                                            <p:strVal val="#ppt_x"/>
                                          </p:val>
                                        </p:tav>
                                        <p:tav tm="100000">
                                          <p:val>
                                            <p:strVal val="#ppt_x"/>
                                          </p:val>
                                        </p:tav>
                                      </p:tavLst>
                                    </p:anim>
                                    <p:anim calcmode="lin" valueType="num">
                                      <p:cBhvr additive="base">
                                        <p:cTn id="13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additive="base">
                                        <p:cTn id="139" dur="500" fill="hold"/>
                                        <p:tgtEl>
                                          <p:spTgt spid="38"/>
                                        </p:tgtEl>
                                        <p:attrNameLst>
                                          <p:attrName>ppt_x</p:attrName>
                                        </p:attrNameLst>
                                      </p:cBhvr>
                                      <p:tavLst>
                                        <p:tav tm="0">
                                          <p:val>
                                            <p:strVal val="#ppt_x"/>
                                          </p:val>
                                        </p:tav>
                                        <p:tav tm="100000">
                                          <p:val>
                                            <p:strVal val="#ppt_x"/>
                                          </p:val>
                                        </p:tav>
                                      </p:tavLst>
                                    </p:anim>
                                    <p:anim calcmode="lin" valueType="num">
                                      <p:cBhvr additive="base">
                                        <p:cTn id="14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additive="base">
                                        <p:cTn id="145" dur="500" fill="hold"/>
                                        <p:tgtEl>
                                          <p:spTgt spid="41"/>
                                        </p:tgtEl>
                                        <p:attrNameLst>
                                          <p:attrName>ppt_x</p:attrName>
                                        </p:attrNameLst>
                                      </p:cBhvr>
                                      <p:tavLst>
                                        <p:tav tm="0">
                                          <p:val>
                                            <p:strVal val="#ppt_x"/>
                                          </p:val>
                                        </p:tav>
                                        <p:tav tm="100000">
                                          <p:val>
                                            <p:strVal val="#ppt_x"/>
                                          </p:val>
                                        </p:tav>
                                      </p:tavLst>
                                    </p:anim>
                                    <p:anim calcmode="lin" valueType="num">
                                      <p:cBhvr additive="base">
                                        <p:cTn id="14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42"/>
                                        </p:tgtEl>
                                        <p:attrNameLst>
                                          <p:attrName>style.visibility</p:attrName>
                                        </p:attrNameLst>
                                      </p:cBhvr>
                                      <p:to>
                                        <p:strVal val="visible"/>
                                      </p:to>
                                    </p:set>
                                    <p:anim calcmode="lin" valueType="num">
                                      <p:cBhvr additive="base">
                                        <p:cTn id="151" dur="500" fill="hold"/>
                                        <p:tgtEl>
                                          <p:spTgt spid="42"/>
                                        </p:tgtEl>
                                        <p:attrNameLst>
                                          <p:attrName>ppt_x</p:attrName>
                                        </p:attrNameLst>
                                      </p:cBhvr>
                                      <p:tavLst>
                                        <p:tav tm="0">
                                          <p:val>
                                            <p:strVal val="#ppt_x"/>
                                          </p:val>
                                        </p:tav>
                                        <p:tav tm="100000">
                                          <p:val>
                                            <p:strVal val="#ppt_x"/>
                                          </p:val>
                                        </p:tav>
                                      </p:tavLst>
                                    </p:anim>
                                    <p:anim calcmode="lin" valueType="num">
                                      <p:cBhvr additive="base">
                                        <p:cTn id="15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1000"/>
                                        <p:tgtEl>
                                          <p:spTgt spid="43"/>
                                        </p:tgtEl>
                                      </p:cBhvr>
                                    </p:animEffect>
                                    <p:anim calcmode="lin" valueType="num">
                                      <p:cBhvr>
                                        <p:cTn id="158" dur="1000" fill="hold"/>
                                        <p:tgtEl>
                                          <p:spTgt spid="43"/>
                                        </p:tgtEl>
                                        <p:attrNameLst>
                                          <p:attrName>ppt_x</p:attrName>
                                        </p:attrNameLst>
                                      </p:cBhvr>
                                      <p:tavLst>
                                        <p:tav tm="0">
                                          <p:val>
                                            <p:strVal val="#ppt_x"/>
                                          </p:val>
                                        </p:tav>
                                        <p:tav tm="100000">
                                          <p:val>
                                            <p:strVal val="#ppt_x"/>
                                          </p:val>
                                        </p:tav>
                                      </p:tavLst>
                                    </p:anim>
                                    <p:anim calcmode="lin" valueType="num">
                                      <p:cBhvr>
                                        <p:cTn id="15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4" grpId="0"/>
      <p:bldP spid="35" grpId="0"/>
      <p:bldP spid="36" grpId="0"/>
      <p:bldP spid="37" grpId="0"/>
      <p:bldP spid="38" grpId="0"/>
      <p:bldP spid="39" grpId="0" animBg="1"/>
      <p:bldP spid="40" grpId="0" animBg="1"/>
      <p:bldP spid="41" grpId="0"/>
      <p:bldP spid="42" grpId="0"/>
      <p:bldP spid="4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143</Words>
  <Application>Microsoft Office PowerPoint</Application>
  <PresentationFormat>Breitbild</PresentationFormat>
  <Paragraphs>25</Paragraphs>
  <Slides>1</Slides>
  <Notes>0</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1</vt:i4>
      </vt:variant>
    </vt:vector>
  </HeadingPairs>
  <TitlesOfParts>
    <vt:vector size="6" baseType="lpstr">
      <vt:lpstr>Aharoni</vt:lpstr>
      <vt:lpstr>Arial</vt:lpstr>
      <vt:lpstr>Calibri</vt:lpstr>
      <vt:lpstr>Calibri Light</vt:lpstr>
      <vt:lpstr>Office Theme</vt:lpstr>
      <vt:lpstr>Herr Gehr muss ein Bad fliesen. Der Boden soll ein Muster ergeben. Das Bad ist 43 qm groß. Herr Gehr hat schon 23 qm weiße Fliesen. Für den Rest braucht er graue Fliesen. Wie viele qm sind das?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29</cp:revision>
  <dcterms:created xsi:type="dcterms:W3CDTF">2015-07-06T16:22:22Z</dcterms:created>
  <dcterms:modified xsi:type="dcterms:W3CDTF">2016-02-24T13:41:10Z</dcterms:modified>
</cp:coreProperties>
</file>