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01" autoAdjust="0"/>
    <p:restoredTop sz="94660"/>
  </p:normalViewPr>
  <p:slideViewPr>
    <p:cSldViewPr snapToGrid="0">
      <p:cViewPr varScale="1">
        <p:scale>
          <a:sx n="92" d="100"/>
          <a:sy n="92" d="100"/>
        </p:scale>
        <p:origin x="-576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926414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5062762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79396118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7326467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500501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054221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316909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2652661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52283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39218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87639990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1F8082-4426-4AFC-9937-7B4875A3B24F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9B8437-E3D7-4238-8E1B-B9926ED5218E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661084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147762" y="436668"/>
            <a:ext cx="9144000" cy="954087"/>
          </a:xfrm>
        </p:spPr>
        <p:txBody>
          <a:bodyPr>
            <a:normAutofit fontScale="90000"/>
          </a:bodyPr>
          <a:lstStyle/>
          <a:p>
            <a: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  <a:t>In eine Pralinenschachtel kommen 9 Pralinen. </a:t>
            </a: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 smtClean="0">
                <a:latin typeface="Batang" panose="02030600000101010101" pitchFamily="18" charset="-127"/>
                <a:ea typeface="Batang" panose="02030600000101010101" pitchFamily="18" charset="-127"/>
              </a:rPr>
              <a:t>In </a:t>
            </a:r>
            <a: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  <a:t>der </a:t>
            </a:r>
            <a:r>
              <a:rPr lang="de-DE" sz="1800" b="1">
                <a:latin typeface="Batang" panose="02030600000101010101" pitchFamily="18" charset="-127"/>
                <a:ea typeface="Batang" panose="02030600000101010101" pitchFamily="18" charset="-127"/>
              </a:rPr>
              <a:t>Konditorei </a:t>
            </a:r>
            <a:r>
              <a:rPr lang="de-DE" sz="1800" b="1" smtClean="0">
                <a:latin typeface="Batang" panose="02030600000101010101" pitchFamily="18" charset="-127"/>
                <a:ea typeface="Batang" panose="02030600000101010101" pitchFamily="18" charset="-127"/>
              </a:rPr>
              <a:t>sind </a:t>
            </a:r>
            <a: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  <a:t>noch 45 selbstfertigte Pralinen.</a:t>
            </a:r>
            <a: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r>
              <a:rPr lang="de-DE" sz="1800" b="1" dirty="0">
                <a:latin typeface="Batang" panose="02030600000101010101" pitchFamily="18" charset="-127"/>
                <a:ea typeface="Batang" panose="02030600000101010101" pitchFamily="18" charset="-127"/>
              </a:rPr>
              <a:t>Wie viele Schachteln können damit gefüllt werden ?</a:t>
            </a:r>
            <a: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  <a:t/>
            </a:r>
            <a:br>
              <a:rPr lang="de-DE" sz="1800" dirty="0">
                <a:latin typeface="Batang" panose="02030600000101010101" pitchFamily="18" charset="-127"/>
                <a:ea typeface="Batang" panose="02030600000101010101" pitchFamily="18" charset="-127"/>
              </a:rPr>
            </a:br>
            <a:endParaRPr lang="de-DE" sz="1800" b="1" dirty="0">
              <a:latin typeface="Batang" panose="02030600000101010101" pitchFamily="18" charset="-127"/>
              <a:ea typeface="Batang" panose="02030600000101010101" pitchFamily="18" charset="-127"/>
              <a:cs typeface="Courier New" panose="02070309020205020404" pitchFamily="49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190625" y="2209800"/>
            <a:ext cx="9591675" cy="2981325"/>
          </a:xfrm>
        </p:spPr>
        <p:txBody>
          <a:bodyPr/>
          <a:lstStyle/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 smtClean="0"/>
          </a:p>
          <a:p>
            <a:endParaRPr lang="de-DE" dirty="0"/>
          </a:p>
          <a:p>
            <a:endParaRPr lang="de-DE" dirty="0" smtClean="0"/>
          </a:p>
          <a:p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1218591" y="281547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rechnen.</a:t>
            </a:r>
          </a:p>
        </p:txBody>
      </p:sp>
      <p:sp>
        <p:nvSpPr>
          <p:cNvPr id="5" name="Rechteck 4"/>
          <p:cNvSpPr/>
          <p:nvPr/>
        </p:nvSpPr>
        <p:spPr>
          <a:xfrm>
            <a:off x="3381375" y="377190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0" name="Rechteck 9"/>
          <p:cNvSpPr/>
          <p:nvPr/>
        </p:nvSpPr>
        <p:spPr>
          <a:xfrm>
            <a:off x="338137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1" name="Rechteck 10"/>
          <p:cNvSpPr/>
          <p:nvPr/>
        </p:nvSpPr>
        <p:spPr>
          <a:xfrm>
            <a:off x="4981575" y="3781425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Rechteck 11"/>
          <p:cNvSpPr/>
          <p:nvPr/>
        </p:nvSpPr>
        <p:spPr>
          <a:xfrm>
            <a:off x="5000625" y="4286250"/>
            <a:ext cx="1619250" cy="514350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Textfeld 7"/>
          <p:cNvSpPr txBox="1"/>
          <p:nvPr/>
        </p:nvSpPr>
        <p:spPr>
          <a:xfrm>
            <a:off x="1524000" y="387191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Einheit</a:t>
            </a:r>
            <a:endParaRPr lang="de-DE" sz="1400" dirty="0"/>
          </a:p>
        </p:txBody>
      </p:sp>
      <p:sp>
        <p:nvSpPr>
          <p:cNvPr id="13" name="Textfeld 12"/>
          <p:cNvSpPr txBox="1"/>
          <p:nvPr/>
        </p:nvSpPr>
        <p:spPr>
          <a:xfrm>
            <a:off x="1524000" y="4346852"/>
            <a:ext cx="1185863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Mehrheit</a:t>
            </a:r>
            <a:endParaRPr lang="de-DE" sz="1400" dirty="0"/>
          </a:p>
        </p:txBody>
      </p:sp>
      <p:sp>
        <p:nvSpPr>
          <p:cNvPr id="9" name="Textfeld 8"/>
          <p:cNvSpPr txBox="1"/>
          <p:nvPr/>
        </p:nvSpPr>
        <p:spPr>
          <a:xfrm>
            <a:off x="3002951" y="3419475"/>
            <a:ext cx="211379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Anzahl der </a:t>
            </a:r>
            <a:r>
              <a:rPr lang="de-DE" sz="1400" dirty="0" err="1" smtClean="0"/>
              <a:t>Pr</a:t>
            </a:r>
            <a:r>
              <a:rPr lang="de-DE" sz="1400" dirty="0" smtClean="0"/>
              <a:t> schachteln</a:t>
            </a:r>
            <a:endParaRPr lang="de-DE" sz="1400" dirty="0"/>
          </a:p>
        </p:txBody>
      </p:sp>
      <p:sp>
        <p:nvSpPr>
          <p:cNvPr id="14" name="Textfeld 13"/>
          <p:cNvSpPr txBox="1"/>
          <p:nvPr/>
        </p:nvSpPr>
        <p:spPr>
          <a:xfrm>
            <a:off x="5116749" y="3412312"/>
            <a:ext cx="143827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400" dirty="0" smtClean="0"/>
              <a:t>Pralinen  </a:t>
            </a:r>
            <a:endParaRPr lang="de-DE" sz="1400" dirty="0"/>
          </a:p>
        </p:txBody>
      </p:sp>
      <p:sp>
        <p:nvSpPr>
          <p:cNvPr id="6" name="Textfeld 5"/>
          <p:cNvSpPr txBox="1"/>
          <p:nvPr/>
        </p:nvSpPr>
        <p:spPr>
          <a:xfrm>
            <a:off x="3762786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1</a:t>
            </a:r>
            <a:endParaRPr lang="de-DE" dirty="0"/>
          </a:p>
        </p:txBody>
      </p:sp>
      <p:sp>
        <p:nvSpPr>
          <p:cNvPr id="17" name="Textfeld 16"/>
          <p:cNvSpPr txBox="1"/>
          <p:nvPr/>
        </p:nvSpPr>
        <p:spPr>
          <a:xfrm>
            <a:off x="3762786" y="438626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18" name="Textfeld 17"/>
          <p:cNvSpPr txBox="1"/>
          <p:nvPr/>
        </p:nvSpPr>
        <p:spPr>
          <a:xfrm>
            <a:off x="5354905" y="4338973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 smtClean="0"/>
              <a:t>45</a:t>
            </a:r>
            <a:endParaRPr lang="de-DE" dirty="0"/>
          </a:p>
        </p:txBody>
      </p:sp>
      <p:sp>
        <p:nvSpPr>
          <p:cNvPr id="19" name="Textfeld 18"/>
          <p:cNvSpPr txBox="1"/>
          <p:nvPr/>
        </p:nvSpPr>
        <p:spPr>
          <a:xfrm>
            <a:off x="5354905" y="3871912"/>
            <a:ext cx="8858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dirty="0"/>
              <a:t> </a:t>
            </a:r>
            <a:r>
              <a:rPr lang="de-DE" dirty="0" smtClean="0"/>
              <a:t>9</a:t>
            </a:r>
            <a:endParaRPr lang="de-DE" dirty="0"/>
          </a:p>
        </p:txBody>
      </p:sp>
      <p:sp>
        <p:nvSpPr>
          <p:cNvPr id="7" name="Nach rechts gekrümmter Pfeil 6"/>
          <p:cNvSpPr/>
          <p:nvPr/>
        </p:nvSpPr>
        <p:spPr>
          <a:xfrm rot="10800000">
            <a:off x="6719887" y="3791866"/>
            <a:ext cx="651290" cy="924555"/>
          </a:xfrm>
          <a:prstGeom prst="curvedRightArrow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20" name="Nach rechts gekrümmter Pfeil 19"/>
          <p:cNvSpPr/>
          <p:nvPr/>
        </p:nvSpPr>
        <p:spPr>
          <a:xfrm flipH="1">
            <a:off x="7618346" y="3843860"/>
            <a:ext cx="683863" cy="911733"/>
          </a:xfrm>
          <a:prstGeom prst="curvedRightArrow">
            <a:avLst>
              <a:gd name="adj1" fmla="val 25000"/>
              <a:gd name="adj2" fmla="val 50000"/>
              <a:gd name="adj3" fmla="val 0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>
              <a:solidFill>
                <a:schemeClr val="tx1"/>
              </a:solidFill>
            </a:endParaRPr>
          </a:p>
        </p:txBody>
      </p:sp>
      <p:sp>
        <p:nvSpPr>
          <p:cNvPr id="16" name="Ellipse 15"/>
          <p:cNvSpPr/>
          <p:nvPr/>
        </p:nvSpPr>
        <p:spPr>
          <a:xfrm>
            <a:off x="7948612" y="3995737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2" name="Ellipse 21"/>
          <p:cNvSpPr/>
          <p:nvPr/>
        </p:nvSpPr>
        <p:spPr>
          <a:xfrm>
            <a:off x="7058025" y="4036872"/>
            <a:ext cx="581025" cy="390525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23" name="Textfeld 22"/>
          <p:cNvSpPr txBox="1"/>
          <p:nvPr/>
        </p:nvSpPr>
        <p:spPr>
          <a:xfrm>
            <a:off x="8025820" y="4026946"/>
            <a:ext cx="56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*x</a:t>
            </a:r>
            <a:endParaRPr lang="de-DE" dirty="0"/>
          </a:p>
        </p:txBody>
      </p:sp>
      <p:sp>
        <p:nvSpPr>
          <p:cNvPr id="24" name="Textfeld 23"/>
          <p:cNvSpPr txBox="1"/>
          <p:nvPr/>
        </p:nvSpPr>
        <p:spPr>
          <a:xfrm>
            <a:off x="7143750" y="4056578"/>
            <a:ext cx="58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:x</a:t>
            </a:r>
            <a:endParaRPr lang="de-DE" dirty="0"/>
          </a:p>
        </p:txBody>
      </p:sp>
      <p:sp>
        <p:nvSpPr>
          <p:cNvPr id="26" name="Textfeld 25"/>
          <p:cNvSpPr txBox="1"/>
          <p:nvPr/>
        </p:nvSpPr>
        <p:spPr>
          <a:xfrm>
            <a:off x="2695477" y="5077899"/>
            <a:ext cx="759628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45 : x = </a:t>
            </a:r>
            <a:r>
              <a:rPr lang="de-DE" dirty="0" smtClean="0"/>
              <a:t>9 /</a:t>
            </a:r>
            <a:r>
              <a:rPr lang="de-DE" dirty="0" smtClean="0"/>
              <a:t>* x; 45 = 9 * x / : 9; 45 : 9 = x; x = 45 : 9; x = 5;</a:t>
            </a:r>
          </a:p>
          <a:p>
            <a:r>
              <a:rPr lang="de-DE" dirty="0" smtClean="0"/>
              <a:t>Oder: 9 * x = 45 / : 9; x = 45 : 9; x = 5</a:t>
            </a:r>
          </a:p>
        </p:txBody>
      </p:sp>
      <p:sp>
        <p:nvSpPr>
          <p:cNvPr id="15" name="Textfeld 14"/>
          <p:cNvSpPr txBox="1"/>
          <p:nvPr/>
        </p:nvSpPr>
        <p:spPr>
          <a:xfrm>
            <a:off x="1218591" y="6149728"/>
            <a:ext cx="53891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Es </a:t>
            </a:r>
            <a:r>
              <a:rPr lang="de-DE" b="1" dirty="0" smtClean="0"/>
              <a:t>können 5 Schachteln gefüllt werden.</a:t>
            </a:r>
            <a:endParaRPr lang="de-DE" b="1" dirty="0"/>
          </a:p>
        </p:txBody>
      </p:sp>
      <p:sp>
        <p:nvSpPr>
          <p:cNvPr id="25" name="Textfeld 24"/>
          <p:cNvSpPr txBox="1"/>
          <p:nvPr/>
        </p:nvSpPr>
        <p:spPr>
          <a:xfrm>
            <a:off x="1218591" y="1442149"/>
            <a:ext cx="96310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Da in jede Pralinenschachtel gleich viele Pralinen kommen zeichnen wir eine Tabelle und beschriften sie.</a:t>
            </a:r>
          </a:p>
        </p:txBody>
      </p:sp>
      <p:sp>
        <p:nvSpPr>
          <p:cNvPr id="27" name="Textfeld 26"/>
          <p:cNvSpPr txBox="1"/>
          <p:nvPr/>
        </p:nvSpPr>
        <p:spPr>
          <a:xfrm>
            <a:off x="1218591" y="1785480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die gegebenen Zahlen ein.</a:t>
            </a:r>
          </a:p>
        </p:txBody>
      </p:sp>
      <p:sp>
        <p:nvSpPr>
          <p:cNvPr id="28" name="Textfeld 27"/>
          <p:cNvSpPr txBox="1"/>
          <p:nvPr/>
        </p:nvSpPr>
        <p:spPr>
          <a:xfrm>
            <a:off x="1218591" y="2128811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 </a:t>
            </a:r>
            <a:r>
              <a:rPr lang="de-DE" sz="1600" dirty="0" smtClean="0"/>
              <a:t>(nur </a:t>
            </a:r>
            <a:r>
              <a:rPr lang="de-DE" sz="1600" dirty="0" smtClean="0"/>
              <a:t>x, kein „Kästchen</a:t>
            </a:r>
            <a:r>
              <a:rPr lang="de-DE" sz="1600" dirty="0" smtClean="0"/>
              <a:t>“)</a:t>
            </a:r>
            <a:r>
              <a:rPr lang="de-DE" sz="1600" dirty="0" smtClean="0"/>
              <a:t>.</a:t>
            </a:r>
          </a:p>
        </p:txBody>
      </p:sp>
      <p:sp>
        <p:nvSpPr>
          <p:cNvPr id="29" name="Textfeld 28"/>
          <p:cNvSpPr txBox="1"/>
          <p:nvPr/>
        </p:nvSpPr>
        <p:spPr>
          <a:xfrm>
            <a:off x="1218591" y="2472142"/>
            <a:ext cx="87249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zeichnen die Operatoren </a:t>
            </a:r>
            <a:r>
              <a:rPr lang="de-DE" sz="1600" dirty="0" smtClean="0"/>
              <a:t>(diesmal </a:t>
            </a:r>
            <a:r>
              <a:rPr lang="de-DE" sz="1600" dirty="0" smtClean="0"/>
              <a:t>nur auf der rechten </a:t>
            </a:r>
            <a:r>
              <a:rPr lang="de-DE" sz="1600" dirty="0" smtClean="0"/>
              <a:t>Seite)</a:t>
            </a:r>
            <a:r>
              <a:rPr lang="de-DE" sz="1600" dirty="0" smtClean="0"/>
              <a:t>.</a:t>
            </a:r>
          </a:p>
        </p:txBody>
      </p:sp>
      <p:sp>
        <p:nvSpPr>
          <p:cNvPr id="21" name="Textfeld 20"/>
          <p:cNvSpPr txBox="1"/>
          <p:nvPr/>
        </p:nvSpPr>
        <p:spPr>
          <a:xfrm>
            <a:off x="1218591" y="5828966"/>
            <a:ext cx="31350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818343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animBg="1"/>
      <p:bldP spid="10" grpId="0" animBg="1"/>
      <p:bldP spid="11" grpId="0" animBg="1"/>
      <p:bldP spid="12" grpId="0" animBg="1"/>
      <p:bldP spid="8" grpId="0"/>
      <p:bldP spid="13" grpId="0"/>
      <p:bldP spid="9" grpId="0"/>
      <p:bldP spid="14" grpId="0"/>
      <p:bldP spid="6" grpId="0"/>
      <p:bldP spid="17" grpId="0"/>
      <p:bldP spid="18" grpId="0"/>
      <p:bldP spid="19" grpId="0"/>
      <p:bldP spid="7" grpId="0" animBg="1"/>
      <p:bldP spid="20" grpId="0" animBg="1"/>
      <p:bldP spid="16" grpId="0" animBg="1"/>
      <p:bldP spid="22" grpId="0" animBg="1"/>
      <p:bldP spid="23" grpId="0"/>
      <p:bldP spid="24" grpId="0"/>
      <p:bldP spid="26" grpId="0"/>
      <p:bldP spid="15" grpId="0"/>
      <p:bldP spid="25" grpId="0"/>
      <p:bldP spid="27" grpId="0"/>
      <p:bldP spid="28" grpId="0"/>
      <p:bldP spid="29" grpId="0"/>
      <p:bldP spid="21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144</Words>
  <Application>Microsoft Macintosh PowerPoint</Application>
  <PresentationFormat>Benutzerdefiniert</PresentationFormat>
  <Paragraphs>25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In eine Pralinenschachtel kommen 9 Pralinen.  In der Konditorei sind noch 45 selbstfertigte Pralinen. Wie viele Schachteln können damit gefüllt werden ?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28</cp:revision>
  <cp:lastPrinted>2015-07-31T12:27:02Z</cp:lastPrinted>
  <dcterms:created xsi:type="dcterms:W3CDTF">2015-07-29T13:12:24Z</dcterms:created>
  <dcterms:modified xsi:type="dcterms:W3CDTF">2016-02-23T12:45:29Z</dcterms:modified>
</cp:coreProperties>
</file>