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/>
        </p14:section>
        <p14:section name="Abschnitt ohne Titel" id="{24E91399-F8C6-4768-A8B4-B1A89F8A06B3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44115" y="8501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Michael ist ein Pilzliebhaber.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Einmal brachte er 7 kg nach Hause. Nach dem Säubern und „Putzen“ blieben noch 4 kg. Wie viel musste er wegwerfen?</a:t>
            </a:r>
            <a:endParaRPr lang="de-DE" sz="1800" b="1" dirty="0">
              <a:latin typeface="Linux Libertine G" panose="02000503000000000000" pitchFamily="2" charset="0"/>
              <a:ea typeface="Linux Libertine G" panose="02000503000000000000" pitchFamily="2" charset="0"/>
              <a:cs typeface="Linux Libertine G" panose="02000503000000000000" pitchFamily="2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32534" y="3277725"/>
            <a:ext cx="3109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Brachte er heim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2548721" y="3290198"/>
            <a:ext cx="23994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Musste er wegwerfen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Blieben übrig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2514" y="4320402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44674" y="1402469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Michael musste wegwerfen: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644674" y="1727766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644674" y="205306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37219" y="370356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 kg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644674" y="2378360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7kg -          = 4 kg;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7 kg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3 kg  = 4 kg;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383916" y="3045078"/>
            <a:ext cx="4283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7 kg </a:t>
            </a:r>
            <a:r>
              <a:rPr lang="de-DE" dirty="0" smtClean="0"/>
              <a:t>- </a:t>
            </a:r>
            <a:r>
              <a:rPr lang="de-DE" dirty="0" smtClean="0"/>
              <a:t>x = 4 kg; 7 kg </a:t>
            </a:r>
            <a:r>
              <a:rPr lang="de-DE" dirty="0" smtClean="0"/>
              <a:t>- </a:t>
            </a:r>
            <a:r>
              <a:rPr lang="de-DE" dirty="0" smtClean="0"/>
              <a:t>4 kg = x: x = 3 kg; 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424710" y="252309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070417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 kg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832523" y="3474864"/>
            <a:ext cx="6907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Eine</a:t>
            </a:r>
            <a:r>
              <a:rPr lang="de-DE" b="1" dirty="0" smtClean="0">
                <a:solidFill>
                  <a:srgbClr val="FF0000"/>
                </a:solidFill>
              </a:rPr>
              <a:t> „Tauschaufgabe“ </a:t>
            </a:r>
            <a:r>
              <a:rPr lang="de-DE" dirty="0" smtClean="0"/>
              <a:t>ist bei Minusaufgaben nicht möglich.</a:t>
            </a:r>
          </a:p>
          <a:p>
            <a:r>
              <a:rPr lang="de-DE" dirty="0" smtClean="0"/>
              <a:t>Begründe! Also versuchen wir es zunächst mit einer </a:t>
            </a:r>
            <a:r>
              <a:rPr lang="de-DE" b="1" dirty="0" smtClean="0">
                <a:solidFill>
                  <a:srgbClr val="C00000"/>
                </a:solidFill>
              </a:rPr>
              <a:t>„Umkehraufgabe“</a:t>
            </a:r>
            <a:r>
              <a:rPr lang="de-DE" b="1" dirty="0" smtClean="0">
                <a:solidFill>
                  <a:srgbClr val="000000"/>
                </a:solidFill>
              </a:rPr>
              <a:t>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1"/>
          </p:cNvCxnSpPr>
          <p:nvPr/>
        </p:nvCxnSpPr>
        <p:spPr>
          <a:xfrm>
            <a:off x="6260520" y="4982359"/>
            <a:ext cx="403699" cy="144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5509053" y="4545942"/>
            <a:ext cx="680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 kg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40407" y="5027102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762854" y="456335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7 kg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385437" y="4444769"/>
            <a:ext cx="3688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Jetzt erst helfen uns eine Tauschaufgabe und</a:t>
            </a:r>
          </a:p>
          <a:p>
            <a:r>
              <a:rPr lang="de-DE" sz="1400" b="1" dirty="0">
                <a:solidFill>
                  <a:srgbClr val="FF0000"/>
                </a:solidFill>
              </a:rPr>
              <a:t>e</a:t>
            </a:r>
            <a:r>
              <a:rPr lang="de-DE" sz="1400" b="1" dirty="0" smtClean="0">
                <a:solidFill>
                  <a:srgbClr val="FF0000"/>
                </a:solidFill>
              </a:rPr>
              <a:t>ine weitere Umkehraufgabe.</a:t>
            </a:r>
            <a:endParaRPr lang="de-DE" sz="1400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  <a:endCxn id="34" idx="3"/>
          </p:cNvCxnSpPr>
          <p:nvPr/>
        </p:nvCxnSpPr>
        <p:spPr>
          <a:xfrm flipH="1" flipV="1">
            <a:off x="6281925" y="4770562"/>
            <a:ext cx="1479278" cy="39245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 flipV="1">
            <a:off x="7920257" y="4970063"/>
            <a:ext cx="99612" cy="228966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8237546" y="5071845"/>
            <a:ext cx="3644173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sz="1600" dirty="0" smtClean="0">
                <a:solidFill>
                  <a:srgbClr val="FF0000"/>
                </a:solidFill>
              </a:rPr>
              <a:t>7 kg </a:t>
            </a:r>
            <a:r>
              <a:rPr lang="de-DE" sz="1600" dirty="0" smtClean="0">
                <a:solidFill>
                  <a:srgbClr val="FF0000"/>
                </a:solidFill>
              </a:rPr>
              <a:t>- </a:t>
            </a:r>
            <a:r>
              <a:rPr lang="de-DE" sz="1600" dirty="0" smtClean="0">
                <a:solidFill>
                  <a:srgbClr val="FF0000"/>
                </a:solidFill>
              </a:rPr>
              <a:t>x = 4 kg; U: 4 kg + x =7 kg;</a:t>
            </a:r>
          </a:p>
          <a:p>
            <a:r>
              <a:rPr lang="de-DE" sz="1600" dirty="0" smtClean="0">
                <a:solidFill>
                  <a:srgbClr val="FF0000"/>
                </a:solidFill>
              </a:rPr>
              <a:t>T: x + 4 kg = 7 kg: U: 7 kg </a:t>
            </a:r>
            <a:r>
              <a:rPr lang="de-DE" sz="1600" dirty="0" smtClean="0">
                <a:solidFill>
                  <a:srgbClr val="FF0000"/>
                </a:solidFill>
              </a:rPr>
              <a:t>- </a:t>
            </a:r>
            <a:r>
              <a:rPr lang="de-DE" sz="1600" dirty="0" smtClean="0">
                <a:solidFill>
                  <a:srgbClr val="FF0000"/>
                </a:solidFill>
              </a:rPr>
              <a:t>4 kg = x;</a:t>
            </a:r>
          </a:p>
          <a:p>
            <a:r>
              <a:rPr lang="de-DE" sz="1600" dirty="0">
                <a:solidFill>
                  <a:srgbClr val="FF0000"/>
                </a:solidFill>
              </a:rPr>
              <a:t> </a:t>
            </a:r>
            <a:r>
              <a:rPr lang="de-DE" sz="1600" dirty="0" smtClean="0">
                <a:solidFill>
                  <a:srgbClr val="FF0000"/>
                </a:solidFill>
              </a:rPr>
              <a:t>   x = 3 kg;</a:t>
            </a:r>
          </a:p>
          <a:p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657902" y="5885420"/>
            <a:ext cx="54273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</a:t>
            </a:r>
            <a:r>
              <a:rPr lang="de-DE" dirty="0" smtClean="0"/>
              <a:t>: </a:t>
            </a:r>
            <a:r>
              <a:rPr lang="de-DE" b="1" dirty="0" smtClean="0"/>
              <a:t>Er </a:t>
            </a:r>
            <a:r>
              <a:rPr lang="de-DE" b="1" dirty="0" smtClean="0"/>
              <a:t>musste 3 kg wegwerfen.</a:t>
            </a:r>
            <a:endParaRPr lang="de-DE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7626533" y="5137124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-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24" name="Textfeld 23"/>
          <p:cNvSpPr txBox="1"/>
          <p:nvPr/>
        </p:nvSpPr>
        <p:spPr>
          <a:xfrm>
            <a:off x="644674" y="6320074"/>
            <a:ext cx="93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 das zu vereinfachen merken wir uns: a </a:t>
            </a:r>
            <a:r>
              <a:rPr lang="de-DE" dirty="0" smtClean="0"/>
              <a:t>- </a:t>
            </a:r>
            <a:r>
              <a:rPr lang="de-DE" dirty="0" smtClean="0"/>
              <a:t>b = c; a </a:t>
            </a:r>
            <a:r>
              <a:rPr lang="de-DE" dirty="0" smtClean="0"/>
              <a:t>- </a:t>
            </a:r>
            <a:r>
              <a:rPr lang="de-DE" dirty="0" smtClean="0"/>
              <a:t>c = b; Beispiel: 5 </a:t>
            </a:r>
            <a:r>
              <a:rPr lang="de-DE" dirty="0" smtClean="0"/>
              <a:t>- </a:t>
            </a:r>
            <a:r>
              <a:rPr lang="de-DE" dirty="0" smtClean="0"/>
              <a:t>3 = 2; 5 </a:t>
            </a:r>
            <a:r>
              <a:rPr lang="de-DE" dirty="0" smtClean="0"/>
              <a:t>- </a:t>
            </a:r>
            <a:r>
              <a:rPr lang="de-DE" dirty="0" smtClean="0"/>
              <a:t>2 = 3;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8897815" y="6315175"/>
            <a:ext cx="196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 „Schleichweg“</a:t>
            </a:r>
            <a:endParaRPr lang="de-DE" b="1" dirty="0">
              <a:solidFill>
                <a:srgbClr val="FF0000"/>
              </a:solidFill>
            </a:endParaRPr>
          </a:p>
        </p:txBody>
      </p:sp>
      <p:cxnSp>
        <p:nvCxnSpPr>
          <p:cNvPr id="51" name="Gerade Verbindung mit Pfeil 50"/>
          <p:cNvCxnSpPr/>
          <p:nvPr/>
        </p:nvCxnSpPr>
        <p:spPr>
          <a:xfrm>
            <a:off x="6286500" y="4706379"/>
            <a:ext cx="1082317" cy="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  <p:bldP spid="24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</Words>
  <Application>Microsoft Macintosh PowerPoint</Application>
  <PresentationFormat>Benutzerdefiniert</PresentationFormat>
  <Paragraphs>37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Michael ist ein Pilzliebhaber. Einmal brachte er 7 kg nach Hause. Nach dem Säubern und „Putzen“ blieben noch 4 kg. Wie viel musste er wegwerfen?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44</cp:revision>
  <cp:lastPrinted>2015-07-30T15:43:02Z</cp:lastPrinted>
  <dcterms:created xsi:type="dcterms:W3CDTF">2015-07-06T16:22:22Z</dcterms:created>
  <dcterms:modified xsi:type="dcterms:W3CDTF">2016-02-22T16:05:09Z</dcterms:modified>
</cp:coreProperties>
</file>