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299593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b="1" dirty="0" smtClean="0">
                <a:latin typeface="Microsoft PhagsPa" panose="020B0502040204020203" pitchFamily="34" charset="0"/>
              </a:rPr>
              <a:t>Beim Gartenbauverein sind Anfang des Jahres 124 Mitglieder. Nach einer Werbeaktion kommen Mitglieder dazu. Am Ende des Jahres sind es 140 Mitglieder. Wie viele sind </a:t>
            </a:r>
            <a:r>
              <a:rPr lang="de-DE" sz="1800" b="1" dirty="0" smtClean="0">
                <a:latin typeface="Microsoft PhagsPa" panose="020B0502040204020203" pitchFamily="34" charset="0"/>
              </a:rPr>
              <a:t>dazukommen</a:t>
            </a:r>
            <a:r>
              <a:rPr lang="de-DE" sz="1800" b="1" dirty="0" smtClean="0">
                <a:latin typeface="Microsoft PhagsPa" panose="020B0502040204020203" pitchFamily="34" charset="0"/>
              </a:rPr>
              <a:t>?</a:t>
            </a:r>
            <a:r>
              <a:rPr lang="de-DE" sz="1800" dirty="0" smtClean="0">
                <a:latin typeface="Microsoft PhagsPa" panose="020B0502040204020203" pitchFamily="34" charset="0"/>
              </a:rPr>
              <a:t/>
            </a:r>
            <a:br>
              <a:rPr lang="de-DE" sz="1800" dirty="0" smtClean="0">
                <a:latin typeface="Microsoft PhagsPa" panose="020B0502040204020203" pitchFamily="34" charset="0"/>
              </a:rPr>
            </a:br>
            <a:endParaRPr lang="de-DE" sz="1800" dirty="0">
              <a:latin typeface="Microsoft PhagsPa" panose="020B0502040204020203" pitchFamily="34" charset="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942614" y="3321053"/>
            <a:ext cx="2316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Anfang des Jahres 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290198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 dazu 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Am Ende des Jahres 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714573" y="4460021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45696" y="1429505"/>
            <a:ext cx="8535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Es kommen Mitglieder dazu, also Rechenbaum!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7626" y="1811059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23925" y="2192613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376906" y="3769713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124 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3855778" y="3734230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30850" y="2574167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(Gl)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02206" y="2402883"/>
            <a:ext cx="4571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124 +          = 140; 124 + 16 = 140;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502206" y="2828533"/>
            <a:ext cx="3949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Gl:124 + x = 140; x = 140 - 124; x = 16;</a:t>
            </a:r>
          </a:p>
        </p:txBody>
      </p:sp>
      <p:sp>
        <p:nvSpPr>
          <p:cNvPr id="39" name="Rechteck 38"/>
          <p:cNvSpPr/>
          <p:nvPr/>
        </p:nvSpPr>
        <p:spPr>
          <a:xfrm>
            <a:off x="3497005" y="3866797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570792" y="2521527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811275" y="6216332"/>
            <a:ext cx="4069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Es sind 16 Mitglieder dazugekommen.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2548720" y="5136567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140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5388429" y="3474864"/>
            <a:ext cx="6063342" cy="817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061857" y="3489270"/>
            <a:ext cx="6226628" cy="966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5061857" y="3474864"/>
            <a:ext cx="6389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Hilft uns eine Umkehraufgabe? Nein! Begründe </a:t>
            </a:r>
            <a:r>
              <a:rPr lang="de-DE" smtClean="0"/>
              <a:t>das!</a:t>
            </a:r>
            <a:endParaRPr lang="de-DE" dirty="0" smtClean="0"/>
          </a:p>
          <a:p>
            <a:r>
              <a:rPr lang="de-DE" dirty="0" smtClean="0"/>
              <a:t>Wir müssen zuerst die </a:t>
            </a:r>
            <a:r>
              <a:rPr lang="de-DE" b="1" dirty="0" smtClean="0">
                <a:solidFill>
                  <a:srgbClr val="FF0000"/>
                </a:solidFill>
              </a:rPr>
              <a:t>„Tauschaufgabe“ </a:t>
            </a:r>
            <a:r>
              <a:rPr lang="de-DE" dirty="0" smtClean="0"/>
              <a:t>durchführen.</a:t>
            </a:r>
          </a:p>
          <a:p>
            <a:r>
              <a:rPr lang="de-DE" dirty="0" smtClean="0"/>
              <a:t>Dafür brauchen wir einen zweiten Rechenbaum.</a:t>
            </a:r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5305180" y="457313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/>
          <p:cNvSpPr/>
          <p:nvPr/>
        </p:nvSpPr>
        <p:spPr>
          <a:xfrm>
            <a:off x="7441067" y="455059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/>
          <p:cNvSpPr/>
          <p:nvPr/>
        </p:nvSpPr>
        <p:spPr>
          <a:xfrm>
            <a:off x="6450155" y="56106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Ellipse 43"/>
          <p:cNvSpPr/>
          <p:nvPr/>
        </p:nvSpPr>
        <p:spPr>
          <a:xfrm>
            <a:off x="6570380" y="5076870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/>
          <p:nvPr/>
        </p:nvCxnSpPr>
        <p:spPr>
          <a:xfrm>
            <a:off x="6260520" y="4982359"/>
            <a:ext cx="424708" cy="894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endCxn id="44" idx="7"/>
          </p:cNvCxnSpPr>
          <p:nvPr/>
        </p:nvCxnSpPr>
        <p:spPr>
          <a:xfrm flipH="1">
            <a:off x="7117314" y="4939610"/>
            <a:ext cx="600657" cy="1874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44" idx="4"/>
            <a:endCxn id="42" idx="0"/>
          </p:cNvCxnSpPr>
          <p:nvPr/>
        </p:nvCxnSpPr>
        <p:spPr>
          <a:xfrm>
            <a:off x="6890767" y="5419770"/>
            <a:ext cx="47761" cy="190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hteck 44"/>
          <p:cNvSpPr/>
          <p:nvPr/>
        </p:nvSpPr>
        <p:spPr>
          <a:xfrm>
            <a:off x="5474490" y="4681369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6" name="Textfeld 45"/>
          <p:cNvSpPr txBox="1"/>
          <p:nvPr/>
        </p:nvSpPr>
        <p:spPr>
          <a:xfrm>
            <a:off x="5834954" y="4549879"/>
            <a:ext cx="476736" cy="36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47" name="Textfeld 46"/>
          <p:cNvSpPr txBox="1"/>
          <p:nvPr/>
        </p:nvSpPr>
        <p:spPr>
          <a:xfrm>
            <a:off x="6790674" y="5070945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48" name="Textfeld 47"/>
          <p:cNvSpPr txBox="1"/>
          <p:nvPr/>
        </p:nvSpPr>
        <p:spPr>
          <a:xfrm>
            <a:off x="7600077" y="4607367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124 </a:t>
            </a:r>
            <a:endParaRPr lang="de-DE" dirty="0"/>
          </a:p>
        </p:txBody>
      </p:sp>
      <p:sp>
        <p:nvSpPr>
          <p:cNvPr id="49" name="Textfeld 48"/>
          <p:cNvSpPr txBox="1"/>
          <p:nvPr/>
        </p:nvSpPr>
        <p:spPr>
          <a:xfrm>
            <a:off x="6661104" y="5602933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140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8252058" y="5110057"/>
            <a:ext cx="3688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Jetzt erst hilft uns die </a:t>
            </a:r>
            <a:r>
              <a:rPr lang="de-DE" b="1" dirty="0" smtClean="0">
                <a:solidFill>
                  <a:srgbClr val="FF0000"/>
                </a:solidFill>
              </a:rPr>
              <a:t>„Umkehraufgabe“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7440816" y="5163015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Gerader Verbinder 25"/>
          <p:cNvCxnSpPr>
            <a:endCxn id="50" idx="3"/>
          </p:cNvCxnSpPr>
          <p:nvPr/>
        </p:nvCxnSpPr>
        <p:spPr>
          <a:xfrm flipV="1">
            <a:off x="7368817" y="5455698"/>
            <a:ext cx="165838" cy="16774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>
            <a:stCxn id="50" idx="0"/>
          </p:cNvCxnSpPr>
          <p:nvPr/>
        </p:nvCxnSpPr>
        <p:spPr>
          <a:xfrm flipV="1">
            <a:off x="7761203" y="4937028"/>
            <a:ext cx="46395" cy="2259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stCxn id="50" idx="1"/>
            <a:endCxn id="46" idx="3"/>
          </p:cNvCxnSpPr>
          <p:nvPr/>
        </p:nvCxnSpPr>
        <p:spPr>
          <a:xfrm flipH="1" flipV="1">
            <a:off x="6311690" y="4734760"/>
            <a:ext cx="1222965" cy="478472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>
            <a:off x="7807598" y="5808106"/>
            <a:ext cx="36441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Wir können rechnen: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124 + x = 140; T: x + 124 = 140;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U: </a:t>
            </a:r>
            <a:r>
              <a:rPr lang="de-DE" b="1" smtClean="0">
                <a:solidFill>
                  <a:srgbClr val="FF0000"/>
                </a:solidFill>
              </a:rPr>
              <a:t>140 - </a:t>
            </a:r>
            <a:r>
              <a:rPr lang="de-DE" b="1" dirty="0" smtClean="0">
                <a:solidFill>
                  <a:srgbClr val="FF0000"/>
                </a:solidFill>
              </a:rPr>
              <a:t>124 = x; x = 16;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6" name="Textfeld 55"/>
          <p:cNvSpPr txBox="1"/>
          <p:nvPr/>
        </p:nvSpPr>
        <p:spPr>
          <a:xfrm>
            <a:off x="847773" y="5850513"/>
            <a:ext cx="2608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7648253" y="5063749"/>
            <a:ext cx="30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_</a:t>
            </a:r>
            <a:endParaRPr lang="de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5" grpId="0"/>
      <p:bldP spid="36" grpId="0"/>
      <p:bldP spid="37" grpId="0"/>
      <p:bldP spid="38" grpId="0"/>
      <p:bldP spid="39" grpId="0" animBg="1"/>
      <p:bldP spid="40" grpId="0" animBg="1"/>
      <p:bldP spid="43" grpId="0"/>
      <p:bldP spid="5" grpId="0"/>
      <p:bldP spid="11" grpId="0"/>
      <p:bldP spid="34" grpId="0" animBg="1"/>
      <p:bldP spid="41" grpId="0" animBg="1"/>
      <p:bldP spid="42" grpId="0" animBg="1"/>
      <p:bldP spid="44" grpId="0" animBg="1"/>
      <p:bldP spid="45" grpId="0" animBg="1"/>
      <p:bldP spid="46" grpId="0"/>
      <p:bldP spid="47" grpId="0"/>
      <p:bldP spid="48" grpId="0"/>
      <p:bldP spid="49" grpId="0"/>
      <p:bldP spid="23" grpId="0"/>
      <p:bldP spid="50" grpId="0" animBg="1"/>
      <p:bldP spid="55" grpId="0"/>
      <p:bldP spid="56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</Words>
  <Application>Microsoft Office PowerPoint</Application>
  <PresentationFormat>Breitbild</PresentationFormat>
  <Paragraphs>34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Iskoola Pota</vt:lpstr>
      <vt:lpstr>Microsoft PhagsPa</vt:lpstr>
      <vt:lpstr>Office Theme</vt:lpstr>
      <vt:lpstr>Beim Gartenbauverein sind Anfang des Jahres 124 Mitglieder. Nach einer Werbeaktion kommen Mitglieder dazu. Am Ende des Jahres sind es 140 Mitglieder. Wie viele sind dazukommen?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</cp:lastModifiedBy>
  <cp:revision>41</cp:revision>
  <cp:lastPrinted>2015-07-31T12:03:52Z</cp:lastPrinted>
  <dcterms:created xsi:type="dcterms:W3CDTF">2015-07-06T16:22:22Z</dcterms:created>
  <dcterms:modified xsi:type="dcterms:W3CDTF">2016-09-05T06:37:46Z</dcterms:modified>
</cp:coreProperties>
</file>