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AD09D68B-E2D6-4E9C-B896-EFECCBC36BEA}">
          <p14:sldIdLst>
            <p14:sldId id="256"/>
          </p14:sldIdLst>
        </p14:section>
        <p14:section name="Abschnitt ohne Titel" id="{2F1433B4-6CE6-47FA-9750-2BAFAC222B87}">
          <p14:sldIdLst/>
        </p14:section>
        <p14:section name="Abschnitt ohne Titel" id="{5C319648-F0D5-4B86-9FE2-0CD5E3FE9972}">
          <p14:sldIdLst/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-672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596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9471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6216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3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6585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45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9108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1664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479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929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7356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1336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943100" y="299593"/>
            <a:ext cx="8298873" cy="1101292"/>
          </a:xfrm>
        </p:spPr>
        <p:txBody>
          <a:bodyPr>
            <a:normAutofit/>
          </a:bodyPr>
          <a:lstStyle/>
          <a:p>
            <a:r>
              <a:rPr lang="de-DE" sz="1800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Ulrike spart schon lange auf ein schönes Einrad.</a:t>
            </a:r>
            <a:br>
              <a:rPr lang="de-DE" sz="1800" b="1" dirty="0" smtClean="0"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de-DE" sz="1800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Im Sonderangebot ist der Preis von 67 € um 12 € reduziert.</a:t>
            </a:r>
            <a:br>
              <a:rPr lang="de-DE" sz="1800" b="1" dirty="0" smtClean="0"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de-DE" sz="1800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Was kostet das Einrad jetzt? </a:t>
            </a:r>
            <a:r>
              <a:rPr lang="de-DE" sz="1800" dirty="0">
                <a:latin typeface="Aharoni" panose="02010803020104030203" pitchFamily="2" charset="-79"/>
                <a:cs typeface="Aharoni" panose="02010803020104030203" pitchFamily="2" charset="-79"/>
              </a:rPr>
              <a:t/>
            </a:r>
            <a:br>
              <a:rPr lang="de-DE" sz="1800" dirty="0">
                <a:latin typeface="Aharoni" panose="02010803020104030203" pitchFamily="2" charset="-79"/>
                <a:cs typeface="Aharoni" panose="02010803020104030203" pitchFamily="2" charset="-79"/>
              </a:rPr>
            </a:br>
            <a:endParaRPr lang="de-DE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0575" y="2847109"/>
            <a:ext cx="9763125" cy="3262746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160317" y="372257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2335916" y="5076392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323357" y="372898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2501415" y="4459929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r Verbinder 14"/>
          <p:cNvCxnSpPr/>
          <p:nvPr/>
        </p:nvCxnSpPr>
        <p:spPr>
          <a:xfrm>
            <a:off x="2118139" y="4103136"/>
            <a:ext cx="430581" cy="3775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/>
          <p:cNvCxnSpPr>
            <a:stCxn id="8" idx="2"/>
            <a:endCxn id="12" idx="7"/>
          </p:cNvCxnSpPr>
          <p:nvPr/>
        </p:nvCxnSpPr>
        <p:spPr>
          <a:xfrm flipH="1">
            <a:off x="3048349" y="4123844"/>
            <a:ext cx="763381" cy="3863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/>
          <p:cNvCxnSpPr>
            <a:stCxn id="12" idx="4"/>
            <a:endCxn id="7" idx="0"/>
          </p:cNvCxnSpPr>
          <p:nvPr/>
        </p:nvCxnSpPr>
        <p:spPr>
          <a:xfrm>
            <a:off x="2821802" y="4802829"/>
            <a:ext cx="2487" cy="2735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909013" y="3298435"/>
            <a:ext cx="1681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Regulärer Preis</a:t>
            </a:r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3263063" y="3290198"/>
            <a:ext cx="1685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Reduziert um 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2180357" y="5438775"/>
            <a:ext cx="30447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Was kostet das </a:t>
            </a:r>
            <a:r>
              <a:rPr lang="de-DE" dirty="0" smtClean="0"/>
              <a:t>Einrad </a:t>
            </a:r>
            <a:r>
              <a:rPr lang="de-DE" dirty="0" smtClean="0"/>
              <a:t>jetzt?  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2669090" y="4360734"/>
            <a:ext cx="34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_</a:t>
            </a:r>
          </a:p>
        </p:txBody>
      </p:sp>
      <p:sp>
        <p:nvSpPr>
          <p:cNvPr id="32" name="Untertitel 2"/>
          <p:cNvSpPr txBox="1">
            <a:spLocks/>
          </p:cNvSpPr>
          <p:nvPr/>
        </p:nvSpPr>
        <p:spPr>
          <a:xfrm>
            <a:off x="1562100" y="24867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33" name="Untertitel 2"/>
          <p:cNvSpPr txBox="1">
            <a:spLocks/>
          </p:cNvSpPr>
          <p:nvPr/>
        </p:nvSpPr>
        <p:spPr>
          <a:xfrm>
            <a:off x="1714500" y="26391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905182" y="1404940"/>
            <a:ext cx="7177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 Der Preis ist reduziert: Rechenbaum</a:t>
            </a:r>
            <a:endParaRPr lang="de-DE" sz="1600" dirty="0"/>
          </a:p>
        </p:txBody>
      </p:sp>
      <p:sp>
        <p:nvSpPr>
          <p:cNvPr id="19" name="Textfeld 18"/>
          <p:cNvSpPr txBox="1"/>
          <p:nvPr/>
        </p:nvSpPr>
        <p:spPr>
          <a:xfrm>
            <a:off x="905182" y="1722372"/>
            <a:ext cx="7329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das Operationszeichen und die gegebenen Zahlen ein.</a:t>
            </a:r>
            <a:endParaRPr lang="de-DE" sz="1600" dirty="0"/>
          </a:p>
        </p:txBody>
      </p:sp>
      <p:sp>
        <p:nvSpPr>
          <p:cNvPr id="25" name="Textfeld 24"/>
          <p:cNvSpPr txBox="1"/>
          <p:nvPr/>
        </p:nvSpPr>
        <p:spPr>
          <a:xfrm>
            <a:off x="905182" y="2039804"/>
            <a:ext cx="7346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ein.</a:t>
            </a:r>
            <a:endParaRPr lang="de-DE" sz="1600" dirty="0"/>
          </a:p>
        </p:txBody>
      </p:sp>
      <p:sp>
        <p:nvSpPr>
          <p:cNvPr id="30" name="Textfeld 29"/>
          <p:cNvSpPr txBox="1"/>
          <p:nvPr/>
        </p:nvSpPr>
        <p:spPr>
          <a:xfrm>
            <a:off x="1376906" y="3698953"/>
            <a:ext cx="637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67€ </a:t>
            </a:r>
            <a:endParaRPr lang="de-DE" dirty="0"/>
          </a:p>
        </p:txBody>
      </p:sp>
      <p:sp>
        <p:nvSpPr>
          <p:cNvPr id="34" name="Textfeld 33"/>
          <p:cNvSpPr txBox="1"/>
          <p:nvPr/>
        </p:nvSpPr>
        <p:spPr>
          <a:xfrm>
            <a:off x="3505789" y="3698953"/>
            <a:ext cx="660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12€</a:t>
            </a:r>
            <a:endParaRPr lang="de-DE" dirty="0"/>
          </a:p>
        </p:txBody>
      </p:sp>
      <p:sp>
        <p:nvSpPr>
          <p:cNvPr id="35" name="Textfeld 34"/>
          <p:cNvSpPr txBox="1"/>
          <p:nvPr/>
        </p:nvSpPr>
        <p:spPr>
          <a:xfrm>
            <a:off x="2804569" y="5091545"/>
            <a:ext cx="499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36" name="Textfeld 35"/>
          <p:cNvSpPr txBox="1"/>
          <p:nvPr/>
        </p:nvSpPr>
        <p:spPr>
          <a:xfrm>
            <a:off x="905182" y="2357236"/>
            <a:ext cx="64960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lösen die Aufgabe als „</a:t>
            </a:r>
            <a:r>
              <a:rPr lang="de-DE" sz="1600" b="1" dirty="0" smtClean="0">
                <a:solidFill>
                  <a:schemeClr val="accent5">
                    <a:lumMod val="50000"/>
                  </a:schemeClr>
                </a:solidFill>
              </a:rPr>
              <a:t>Platzhalteraufgabe“</a:t>
            </a:r>
            <a:r>
              <a:rPr lang="de-DE" sz="1600" dirty="0" smtClean="0"/>
              <a:t> (</a:t>
            </a:r>
            <a:r>
              <a:rPr lang="de-DE" sz="1600" dirty="0" err="1" smtClean="0"/>
              <a:t>Pl</a:t>
            </a:r>
            <a:r>
              <a:rPr lang="de-DE" sz="1600" dirty="0" smtClean="0"/>
              <a:t>) und als „Gleichung“ (Gl).        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7867843" y="2349406"/>
            <a:ext cx="309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PL:   67 € - 12 € =        ;</a:t>
            </a:r>
          </a:p>
          <a:p>
            <a:r>
              <a:rPr lang="de-DE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        67 € - 12 € =  55 €;              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7867843" y="3157450"/>
            <a:ext cx="3697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Gl: 67 € - 12 € = ; x = 55 €;</a:t>
            </a:r>
            <a:endParaRPr lang="de-DE" dirty="0"/>
          </a:p>
        </p:txBody>
      </p:sp>
      <p:sp>
        <p:nvSpPr>
          <p:cNvPr id="39" name="Rechteck 38"/>
          <p:cNvSpPr/>
          <p:nvPr/>
        </p:nvSpPr>
        <p:spPr>
          <a:xfrm>
            <a:off x="2494290" y="5186016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0" name="Rechteck 39"/>
          <p:cNvSpPr/>
          <p:nvPr/>
        </p:nvSpPr>
        <p:spPr>
          <a:xfrm>
            <a:off x="9593971" y="2460080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1" name="Textfeld 40"/>
          <p:cNvSpPr txBox="1"/>
          <p:nvPr/>
        </p:nvSpPr>
        <p:spPr>
          <a:xfrm>
            <a:off x="905182" y="2674669"/>
            <a:ext cx="69723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>
                <a:solidFill>
                  <a:srgbClr val="C00000"/>
                </a:solidFill>
              </a:rPr>
              <a:t>Umkehraufgabe </a:t>
            </a:r>
            <a:r>
              <a:rPr lang="de-DE" sz="1600" dirty="0" smtClean="0"/>
              <a:t>oder</a:t>
            </a:r>
            <a:r>
              <a:rPr lang="de-DE" sz="1600" dirty="0" smtClean="0">
                <a:solidFill>
                  <a:srgbClr val="C00000"/>
                </a:solidFill>
              </a:rPr>
              <a:t> Tauschaufgabe </a:t>
            </a:r>
            <a:r>
              <a:rPr lang="de-DE" sz="1600" dirty="0" smtClean="0"/>
              <a:t>sind nicht notwendig.</a:t>
            </a:r>
            <a:endParaRPr lang="de-DE" sz="1600" dirty="0"/>
          </a:p>
        </p:txBody>
      </p:sp>
      <p:sp>
        <p:nvSpPr>
          <p:cNvPr id="42" name="Textfeld 41"/>
          <p:cNvSpPr txBox="1"/>
          <p:nvPr/>
        </p:nvSpPr>
        <p:spPr>
          <a:xfrm>
            <a:off x="905182" y="5857977"/>
            <a:ext cx="49268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geben die Antwort.</a:t>
            </a:r>
            <a:endParaRPr lang="de-DE" sz="1600" dirty="0"/>
          </a:p>
        </p:txBody>
      </p:sp>
      <p:sp>
        <p:nvSpPr>
          <p:cNvPr id="43" name="Textfeld 42"/>
          <p:cNvSpPr txBox="1"/>
          <p:nvPr/>
        </p:nvSpPr>
        <p:spPr>
          <a:xfrm>
            <a:off x="905182" y="6196531"/>
            <a:ext cx="4826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/>
              <a:t>Das Einrad kostet jetzt 55 €.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615883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12" grpId="0" animBg="1"/>
      <p:bldP spid="27" grpId="0"/>
      <p:bldP spid="28" grpId="0"/>
      <p:bldP spid="29" grpId="0"/>
      <p:bldP spid="31" grpId="0"/>
      <p:bldP spid="4" grpId="0"/>
      <p:bldP spid="19" grpId="0"/>
      <p:bldP spid="25" grpId="0"/>
      <p:bldP spid="30" grpId="0"/>
      <p:bldP spid="34" grpId="0"/>
      <p:bldP spid="35" grpId="0"/>
      <p:bldP spid="36" grpId="0"/>
      <p:bldP spid="37" grpId="0"/>
      <p:bldP spid="38" grpId="0"/>
      <p:bldP spid="39" grpId="0" animBg="1"/>
      <p:bldP spid="40" grpId="0" animBg="1"/>
      <p:bldP spid="41" grpId="0"/>
      <p:bldP spid="42" grpId="0"/>
      <p:bldP spid="4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</Words>
  <Application>Microsoft Macintosh PowerPoint</Application>
  <PresentationFormat>Benutzerdefiniert</PresentationFormat>
  <Paragraphs>23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Ulrike spart schon lange auf ein schönes Einrad. Im Sonderangebot ist der Preis von 67 € um 12 € reduziert. Was kostet das Einrad jetzt?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28</cp:revision>
  <dcterms:created xsi:type="dcterms:W3CDTF">2015-07-06T16:22:22Z</dcterms:created>
  <dcterms:modified xsi:type="dcterms:W3CDTF">2016-02-22T15:41:34Z</dcterms:modified>
</cp:coreProperties>
</file>