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41497" y="134929"/>
            <a:ext cx="9159041" cy="1101292"/>
          </a:xfrm>
        </p:spPr>
        <p:txBody>
          <a:bodyPr>
            <a:normAutofit fontScale="90000"/>
          </a:bodyPr>
          <a:lstStyle/>
          <a:p>
            <a:r>
              <a:rPr lang="de-DE" sz="1800" dirty="0" smtClean="0">
                <a:latin typeface="Microsoft PhagsPa" panose="020B0502040204020203" pitchFamily="34" charset="0"/>
              </a:rPr>
              <a:t/>
            </a:r>
            <a:br>
              <a:rPr lang="de-DE" sz="1800" dirty="0" smtClean="0">
                <a:latin typeface="Microsoft PhagsPa" panose="020B0502040204020203" pitchFamily="34" charset="0"/>
              </a:rPr>
            </a:br>
            <a:r>
              <a:rPr lang="de-DE" sz="1800" dirty="0" smtClean="0">
                <a:latin typeface="Microsoft PhagsPa" panose="020B0502040204020203" pitchFamily="34" charset="0"/>
              </a:rPr>
              <a:t>In einem kleinen Becken sind noch 300 Liter Wasser.</a:t>
            </a:r>
            <a:br>
              <a:rPr lang="de-DE" sz="1800" dirty="0" smtClean="0">
                <a:latin typeface="Microsoft PhagsPa" panose="020B0502040204020203" pitchFamily="34" charset="0"/>
              </a:rPr>
            </a:br>
            <a:r>
              <a:rPr lang="de-DE" sz="1800" dirty="0" smtClean="0">
                <a:latin typeface="Microsoft PhagsPa" panose="020B0502040204020203" pitchFamily="34" charset="0"/>
              </a:rPr>
              <a:t>Frau Schwimmfuß lässt auffüllen.</a:t>
            </a:r>
            <a:br>
              <a:rPr lang="de-DE" sz="1800" dirty="0" smtClean="0">
                <a:latin typeface="Microsoft PhagsPa" panose="020B0502040204020203" pitchFamily="34" charset="0"/>
              </a:rPr>
            </a:br>
            <a:r>
              <a:rPr lang="de-DE" sz="1800" dirty="0" smtClean="0">
                <a:latin typeface="Microsoft PhagsPa" panose="020B0502040204020203" pitchFamily="34" charset="0"/>
              </a:rPr>
              <a:t>Insgesamt fasst das Becken 1600 Liter. Wie viele Liter Wasser müssen eingelassen werden?</a:t>
            </a:r>
            <a:endParaRPr lang="de-DE" sz="1800" dirty="0">
              <a:latin typeface="Microsoft PhagsP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>
            <a:endCxn id="12" idx="1"/>
          </p:cNvCxnSpPr>
          <p:nvPr/>
        </p:nvCxnSpPr>
        <p:spPr>
          <a:xfrm>
            <a:off x="2118139" y="4103136"/>
            <a:ext cx="477115" cy="4070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942614" y="3305625"/>
            <a:ext cx="2316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Sind noch im Becken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305625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Wird eingefüllt 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Fasst das Becken 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701344" y="4420331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811275" y="1374281"/>
            <a:ext cx="8535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Das Becken wird aufgefüllt: Rechenbaum 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811275" y="1709815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811275" y="2045349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37219" y="3716793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300 l 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3855778" y="3734230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811275" y="23808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dirty="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02206" y="2402883"/>
            <a:ext cx="4571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124 +          = 140; 124 + 16 = 140;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02206" y="2828533"/>
            <a:ext cx="394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Gl</a:t>
            </a:r>
            <a:r>
              <a:rPr lang="de-DE" dirty="0" smtClean="0"/>
              <a:t>: 124 + x = 140; x = 140 – 124; x = 16;</a:t>
            </a:r>
          </a:p>
        </p:txBody>
      </p:sp>
      <p:sp>
        <p:nvSpPr>
          <p:cNvPr id="39" name="Rechteck 38"/>
          <p:cNvSpPr/>
          <p:nvPr/>
        </p:nvSpPr>
        <p:spPr>
          <a:xfrm>
            <a:off x="3497005" y="386679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598400" y="252152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11275" y="6167444"/>
            <a:ext cx="4810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Es müssen 1 300 Liter eingelassen werden.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427934" y="5074303"/>
            <a:ext cx="1096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1 600 l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5388429" y="3474864"/>
            <a:ext cx="6063342" cy="817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061857" y="3489270"/>
            <a:ext cx="6226628" cy="96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5061857" y="3474864"/>
            <a:ext cx="6389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Hilft uns eine Umkehraufgabe? Nein! Begründe das!</a:t>
            </a:r>
          </a:p>
          <a:p>
            <a:r>
              <a:rPr lang="de-DE" dirty="0" smtClean="0"/>
              <a:t>Wir müssen zuerst die </a:t>
            </a:r>
            <a:r>
              <a:rPr lang="de-DE" b="1" dirty="0" smtClean="0">
                <a:solidFill>
                  <a:srgbClr val="FF0000"/>
                </a:solidFill>
              </a:rPr>
              <a:t>„Tauschaufgabe“ </a:t>
            </a:r>
            <a:r>
              <a:rPr lang="de-DE" dirty="0" smtClean="0"/>
              <a:t>durchführen.</a:t>
            </a:r>
          </a:p>
          <a:p>
            <a:r>
              <a:rPr lang="de-DE" dirty="0" smtClean="0"/>
              <a:t>Dafür brauchen wir einen zweiten Rechenbaum.</a:t>
            </a:r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5305180" y="457313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/>
          <p:cNvSpPr/>
          <p:nvPr/>
        </p:nvSpPr>
        <p:spPr>
          <a:xfrm>
            <a:off x="7441067" y="455059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6450155" y="56106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Ellipse 43"/>
          <p:cNvSpPr/>
          <p:nvPr/>
        </p:nvSpPr>
        <p:spPr>
          <a:xfrm>
            <a:off x="6570380" y="5076870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endCxn id="44" idx="1"/>
          </p:cNvCxnSpPr>
          <p:nvPr/>
        </p:nvCxnSpPr>
        <p:spPr>
          <a:xfrm>
            <a:off x="6260520" y="4982359"/>
            <a:ext cx="403699" cy="1447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endCxn id="44" idx="7"/>
          </p:cNvCxnSpPr>
          <p:nvPr/>
        </p:nvCxnSpPr>
        <p:spPr>
          <a:xfrm flipH="1">
            <a:off x="7117314" y="4939610"/>
            <a:ext cx="600657" cy="187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44" idx="4"/>
            <a:endCxn id="42" idx="0"/>
          </p:cNvCxnSpPr>
          <p:nvPr/>
        </p:nvCxnSpPr>
        <p:spPr>
          <a:xfrm>
            <a:off x="6890767" y="5419770"/>
            <a:ext cx="47761" cy="190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hteck 44"/>
          <p:cNvSpPr/>
          <p:nvPr/>
        </p:nvSpPr>
        <p:spPr>
          <a:xfrm>
            <a:off x="5474490" y="468136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6" name="Textfeld 45"/>
          <p:cNvSpPr txBox="1"/>
          <p:nvPr/>
        </p:nvSpPr>
        <p:spPr>
          <a:xfrm>
            <a:off x="5834954" y="4549879"/>
            <a:ext cx="476736" cy="36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6749262" y="5029527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48" name="Textfeld 47"/>
          <p:cNvSpPr txBox="1"/>
          <p:nvPr/>
        </p:nvSpPr>
        <p:spPr>
          <a:xfrm>
            <a:off x="7600077" y="4554447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300 l </a:t>
            </a:r>
            <a:endParaRPr lang="de-DE" dirty="0"/>
          </a:p>
        </p:txBody>
      </p:sp>
      <p:sp>
        <p:nvSpPr>
          <p:cNvPr id="49" name="Textfeld 48"/>
          <p:cNvSpPr txBox="1"/>
          <p:nvPr/>
        </p:nvSpPr>
        <p:spPr>
          <a:xfrm>
            <a:off x="6608188" y="5602933"/>
            <a:ext cx="9871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1 600 l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8252058" y="5110057"/>
            <a:ext cx="3688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Jetzt erst hilft uns die </a:t>
            </a:r>
            <a:r>
              <a:rPr lang="de-DE" b="1" dirty="0" smtClean="0">
                <a:solidFill>
                  <a:srgbClr val="FF0000"/>
                </a:solidFill>
              </a:rPr>
              <a:t>„Umkehraufgabe“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7440816" y="5163015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/>
          <p:cNvCxnSpPr>
            <a:endCxn id="50" idx="3"/>
          </p:cNvCxnSpPr>
          <p:nvPr/>
        </p:nvCxnSpPr>
        <p:spPr>
          <a:xfrm flipV="1">
            <a:off x="7368817" y="5455698"/>
            <a:ext cx="165838" cy="16774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>
            <a:stCxn id="50" idx="0"/>
          </p:cNvCxnSpPr>
          <p:nvPr/>
        </p:nvCxnSpPr>
        <p:spPr>
          <a:xfrm flipV="1">
            <a:off x="7761203" y="4937028"/>
            <a:ext cx="46395" cy="2259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stCxn id="50" idx="1"/>
            <a:endCxn id="46" idx="3"/>
          </p:cNvCxnSpPr>
          <p:nvPr/>
        </p:nvCxnSpPr>
        <p:spPr>
          <a:xfrm flipH="1" flipV="1">
            <a:off x="6311690" y="4734760"/>
            <a:ext cx="1222965" cy="478472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7807598" y="5808106"/>
            <a:ext cx="383990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Wir können rechnen:</a:t>
            </a:r>
          </a:p>
          <a:p>
            <a:r>
              <a:rPr lang="de-DE" dirty="0" smtClean="0">
                <a:solidFill>
                  <a:srgbClr val="FF0000"/>
                </a:solidFill>
              </a:rPr>
              <a:t>300 l + x = 1 600 l; T: x + 300 l = 1 600 l;</a:t>
            </a:r>
          </a:p>
          <a:p>
            <a:r>
              <a:rPr lang="de-DE" dirty="0" smtClean="0">
                <a:solidFill>
                  <a:srgbClr val="FF0000"/>
                </a:solidFill>
              </a:rPr>
              <a:t>U: 1 600 l </a:t>
            </a:r>
            <a:r>
              <a:rPr lang="de-DE" dirty="0" smtClean="0">
                <a:solidFill>
                  <a:srgbClr val="FF0000"/>
                </a:solidFill>
              </a:rPr>
              <a:t>- </a:t>
            </a:r>
            <a:r>
              <a:rPr lang="de-DE" dirty="0" smtClean="0">
                <a:solidFill>
                  <a:srgbClr val="FF0000"/>
                </a:solidFill>
              </a:rPr>
              <a:t>300 l = x ; x = 1 300 l;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811275" y="5898267"/>
            <a:ext cx="2608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7648253" y="5063749"/>
            <a:ext cx="30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_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5" grpId="0"/>
      <p:bldP spid="36" grpId="0"/>
      <p:bldP spid="37" grpId="0"/>
      <p:bldP spid="38" grpId="0"/>
      <p:bldP spid="39" grpId="0" animBg="1"/>
      <p:bldP spid="40" grpId="0" animBg="1"/>
      <p:bldP spid="43" grpId="0"/>
      <p:bldP spid="5" grpId="0"/>
      <p:bldP spid="11" grpId="0"/>
      <p:bldP spid="34" grpId="0" animBg="1"/>
      <p:bldP spid="41" grpId="0" animBg="1"/>
      <p:bldP spid="42" grpId="0" animBg="1"/>
      <p:bldP spid="44" grpId="0" animBg="1"/>
      <p:bldP spid="45" grpId="0" animBg="1"/>
      <p:bldP spid="46" grpId="0"/>
      <p:bldP spid="47" grpId="0"/>
      <p:bldP spid="48" grpId="0"/>
      <p:bldP spid="49" grpId="0"/>
      <p:bldP spid="23" grpId="0"/>
      <p:bldP spid="50" grpId="0" animBg="1"/>
      <p:bldP spid="55" grpId="0"/>
      <p:bldP spid="56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</Words>
  <Application>Microsoft Macintosh PowerPoint</Application>
  <PresentationFormat>Benutzerdefiniert</PresentationFormat>
  <Paragraphs>34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In einem kleinen Becken sind noch 300 Liter Wasser. Frau Schwimmfuß lässt auffüllen. Insgesamt fasst das Becken 1600 Liter. Wie viele Liter Wasser müssen eingelassen werden?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39</cp:revision>
  <cp:lastPrinted>2015-07-31T12:03:52Z</cp:lastPrinted>
  <dcterms:created xsi:type="dcterms:W3CDTF">2015-07-06T16:22:22Z</dcterms:created>
  <dcterms:modified xsi:type="dcterms:W3CDTF">2016-02-22T16:08:23Z</dcterms:modified>
</cp:coreProperties>
</file>