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8" d="100"/>
          <a:sy n="88" d="100"/>
        </p:scale>
        <p:origin x="576" y="1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631A-88EB-43C1-9F17-DD80D098672C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354B5-F3B4-43A1-915E-AD66A1C023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932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354B5-F3B4-43A1-915E-AD66A1C023C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62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05.09.2016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90575" y="-21027"/>
            <a:ext cx="10617654" cy="1193740"/>
          </a:xfrm>
        </p:spPr>
        <p:txBody>
          <a:bodyPr>
            <a:noAutofit/>
          </a:bodyPr>
          <a:lstStyle/>
          <a:p>
            <a:r>
              <a:rPr lang="de-DE" sz="1800" dirty="0" smtClean="0">
                <a:latin typeface="Leelawadee" panose="020B0502040204020203" pitchFamily="34" charset="-34"/>
                <a:ea typeface="Microsoft JhengHei" panose="020B0604030504040204" pitchFamily="34" charset="-120"/>
                <a:cs typeface="Leelawadee" panose="020B0502040204020203" pitchFamily="34" charset="-34"/>
              </a:rPr>
              <a:t>Während einer Wintersaison werden aus einem kleinen Heizöltank </a:t>
            </a:r>
            <a:br>
              <a:rPr lang="de-DE" sz="1800" dirty="0" smtClean="0">
                <a:latin typeface="Leelawadee" panose="020B0502040204020203" pitchFamily="34" charset="-34"/>
                <a:ea typeface="Microsoft JhengHei" panose="020B0604030504040204" pitchFamily="34" charset="-120"/>
                <a:cs typeface="Leelawadee" panose="020B0502040204020203" pitchFamily="34" charset="-34"/>
              </a:rPr>
            </a:br>
            <a:r>
              <a:rPr lang="de-DE" sz="1800" dirty="0" smtClean="0">
                <a:latin typeface="Leelawadee" panose="020B0502040204020203" pitchFamily="34" charset="-34"/>
                <a:ea typeface="Microsoft JhengHei" panose="020B0604030504040204" pitchFamily="34" charset="-120"/>
                <a:cs typeface="Leelawadee" panose="020B0502040204020203" pitchFamily="34" charset="-34"/>
              </a:rPr>
              <a:t>300 l verbraucht. Die Messuhr zeigt eine Restmenge von 200 l an.</a:t>
            </a:r>
            <a:br>
              <a:rPr lang="de-DE" sz="1800" dirty="0" smtClean="0">
                <a:latin typeface="Leelawadee" panose="020B0502040204020203" pitchFamily="34" charset="-34"/>
                <a:ea typeface="Microsoft JhengHei" panose="020B0604030504040204" pitchFamily="34" charset="-120"/>
                <a:cs typeface="Leelawadee" panose="020B0502040204020203" pitchFamily="34" charset="-34"/>
              </a:rPr>
            </a:br>
            <a:r>
              <a:rPr lang="de-DE" sz="1800" dirty="0" smtClean="0">
                <a:latin typeface="Leelawadee" panose="020B0502040204020203" pitchFamily="34" charset="-34"/>
                <a:ea typeface="Microsoft JhengHei" panose="020B0604030504040204" pitchFamily="34" charset="-120"/>
                <a:cs typeface="Leelawadee" panose="020B0502040204020203" pitchFamily="34" charset="-34"/>
              </a:rPr>
              <a:t>Wie viele l waren vor der Wintersaison im Tank?  </a:t>
            </a:r>
            <a:endParaRPr lang="de-DE" sz="1800" dirty="0">
              <a:latin typeface="Leelawadee" panose="020B0502040204020203" pitchFamily="34" charset="-34"/>
              <a:ea typeface="Microsoft JhengHei" panose="020B0604030504040204" pitchFamily="34" charset="-120"/>
              <a:cs typeface="Leelawadee" panose="020B0502040204020203" pitchFamily="34" charset="-34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48415" y="4136645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681920" y="3321722"/>
            <a:ext cx="25515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Vor der Wintersaison 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321722"/>
            <a:ext cx="2214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Werden verbraucht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65131" y="4373266"/>
            <a:ext cx="636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_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271111"/>
            <a:ext cx="9645082" cy="399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23925" y="1365996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Werden verbraucht: Rechenbaum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708158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23925" y="2050320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4" name="Textfeld 33"/>
          <p:cNvSpPr txBox="1"/>
          <p:nvPr/>
        </p:nvSpPr>
        <p:spPr>
          <a:xfrm>
            <a:off x="3564560" y="3730141"/>
            <a:ext cx="7492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300 l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1728707" y="3698407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23925" y="23924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461387" y="2392483"/>
            <a:ext cx="3828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             - 300 l = 200 l; 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  500 l - 300 l = 200 l;        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461387" y="3264736"/>
            <a:ext cx="4078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x - 300 l = 200 l / + 300 l ;</a:t>
            </a:r>
          </a:p>
          <a:p>
            <a:r>
              <a:rPr lang="de-DE" dirty="0"/>
              <a:t> </a:t>
            </a:r>
            <a:r>
              <a:rPr lang="de-DE" dirty="0" smtClean="0"/>
              <a:t>     x = 200 l + 300 l; x = 500 l; 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1409700" y="3832544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101445" y="2515244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927139" y="5996569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die Antwort.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907627" y="6302370"/>
            <a:ext cx="4939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Vor der Wintersaison waren 500 Liter im Tank. 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519944" y="5073511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200 l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296999" y="4657994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zeichnen die </a:t>
            </a:r>
            <a:r>
              <a:rPr lang="de-DE" b="1" dirty="0" smtClean="0">
                <a:solidFill>
                  <a:srgbClr val="FF0000"/>
                </a:solidFill>
              </a:rPr>
              <a:t>Umkehraufgabe </a:t>
            </a:r>
            <a:r>
              <a:rPr lang="de-DE" dirty="0" smtClean="0"/>
              <a:t> in den Rechenbaum ein und lösen anschließend die Aufgabe.</a:t>
            </a:r>
          </a:p>
        </p:txBody>
      </p:sp>
      <p:sp>
        <p:nvSpPr>
          <p:cNvPr id="44" name="Ellipse 43"/>
          <p:cNvSpPr/>
          <p:nvPr/>
        </p:nvSpPr>
        <p:spPr>
          <a:xfrm>
            <a:off x="3525708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endCxn id="44" idx="3"/>
          </p:cNvCxnSpPr>
          <p:nvPr/>
        </p:nvCxnSpPr>
        <p:spPr>
          <a:xfrm flipV="1">
            <a:off x="3263063" y="4752612"/>
            <a:ext cx="356484" cy="36058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stCxn id="44" idx="0"/>
            <a:endCxn id="34" idx="2"/>
          </p:cNvCxnSpPr>
          <p:nvPr/>
        </p:nvCxnSpPr>
        <p:spPr>
          <a:xfrm flipV="1">
            <a:off x="3846095" y="4099473"/>
            <a:ext cx="93098" cy="360456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 flipV="1">
            <a:off x="1980770" y="3954718"/>
            <a:ext cx="1709033" cy="52701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3712150" y="4426682"/>
            <a:ext cx="41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+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5296999" y="5675588"/>
            <a:ext cx="46786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Rechnung: x - 300 l = 200 l; U: 200 l + 300 l = x ; x = 200 l + 300 l = 500 l;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2229381" y="5436302"/>
            <a:ext cx="2252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Restmenge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31" grpId="0"/>
      <p:bldP spid="4" grpId="0"/>
      <p:bldP spid="19" grpId="0"/>
      <p:bldP spid="25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2" grpId="0"/>
      <p:bldP spid="43" grpId="0"/>
      <p:bldP spid="5" grpId="0"/>
      <p:bldP spid="11" grpId="0"/>
      <p:bldP spid="44" grpId="0" animBg="1"/>
      <p:bldP spid="26" grpId="0"/>
      <p:bldP spid="45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175</Words>
  <Application>Microsoft Office PowerPoint</Application>
  <PresentationFormat>Breitbild</PresentationFormat>
  <Paragraphs>27</Paragraphs>
  <Slides>1</Slides>
  <Notes>1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Microsoft JhengHei</vt:lpstr>
      <vt:lpstr>Arial</vt:lpstr>
      <vt:lpstr>Calibri</vt:lpstr>
      <vt:lpstr>Calibri Light</vt:lpstr>
      <vt:lpstr>Leelawadee</vt:lpstr>
      <vt:lpstr>Office Theme</vt:lpstr>
      <vt:lpstr>Während einer Wintersaison werden aus einem kleinen Heizöltank  300 l verbraucht. Die Messuhr zeigt eine Restmenge von 200 l an. Wie viele l waren vor der Wintersaison im Tank? 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</cp:lastModifiedBy>
  <cp:revision>40</cp:revision>
  <cp:lastPrinted>2015-07-31T12:17:00Z</cp:lastPrinted>
  <dcterms:created xsi:type="dcterms:W3CDTF">2015-07-06T16:22:22Z</dcterms:created>
  <dcterms:modified xsi:type="dcterms:W3CDTF">2016-09-05T16:44:34Z</dcterms:modified>
</cp:coreProperties>
</file>